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0" r:id="rId1"/>
  </p:sldMasterIdLst>
  <p:sldIdLst>
    <p:sldId id="266" r:id="rId2"/>
    <p:sldId id="267" r:id="rId3"/>
    <p:sldId id="268" r:id="rId4"/>
    <p:sldId id="269" r:id="rId5"/>
    <p:sldId id="270" r:id="rId6"/>
    <p:sldId id="271" r:id="rId7"/>
    <p:sldId id="272" r:id="rId8"/>
    <p:sldId id="273" r:id="rId9"/>
    <p:sldId id="274" r:id="rId10"/>
    <p:sldId id="275" r:id="rId11"/>
    <p:sldId id="276" r:id="rId12"/>
    <p:sldId id="279" r:id="rId13"/>
    <p:sldId id="277" r:id="rId14"/>
    <p:sldId id="278" r:id="rId15"/>
    <p:sldId id="280" r:id="rId16"/>
    <p:sldId id="281" r:id="rId17"/>
    <p:sldId id="282" r:id="rId18"/>
    <p:sldId id="283" r:id="rId19"/>
    <p:sldId id="284" r:id="rId20"/>
    <p:sldId id="285" r:id="rId21"/>
    <p:sldId id="291" r:id="rId22"/>
  </p:sldIdLst>
  <p:sldSz cx="9144000" cy="6858000" type="screen4x3"/>
  <p:notesSz cx="6881813"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660"/>
  </p:normalViewPr>
  <p:slideViewPr>
    <p:cSldViewPr>
      <p:cViewPr varScale="1">
        <p:scale>
          <a:sx n="113" d="100"/>
          <a:sy n="113" d="100"/>
        </p:scale>
        <p:origin x="-15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8320088" y="1136"/>
            <a:ext cx="747712" cy="365760"/>
          </a:xfrm>
          <a:prstGeom prst="rect">
            <a:avLst/>
          </a:prstGeom>
        </p:spPr>
        <p:txBody>
          <a:bodyPr/>
          <a:lstStyle>
            <a:lvl1pPr algn="r">
              <a:defRPr sz="1800">
                <a:solidFill>
                  <a:schemeClr val="bg1"/>
                </a:solidFill>
              </a:defRPr>
            </a:lvl1pPr>
          </a:lstStyle>
          <a:p>
            <a:pPr algn="r" eaLnBrk="1" latinLnBrk="0" hangingPunct="1"/>
            <a:fld id="{96652B35-718D-4E28-AFEB-B694A3B357E8}" type="slidenum">
              <a:rPr kumimoji="0" lang="en-US" smtClean="0"/>
              <a:pPr algn="r" eaLnBrk="1" latinLnBrk="0" hangingPunct="1"/>
              <a:t>‹Nº›</a:t>
            </a:fld>
            <a:endParaRPr kumimoji="0" lang="en-US" sz="1800" dirty="0">
              <a:solidFill>
                <a:schemeClr val="bg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248400" y="6208776"/>
            <a:ext cx="2133600" cy="365125"/>
          </a:xfrm>
          <a:prstGeom prst="rect">
            <a:avLst/>
          </a:prstGeom>
        </p:spPr>
        <p:txBody>
          <a:bodyPr/>
          <a:lstStyle>
            <a:lvl1pPr>
              <a:defRPr/>
            </a:lvl1pPr>
          </a:lstStyle>
          <a:p>
            <a:endParaRPr lang="es-ES"/>
          </a:p>
        </p:txBody>
      </p:sp>
      <p:sp>
        <p:nvSpPr>
          <p:cNvPr id="3" name="2 Marcador de pie de página"/>
          <p:cNvSpPr>
            <a:spLocks noGrp="1"/>
          </p:cNvSpPr>
          <p:nvPr>
            <p:ph type="ftr" sz="quarter" idx="11"/>
          </p:nvPr>
        </p:nvSpPr>
        <p:spPr>
          <a:xfrm>
            <a:off x="3124200" y="6245225"/>
            <a:ext cx="2895600" cy="476250"/>
          </a:xfrm>
          <a:prstGeom prst="rect">
            <a:avLst/>
          </a:prstGeom>
        </p:spPr>
        <p:txBody>
          <a:bodyPr/>
          <a:lstStyle>
            <a:lvl1pPr>
              <a:defRPr/>
            </a:lvl1pPr>
          </a:lstStyle>
          <a:p>
            <a:endParaRPr lang="es-ES"/>
          </a:p>
        </p:txBody>
      </p:sp>
      <p:sp>
        <p:nvSpPr>
          <p:cNvPr id="4" name="3 Marcador de número de diapositiva"/>
          <p:cNvSpPr>
            <a:spLocks noGrp="1"/>
          </p:cNvSpPr>
          <p:nvPr>
            <p:ph type="sldNum" sz="quarter" idx="12"/>
          </p:nvPr>
        </p:nvSpPr>
        <p:spPr>
          <a:xfrm>
            <a:off x="7620000" y="5687568"/>
            <a:ext cx="762000" cy="365125"/>
          </a:xfrm>
          <a:prstGeom prst="rect">
            <a:avLst/>
          </a:prstGeom>
        </p:spPr>
        <p:txBody>
          <a:bodyPr/>
          <a:lstStyle>
            <a:lvl1pPr>
              <a:defRPr/>
            </a:lvl1pPr>
          </a:lstStyle>
          <a:p>
            <a:fld id="{EF6992D7-B98B-49DC-BC06-538C41BB59B6}" type="slidenum">
              <a:rPr lang="es-ES"/>
              <a:pPr/>
              <a:t>‹Nº›</a:t>
            </a:fld>
            <a:r>
              <a:rPr lang="es-ES"/>
              <a:t>1</a:t>
            </a:r>
          </a:p>
        </p:txBody>
      </p:sp>
    </p:spTree>
    <p:extLst>
      <p:ext uri="{BB962C8B-B14F-4D97-AF65-F5344CB8AC3E}">
        <p14:creationId xmlns="" xmlns:p14="http://schemas.microsoft.com/office/powerpoint/2010/main" val="366721149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Diapositiva de título">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789823F4-021B-4E96-B252-D214FB0B32C9}" type="slidenum">
              <a:rPr lang="es-MX" smtClean="0"/>
              <a:pPr/>
              <a:t>‹Nº›</a:t>
            </a:fld>
            <a:endParaRPr lang="es-MX"/>
          </a:p>
        </p:txBody>
      </p:sp>
    </p:spTree>
    <p:extLst>
      <p:ext uri="{BB962C8B-B14F-4D97-AF65-F5344CB8AC3E}">
        <p14:creationId xmlns:p14="http://schemas.microsoft.com/office/powerpoint/2010/main" xmlns="" val="361071010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userDrawn="1"/>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userDrawn="1"/>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userDrawn="1"/>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userDrawn="1"/>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userDrawn="1"/>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userDrawn="1"/>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51" r:id="rId1"/>
    <p:sldLayoutId id="2147483663" r:id="rId2"/>
    <p:sldLayoutId id="2147483664" r:id="rId3"/>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57224" y="2500306"/>
            <a:ext cx="7383437" cy="1569660"/>
          </a:xfrm>
          <a:prstGeom prst="rect">
            <a:avLst/>
          </a:prstGeom>
        </p:spPr>
        <p:txBody>
          <a:bodyPr wrap="square">
            <a:spAutoFit/>
          </a:bodyPr>
          <a:lstStyle/>
          <a:p>
            <a:pPr algn="ctr"/>
            <a:r>
              <a:rPr lang="es-MX" sz="3200" b="1" i="1" dirty="0" smtClean="0">
                <a:latin typeface="Calibri" pitchFamily="34" charset="0"/>
                <a:ea typeface="Arial Unicode MS" pitchFamily="34" charset="-128"/>
                <a:cs typeface="Calibri" pitchFamily="34" charset="0"/>
              </a:rPr>
              <a:t>Comisión Coordinadora para la Negociación de  Precios de Medicamentos y otros Insumos para la Salud</a:t>
            </a:r>
            <a:endParaRPr lang="es-MX" sz="3200" b="1" i="1" dirty="0">
              <a:latin typeface="Calibri" pitchFamily="34" charset="0"/>
              <a:ea typeface="Arial Unicode MS" pitchFamily="34" charset="-128"/>
              <a:cs typeface="Calibri" pitchFamily="34" charset="0"/>
            </a:endParaRPr>
          </a:p>
        </p:txBody>
      </p:sp>
      <p:pic>
        <p:nvPicPr>
          <p:cNvPr id="21506" name="Picture 2" descr="Red Criteria"/>
          <p:cNvPicPr>
            <a:picLocks noChangeAspect="1" noChangeArrowheads="1"/>
          </p:cNvPicPr>
          <p:nvPr/>
        </p:nvPicPr>
        <p:blipFill>
          <a:blip r:embed="rId2"/>
          <a:srcRect/>
          <a:stretch>
            <a:fillRect/>
          </a:stretch>
        </p:blipFill>
        <p:spPr bwMode="auto">
          <a:xfrm>
            <a:off x="928662" y="1142984"/>
            <a:ext cx="1466850" cy="619126"/>
          </a:xfrm>
          <a:prstGeom prst="rect">
            <a:avLst/>
          </a:prstGeom>
          <a:noFill/>
        </p:spPr>
      </p:pic>
      <p:pic>
        <p:nvPicPr>
          <p:cNvPr id="21508" name="Picture 4" descr="BID"/>
          <p:cNvPicPr>
            <a:picLocks noChangeAspect="1" noChangeArrowheads="1"/>
          </p:cNvPicPr>
          <p:nvPr/>
        </p:nvPicPr>
        <p:blipFill>
          <a:blip r:embed="rId3"/>
          <a:srcRect/>
          <a:stretch>
            <a:fillRect/>
          </a:stretch>
        </p:blipFill>
        <p:spPr bwMode="auto">
          <a:xfrm>
            <a:off x="7000892" y="1193059"/>
            <a:ext cx="1357322" cy="518977"/>
          </a:xfrm>
          <a:prstGeom prst="rect">
            <a:avLst/>
          </a:prstGeom>
          <a:noFill/>
        </p:spPr>
      </p:pic>
    </p:spTree>
    <p:extLst>
      <p:ext uri="{BB962C8B-B14F-4D97-AF65-F5344CB8AC3E}">
        <p14:creationId xmlns:p14="http://schemas.microsoft.com/office/powerpoint/2010/main" xmlns="" val="399268381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520470" y="1443335"/>
            <a:ext cx="5718418" cy="400110"/>
          </a:xfrm>
          <a:prstGeom prst="rect">
            <a:avLst/>
          </a:prstGeom>
        </p:spPr>
        <p:txBody>
          <a:bodyPr wrap="square">
            <a:spAutoFit/>
          </a:bodyPr>
          <a:lstStyle/>
          <a:p>
            <a:pPr lvl="0" algn="ctr"/>
            <a:r>
              <a:rPr lang="es-MX" sz="2000" b="1" i="1" dirty="0" smtClean="0">
                <a:solidFill>
                  <a:prstClr val="black"/>
                </a:solidFill>
                <a:latin typeface="Calibri" pitchFamily="34" charset="0"/>
                <a:ea typeface="Arial Unicode MS" pitchFamily="34" charset="-128"/>
                <a:cs typeface="Calibri" pitchFamily="34" charset="0"/>
              </a:rPr>
              <a:t>Conformación</a:t>
            </a:r>
            <a:endParaRPr lang="es-MX" sz="2000" b="1" i="1" dirty="0">
              <a:solidFill>
                <a:prstClr val="black"/>
              </a:solidFill>
              <a:latin typeface="Calibri" pitchFamily="34" charset="0"/>
              <a:ea typeface="Arial Unicode MS" pitchFamily="34" charset="-128"/>
              <a:cs typeface="Calibri" pitchFamily="34" charset="0"/>
            </a:endParaRPr>
          </a:p>
        </p:txBody>
      </p:sp>
      <p:sp>
        <p:nvSpPr>
          <p:cNvPr id="2" name="1 Rectángulo"/>
          <p:cNvSpPr/>
          <p:nvPr/>
        </p:nvSpPr>
        <p:spPr>
          <a:xfrm>
            <a:off x="3521310" y="1964717"/>
            <a:ext cx="1623848" cy="6936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latin typeface="+mj-lt"/>
              </a:rPr>
              <a:t>PRESIDENCIA</a:t>
            </a:r>
            <a:endParaRPr lang="es-MX" dirty="0">
              <a:solidFill>
                <a:schemeClr val="tx1"/>
              </a:solidFill>
              <a:latin typeface="+mj-lt"/>
            </a:endParaRPr>
          </a:p>
        </p:txBody>
      </p:sp>
      <p:sp>
        <p:nvSpPr>
          <p:cNvPr id="11" name="10 Rectángulo"/>
          <p:cNvSpPr/>
          <p:nvPr/>
        </p:nvSpPr>
        <p:spPr>
          <a:xfrm>
            <a:off x="494281" y="5333361"/>
            <a:ext cx="2174335" cy="6674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latin typeface="+mj-lt"/>
              </a:rPr>
              <a:t>Comité técnico Clínico</a:t>
            </a:r>
            <a:endParaRPr lang="es-MX" dirty="0">
              <a:solidFill>
                <a:schemeClr val="tx1"/>
              </a:solidFill>
              <a:latin typeface="+mj-lt"/>
            </a:endParaRPr>
          </a:p>
        </p:txBody>
      </p:sp>
      <p:sp>
        <p:nvSpPr>
          <p:cNvPr id="12" name="11 Rectángulo"/>
          <p:cNvSpPr/>
          <p:nvPr/>
        </p:nvSpPr>
        <p:spPr>
          <a:xfrm>
            <a:off x="3246067" y="5333361"/>
            <a:ext cx="2174335" cy="6674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latin typeface="+mj-lt"/>
              </a:rPr>
              <a:t>Comité de Precios y Patentes</a:t>
            </a:r>
            <a:endParaRPr lang="es-MX" dirty="0">
              <a:solidFill>
                <a:schemeClr val="tx1"/>
              </a:solidFill>
              <a:latin typeface="+mj-lt"/>
            </a:endParaRPr>
          </a:p>
        </p:txBody>
      </p:sp>
      <p:sp>
        <p:nvSpPr>
          <p:cNvPr id="13" name="12 Rectángulo"/>
          <p:cNvSpPr/>
          <p:nvPr/>
        </p:nvSpPr>
        <p:spPr>
          <a:xfrm>
            <a:off x="5857884" y="5333361"/>
            <a:ext cx="2428891" cy="6674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latin typeface="+mj-lt"/>
              </a:rPr>
              <a:t>Comité de Evaluación Económica</a:t>
            </a:r>
            <a:endParaRPr lang="es-MX" dirty="0">
              <a:solidFill>
                <a:schemeClr val="tx1"/>
              </a:solidFill>
              <a:latin typeface="+mj-lt"/>
            </a:endParaRPr>
          </a:p>
        </p:txBody>
      </p:sp>
      <p:sp>
        <p:nvSpPr>
          <p:cNvPr id="14" name="13 Rectángulo"/>
          <p:cNvSpPr/>
          <p:nvPr/>
        </p:nvSpPr>
        <p:spPr>
          <a:xfrm>
            <a:off x="1270430" y="2910658"/>
            <a:ext cx="1623848" cy="6936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latin typeface="+mj-lt"/>
              </a:rPr>
              <a:t>Secretaría Técnica</a:t>
            </a:r>
            <a:endParaRPr lang="es-MX" dirty="0">
              <a:solidFill>
                <a:schemeClr val="tx1"/>
              </a:solidFill>
              <a:latin typeface="+mj-lt"/>
            </a:endParaRPr>
          </a:p>
        </p:txBody>
      </p:sp>
      <p:cxnSp>
        <p:nvCxnSpPr>
          <p:cNvPr id="17" name="16 Conector angular"/>
          <p:cNvCxnSpPr>
            <a:stCxn id="2" idx="2"/>
            <a:endCxn id="11" idx="0"/>
          </p:cNvCxnSpPr>
          <p:nvPr/>
        </p:nvCxnSpPr>
        <p:spPr>
          <a:xfrm rot="5400000">
            <a:off x="1619862" y="2619988"/>
            <a:ext cx="2674961" cy="275178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0" name="19 Conector angular"/>
          <p:cNvCxnSpPr>
            <a:stCxn id="2" idx="2"/>
            <a:endCxn id="12" idx="0"/>
          </p:cNvCxnSpPr>
          <p:nvPr/>
        </p:nvCxnSpPr>
        <p:spPr>
          <a:xfrm rot="16200000" flipH="1">
            <a:off x="2995754" y="3995879"/>
            <a:ext cx="2674961" cy="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3" name="22 Conector angular"/>
          <p:cNvCxnSpPr>
            <a:stCxn id="2" idx="2"/>
            <a:endCxn id="13" idx="0"/>
          </p:cNvCxnSpPr>
          <p:nvPr/>
        </p:nvCxnSpPr>
        <p:spPr>
          <a:xfrm rot="16200000" flipH="1">
            <a:off x="4365302" y="2626332"/>
            <a:ext cx="2674961" cy="273909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6" name="25 Conector angular"/>
          <p:cNvCxnSpPr>
            <a:stCxn id="14" idx="3"/>
            <a:endCxn id="2" idx="2"/>
          </p:cNvCxnSpPr>
          <p:nvPr/>
        </p:nvCxnSpPr>
        <p:spPr>
          <a:xfrm flipV="1">
            <a:off x="2894278" y="2658400"/>
            <a:ext cx="1438956" cy="59910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6" name="15 Recortar rectángulo de esquina diagonal"/>
          <p:cNvSpPr/>
          <p:nvPr/>
        </p:nvSpPr>
        <p:spPr>
          <a:xfrm>
            <a:off x="919969" y="655079"/>
            <a:ext cx="7383437" cy="630621"/>
          </a:xfrm>
          <a:prstGeom prst="snip2Diag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7 Rectángulo"/>
          <p:cNvSpPr/>
          <p:nvPr/>
        </p:nvSpPr>
        <p:spPr>
          <a:xfrm>
            <a:off x="1370345" y="1024250"/>
            <a:ext cx="6627243" cy="261610"/>
          </a:xfrm>
          <a:prstGeom prst="rect">
            <a:avLst/>
          </a:prstGeom>
        </p:spPr>
        <p:txBody>
          <a:bodyPr wrap="square">
            <a:spAutoFit/>
          </a:bodyPr>
          <a:lstStyle/>
          <a:p>
            <a:pPr algn="ctr"/>
            <a:r>
              <a:rPr lang="es-MX" sz="1100" b="1" i="1" dirty="0" smtClean="0">
                <a:latin typeface="Calibri" pitchFamily="34" charset="0"/>
                <a:ea typeface="Arial Unicode MS" pitchFamily="34" charset="-128"/>
                <a:cs typeface="Calibri" pitchFamily="34" charset="0"/>
              </a:rPr>
              <a:t>Comisión Coordinadora para la Negociación de  Precios de Medicamentos y otros Insumos para la Salud</a:t>
            </a:r>
            <a:endParaRPr lang="es-MX" sz="1100" b="1" i="1" dirty="0">
              <a:latin typeface="Calibri" pitchFamily="34" charset="0"/>
              <a:ea typeface="Arial Unicode MS" pitchFamily="34" charset="-128"/>
              <a:cs typeface="Calibri" pitchFamily="34" charset="0"/>
            </a:endParaRPr>
          </a:p>
        </p:txBody>
      </p:sp>
      <p:sp>
        <p:nvSpPr>
          <p:cNvPr id="19" name="18 Rectángulo"/>
          <p:cNvSpPr/>
          <p:nvPr/>
        </p:nvSpPr>
        <p:spPr>
          <a:xfrm>
            <a:off x="919969" y="655079"/>
            <a:ext cx="2184765" cy="369332"/>
          </a:xfrm>
          <a:prstGeom prst="rect">
            <a:avLst/>
          </a:prstGeom>
        </p:spPr>
        <p:txBody>
          <a:bodyPr wrap="none">
            <a:spAutoFit/>
          </a:bodyPr>
          <a:lstStyle/>
          <a:p>
            <a:pPr marL="457200" indent="-457200">
              <a:buFont typeface="+mj-lt"/>
              <a:buAutoNum type="arabicPeriod" startAt="3"/>
            </a:pPr>
            <a:r>
              <a:rPr lang="es-MX" b="1" i="1" dirty="0">
                <a:latin typeface="Calibri" pitchFamily="34" charset="0"/>
                <a:ea typeface="Arial Unicode MS" pitchFamily="34" charset="-128"/>
                <a:cs typeface="Calibri" pitchFamily="34" charset="0"/>
              </a:rPr>
              <a:t>Funcionamiento</a:t>
            </a:r>
          </a:p>
        </p:txBody>
      </p:sp>
    </p:spTree>
    <p:extLst>
      <p:ext uri="{BB962C8B-B14F-4D97-AF65-F5344CB8AC3E}">
        <p14:creationId xmlns:p14="http://schemas.microsoft.com/office/powerpoint/2010/main" xmlns="" val="195100878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28596" y="1720415"/>
            <a:ext cx="8215369" cy="5016758"/>
          </a:xfrm>
          <a:prstGeom prst="rect">
            <a:avLst/>
          </a:prstGeom>
        </p:spPr>
        <p:txBody>
          <a:bodyPr wrap="square">
            <a:spAutoFit/>
          </a:bodyPr>
          <a:lstStyle/>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Ser </a:t>
            </a:r>
            <a:r>
              <a:rPr lang="es-MX" sz="2000" dirty="0">
                <a:latin typeface="Calibri" pitchFamily="34" charset="0"/>
                <a:ea typeface="Arial Unicode MS" pitchFamily="34" charset="-128"/>
                <a:cs typeface="Calibri" pitchFamily="34" charset="0"/>
              </a:rPr>
              <a:t>la instancia </a:t>
            </a:r>
            <a:r>
              <a:rPr lang="es-MX" sz="2000" b="1" dirty="0">
                <a:latin typeface="Calibri" pitchFamily="34" charset="0"/>
                <a:ea typeface="Arial Unicode MS" pitchFamily="34" charset="-128"/>
                <a:cs typeface="Calibri" pitchFamily="34" charset="0"/>
              </a:rPr>
              <a:t>única para la negociación anual de precios </a:t>
            </a:r>
            <a:r>
              <a:rPr lang="es-MX" sz="2000" dirty="0">
                <a:latin typeface="Calibri" pitchFamily="34" charset="0"/>
                <a:ea typeface="Arial Unicode MS" pitchFamily="34" charset="-128"/>
                <a:cs typeface="Calibri" pitchFamily="34" charset="0"/>
              </a:rPr>
              <a:t>de adquisición para el sector público de los medicamentos y demás insumos para la </a:t>
            </a:r>
            <a:r>
              <a:rPr lang="es-MX" sz="2000" dirty="0" smtClean="0">
                <a:latin typeface="Calibri" pitchFamily="34" charset="0"/>
                <a:ea typeface="Arial Unicode MS" pitchFamily="34" charset="-128"/>
                <a:cs typeface="Calibri" pitchFamily="34" charset="0"/>
              </a:rPr>
              <a:t>salud.</a:t>
            </a:r>
            <a:endParaRPr lang="es-MX" sz="2000" dirty="0">
              <a:latin typeface="Calibri" pitchFamily="34" charset="0"/>
              <a:ea typeface="Arial Unicode MS" pitchFamily="34" charset="-128"/>
              <a:cs typeface="Calibri" pitchFamily="34" charset="0"/>
            </a:endParaRPr>
          </a:p>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Determinar </a:t>
            </a:r>
            <a:r>
              <a:rPr lang="es-MX" sz="2000" b="1" dirty="0">
                <a:latin typeface="Calibri" pitchFamily="34" charset="0"/>
                <a:ea typeface="Arial Unicode MS" pitchFamily="34" charset="-128"/>
                <a:cs typeface="Calibri" pitchFamily="34" charset="0"/>
              </a:rPr>
              <a:t>el universo de los medicamentos </a:t>
            </a:r>
            <a:r>
              <a:rPr lang="es-MX" sz="2000" dirty="0">
                <a:latin typeface="Calibri" pitchFamily="34" charset="0"/>
                <a:ea typeface="Arial Unicode MS" pitchFamily="34" charset="-128"/>
                <a:cs typeface="Calibri" pitchFamily="34" charset="0"/>
              </a:rPr>
              <a:t>y demás insumos para la salud sujetos a </a:t>
            </a:r>
            <a:r>
              <a:rPr lang="es-MX" sz="2000" dirty="0" smtClean="0">
                <a:latin typeface="Calibri" pitchFamily="34" charset="0"/>
                <a:ea typeface="Arial Unicode MS" pitchFamily="34" charset="-128"/>
                <a:cs typeface="Calibri" pitchFamily="34" charset="0"/>
              </a:rPr>
              <a:t>negociación.</a:t>
            </a:r>
          </a:p>
          <a:p>
            <a:pPr marL="355600" indent="-355600">
              <a:spcBef>
                <a:spcPts val="600"/>
              </a:spcBef>
              <a:spcAft>
                <a:spcPts val="600"/>
              </a:spcAft>
              <a:buBlip>
                <a:blip r:embed="rId2"/>
              </a:buBlip>
            </a:pPr>
            <a:r>
              <a:rPr lang="es-MX" sz="2000" dirty="0">
                <a:latin typeface="Calibri" pitchFamily="34" charset="0"/>
                <a:ea typeface="Arial Unicode MS" pitchFamily="34" charset="-128"/>
                <a:cs typeface="Calibri" pitchFamily="34" charset="0"/>
              </a:rPr>
              <a:t>Preparar los </a:t>
            </a:r>
            <a:r>
              <a:rPr lang="es-MX" sz="2000" b="1" dirty="0">
                <a:latin typeface="Calibri" pitchFamily="34" charset="0"/>
                <a:ea typeface="Arial Unicode MS" pitchFamily="34" charset="-128"/>
                <a:cs typeface="Calibri" pitchFamily="34" charset="0"/>
              </a:rPr>
              <a:t>elementos técnicos y económicos </a:t>
            </a:r>
            <a:r>
              <a:rPr lang="es-MX" sz="2000" dirty="0">
                <a:latin typeface="Calibri" pitchFamily="34" charset="0"/>
                <a:ea typeface="Arial Unicode MS" pitchFamily="34" charset="-128"/>
                <a:cs typeface="Calibri" pitchFamily="34" charset="0"/>
              </a:rPr>
              <a:t>que deberán ser tomados en cuenta para efectuar la </a:t>
            </a:r>
            <a:r>
              <a:rPr lang="es-MX" sz="2000" dirty="0" smtClean="0">
                <a:latin typeface="Calibri" pitchFamily="34" charset="0"/>
                <a:ea typeface="Arial Unicode MS" pitchFamily="34" charset="-128"/>
                <a:cs typeface="Calibri" pitchFamily="34" charset="0"/>
              </a:rPr>
              <a:t>negociación:</a:t>
            </a:r>
          </a:p>
          <a:p>
            <a:pPr marL="1270000" lvl="2" indent="-355600">
              <a:spcAft>
                <a:spcPts val="300"/>
              </a:spcAft>
              <a:buSzPct val="75000"/>
              <a:buBlip>
                <a:blip r:embed="rId2"/>
              </a:buBlip>
            </a:pPr>
            <a:r>
              <a:rPr lang="es-MX" sz="2000" dirty="0">
                <a:latin typeface="Calibri" pitchFamily="34" charset="0"/>
                <a:ea typeface="Arial Unicode MS" pitchFamily="34" charset="-128"/>
                <a:cs typeface="Calibri" pitchFamily="34" charset="0"/>
              </a:rPr>
              <a:t>Demanda estimada (volumen)</a:t>
            </a:r>
          </a:p>
          <a:p>
            <a:pPr marL="1270000" lvl="2" indent="-355600">
              <a:spcAft>
                <a:spcPts val="300"/>
              </a:spcAft>
              <a:buSzPct val="75000"/>
              <a:buBlip>
                <a:blip r:embed="rId2"/>
              </a:buBlip>
            </a:pPr>
            <a:r>
              <a:rPr lang="es-MX" sz="2000" dirty="0">
                <a:latin typeface="Calibri" pitchFamily="34" charset="0"/>
                <a:ea typeface="Arial Unicode MS" pitchFamily="34" charset="-128"/>
                <a:cs typeface="Calibri" pitchFamily="34" charset="0"/>
              </a:rPr>
              <a:t>Evidencia de evaluaciones </a:t>
            </a:r>
            <a:r>
              <a:rPr lang="es-MX" sz="2000" dirty="0" smtClean="0">
                <a:latin typeface="Calibri" pitchFamily="34" charset="0"/>
                <a:ea typeface="Arial Unicode MS" pitchFamily="34" charset="-128"/>
                <a:cs typeface="Calibri" pitchFamily="34" charset="0"/>
              </a:rPr>
              <a:t>económicas.</a:t>
            </a:r>
            <a:endParaRPr lang="es-MX" sz="2000" dirty="0">
              <a:latin typeface="Calibri" pitchFamily="34" charset="0"/>
              <a:ea typeface="Arial Unicode MS" pitchFamily="34" charset="-128"/>
              <a:cs typeface="Calibri" pitchFamily="34" charset="0"/>
            </a:endParaRPr>
          </a:p>
          <a:p>
            <a:pPr marL="1270000" lvl="2" indent="-355600">
              <a:spcAft>
                <a:spcPts val="300"/>
              </a:spcAft>
              <a:buSzPct val="75000"/>
              <a:buBlip>
                <a:blip r:embed="rId2"/>
              </a:buBlip>
            </a:pPr>
            <a:r>
              <a:rPr lang="es-MX" sz="2000" dirty="0">
                <a:latin typeface="Calibri" pitchFamily="34" charset="0"/>
                <a:ea typeface="Arial Unicode MS" pitchFamily="34" charset="-128"/>
                <a:cs typeface="Calibri" pitchFamily="34" charset="0"/>
              </a:rPr>
              <a:t>Evaluación de </a:t>
            </a:r>
            <a:r>
              <a:rPr lang="es-MX" sz="2000" dirty="0" smtClean="0">
                <a:latin typeface="Calibri" pitchFamily="34" charset="0"/>
                <a:ea typeface="Arial Unicode MS" pitchFamily="34" charset="-128"/>
                <a:cs typeface="Calibri" pitchFamily="34" charset="0"/>
              </a:rPr>
              <a:t>intervenciones </a:t>
            </a:r>
            <a:r>
              <a:rPr lang="es-MX" sz="2000" dirty="0">
                <a:latin typeface="Calibri" pitchFamily="34" charset="0"/>
                <a:ea typeface="Arial Unicode MS" pitchFamily="34" charset="-128"/>
                <a:cs typeface="Calibri" pitchFamily="34" charset="0"/>
              </a:rPr>
              <a:t>en </a:t>
            </a:r>
            <a:r>
              <a:rPr lang="es-MX" sz="2000" dirty="0" smtClean="0">
                <a:latin typeface="Calibri" pitchFamily="34" charset="0"/>
                <a:ea typeface="Arial Unicode MS" pitchFamily="34" charset="-128"/>
                <a:cs typeface="Calibri" pitchFamily="34" charset="0"/>
              </a:rPr>
              <a:t>salud basados en evidencia.</a:t>
            </a:r>
            <a:endParaRPr lang="es-MX" sz="2000" dirty="0">
              <a:latin typeface="Calibri" pitchFamily="34" charset="0"/>
              <a:ea typeface="Arial Unicode MS" pitchFamily="34" charset="-128"/>
              <a:cs typeface="Calibri" pitchFamily="34" charset="0"/>
            </a:endParaRPr>
          </a:p>
          <a:p>
            <a:pPr marL="1270000" lvl="2" indent="-355600">
              <a:spcAft>
                <a:spcPts val="300"/>
              </a:spcAft>
              <a:buSzPct val="75000"/>
              <a:buBlip>
                <a:blip r:embed="rId2"/>
              </a:buBlip>
            </a:pPr>
            <a:r>
              <a:rPr lang="es-MX" sz="2000" dirty="0">
                <a:latin typeface="Calibri" pitchFamily="34" charset="0"/>
                <a:ea typeface="Arial Unicode MS" pitchFamily="34" charset="-128"/>
                <a:cs typeface="Calibri" pitchFamily="34" charset="0"/>
              </a:rPr>
              <a:t>Condiciones de compra en mercados internacionales.</a:t>
            </a:r>
          </a:p>
          <a:p>
            <a:pPr marL="1270000" lvl="2" indent="-355600">
              <a:spcAft>
                <a:spcPts val="300"/>
              </a:spcAft>
              <a:buSzPct val="75000"/>
              <a:buBlip>
                <a:blip r:embed="rId2"/>
              </a:buBlip>
            </a:pPr>
            <a:r>
              <a:rPr lang="es-MX" sz="2000" dirty="0">
                <a:latin typeface="Calibri" pitchFamily="34" charset="0"/>
                <a:ea typeface="Arial Unicode MS" pitchFamily="34" charset="-128"/>
                <a:cs typeface="Calibri" pitchFamily="34" charset="0"/>
              </a:rPr>
              <a:t>Precios y condiciones de pago.</a:t>
            </a:r>
          </a:p>
          <a:p>
            <a:pPr marL="1270000" lvl="2" indent="-355600">
              <a:spcAft>
                <a:spcPts val="300"/>
              </a:spcAft>
              <a:buSzPct val="75000"/>
              <a:buBlip>
                <a:blip r:embed="rId2"/>
              </a:buBlip>
            </a:pPr>
            <a:r>
              <a:rPr lang="es-MX" sz="2000" dirty="0">
                <a:latin typeface="Calibri" pitchFamily="34" charset="0"/>
                <a:ea typeface="Arial Unicode MS" pitchFamily="34" charset="-128"/>
                <a:cs typeface="Calibri" pitchFamily="34" charset="0"/>
              </a:rPr>
              <a:t>Vigencia de patentes y licencias de explotación.</a:t>
            </a:r>
          </a:p>
          <a:p>
            <a:pPr marL="1270000" lvl="2" indent="-355600">
              <a:spcAft>
                <a:spcPts val="300"/>
              </a:spcAft>
              <a:buSzPct val="75000"/>
              <a:buBlip>
                <a:blip r:embed="rId2"/>
              </a:buBlip>
            </a:pPr>
            <a:r>
              <a:rPr lang="es-MX" sz="2000" dirty="0">
                <a:latin typeface="Calibri" pitchFamily="34" charset="0"/>
                <a:ea typeface="Arial Unicode MS" pitchFamily="34" charset="-128"/>
                <a:cs typeface="Calibri" pitchFamily="34" charset="0"/>
              </a:rPr>
              <a:t>Registros sanitarios y permisos de importación </a:t>
            </a:r>
            <a:r>
              <a:rPr lang="es-MX" sz="2000" dirty="0" smtClean="0">
                <a:latin typeface="Calibri" pitchFamily="34" charset="0"/>
                <a:ea typeface="Arial Unicode MS" pitchFamily="34" charset="-128"/>
                <a:cs typeface="Calibri" pitchFamily="34" charset="0"/>
              </a:rPr>
              <a:t>vigentes</a:t>
            </a:r>
            <a:endParaRPr lang="es-MX" sz="2000" dirty="0">
              <a:latin typeface="Calibri" pitchFamily="34" charset="0"/>
              <a:ea typeface="Arial Unicode MS" pitchFamily="34" charset="-128"/>
              <a:cs typeface="Calibri" pitchFamily="34" charset="0"/>
            </a:endParaRPr>
          </a:p>
        </p:txBody>
      </p:sp>
      <p:sp>
        <p:nvSpPr>
          <p:cNvPr id="4" name="3 Rectángulo"/>
          <p:cNvSpPr/>
          <p:nvPr/>
        </p:nvSpPr>
        <p:spPr>
          <a:xfrm>
            <a:off x="1677071" y="1320305"/>
            <a:ext cx="5718418" cy="400110"/>
          </a:xfrm>
          <a:prstGeom prst="rect">
            <a:avLst/>
          </a:prstGeom>
        </p:spPr>
        <p:txBody>
          <a:bodyPr wrap="square">
            <a:spAutoFit/>
          </a:bodyPr>
          <a:lstStyle/>
          <a:p>
            <a:pPr lvl="0" algn="ctr"/>
            <a:r>
              <a:rPr lang="es-MX" sz="2000" b="1" i="1" dirty="0" smtClean="0">
                <a:solidFill>
                  <a:prstClr val="black"/>
                </a:solidFill>
                <a:latin typeface="Calibri" pitchFamily="34" charset="0"/>
                <a:ea typeface="Arial Unicode MS" pitchFamily="34" charset="-128"/>
                <a:cs typeface="Calibri" pitchFamily="34" charset="0"/>
              </a:rPr>
              <a:t>Funciones</a:t>
            </a:r>
            <a:endParaRPr lang="es-MX" sz="2000" b="1" i="1" dirty="0">
              <a:solidFill>
                <a:prstClr val="black"/>
              </a:solidFill>
              <a:latin typeface="Calibri" pitchFamily="34" charset="0"/>
              <a:ea typeface="Arial Unicode MS" pitchFamily="34" charset="-128"/>
              <a:cs typeface="Calibri" pitchFamily="34" charset="0"/>
            </a:endParaRPr>
          </a:p>
        </p:txBody>
      </p:sp>
      <p:sp>
        <p:nvSpPr>
          <p:cNvPr id="7" name="6 Recortar rectángulo de esquina diagonal"/>
          <p:cNvSpPr/>
          <p:nvPr/>
        </p:nvSpPr>
        <p:spPr>
          <a:xfrm>
            <a:off x="919969" y="655079"/>
            <a:ext cx="7383437" cy="630621"/>
          </a:xfrm>
          <a:prstGeom prst="snip2Diag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1370345" y="1024250"/>
            <a:ext cx="6627243" cy="261610"/>
          </a:xfrm>
          <a:prstGeom prst="rect">
            <a:avLst/>
          </a:prstGeom>
        </p:spPr>
        <p:txBody>
          <a:bodyPr wrap="square">
            <a:spAutoFit/>
          </a:bodyPr>
          <a:lstStyle/>
          <a:p>
            <a:pPr algn="ctr"/>
            <a:r>
              <a:rPr lang="es-MX" sz="1100" b="1" i="1" dirty="0" smtClean="0">
                <a:latin typeface="Calibri" pitchFamily="34" charset="0"/>
                <a:ea typeface="Arial Unicode MS" pitchFamily="34" charset="-128"/>
                <a:cs typeface="Calibri" pitchFamily="34" charset="0"/>
              </a:rPr>
              <a:t>Comisión Coordinadora para la Negociación de  Precios de Medicamentos y otros Insumos para la Salud</a:t>
            </a:r>
            <a:endParaRPr lang="es-MX" sz="1100" b="1" i="1" dirty="0">
              <a:latin typeface="Calibri" pitchFamily="34" charset="0"/>
              <a:ea typeface="Arial Unicode MS" pitchFamily="34" charset="-128"/>
              <a:cs typeface="Calibri" pitchFamily="34" charset="0"/>
            </a:endParaRPr>
          </a:p>
        </p:txBody>
      </p:sp>
      <p:sp>
        <p:nvSpPr>
          <p:cNvPr id="12" name="11 Rectángulo"/>
          <p:cNvSpPr/>
          <p:nvPr/>
        </p:nvSpPr>
        <p:spPr>
          <a:xfrm>
            <a:off x="919969" y="655079"/>
            <a:ext cx="2184765" cy="369332"/>
          </a:xfrm>
          <a:prstGeom prst="rect">
            <a:avLst/>
          </a:prstGeom>
        </p:spPr>
        <p:txBody>
          <a:bodyPr wrap="none">
            <a:spAutoFit/>
          </a:bodyPr>
          <a:lstStyle/>
          <a:p>
            <a:pPr marL="457200" indent="-457200">
              <a:buFont typeface="+mj-lt"/>
              <a:buAutoNum type="arabicPeriod" startAt="3"/>
            </a:pPr>
            <a:r>
              <a:rPr lang="es-MX" b="1" i="1" dirty="0">
                <a:latin typeface="Calibri" pitchFamily="34" charset="0"/>
                <a:ea typeface="Arial Unicode MS" pitchFamily="34" charset="-128"/>
                <a:cs typeface="Calibri" pitchFamily="34" charset="0"/>
              </a:rPr>
              <a:t>Funcionamiento</a:t>
            </a:r>
          </a:p>
        </p:txBody>
      </p:sp>
    </p:spTree>
    <p:extLst>
      <p:ext uri="{BB962C8B-B14F-4D97-AF65-F5344CB8AC3E}">
        <p14:creationId xmlns:p14="http://schemas.microsoft.com/office/powerpoint/2010/main" xmlns="" val="162237956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00034" y="1648977"/>
            <a:ext cx="8143932" cy="4708981"/>
          </a:xfrm>
          <a:prstGeom prst="rect">
            <a:avLst/>
          </a:prstGeom>
        </p:spPr>
        <p:txBody>
          <a:bodyPr wrap="square">
            <a:spAutoFit/>
          </a:bodyPr>
          <a:lstStyle/>
          <a:p>
            <a:pPr algn="just">
              <a:spcBef>
                <a:spcPts val="600"/>
              </a:spcBef>
              <a:spcAft>
                <a:spcPts val="600"/>
              </a:spcAft>
            </a:pPr>
            <a:r>
              <a:rPr lang="es-MX" sz="2000" b="1" dirty="0" smtClean="0">
                <a:latin typeface="Calibri" pitchFamily="34" charset="0"/>
                <a:ea typeface="Arial Unicode MS" pitchFamily="34" charset="-128"/>
                <a:cs typeface="Calibri" pitchFamily="34" charset="0"/>
              </a:rPr>
              <a:t>Comité </a:t>
            </a:r>
            <a:r>
              <a:rPr lang="es-MX" sz="2000" b="1" dirty="0">
                <a:latin typeface="Calibri" pitchFamily="34" charset="0"/>
                <a:ea typeface="Arial Unicode MS" pitchFamily="34" charset="-128"/>
                <a:cs typeface="Calibri" pitchFamily="34" charset="0"/>
              </a:rPr>
              <a:t>Técnico </a:t>
            </a:r>
            <a:r>
              <a:rPr lang="es-MX" sz="2000" b="1" dirty="0" smtClean="0">
                <a:latin typeface="Calibri" pitchFamily="34" charset="0"/>
                <a:ea typeface="Arial Unicode MS" pitchFamily="34" charset="-128"/>
                <a:cs typeface="Calibri" pitchFamily="34" charset="0"/>
              </a:rPr>
              <a:t>Clínico</a:t>
            </a:r>
            <a:r>
              <a:rPr lang="es-MX" sz="2000" dirty="0" smtClean="0">
                <a:latin typeface="Calibri" pitchFamily="34" charset="0"/>
                <a:ea typeface="Arial Unicode MS" pitchFamily="34" charset="-128"/>
                <a:cs typeface="Calibri" pitchFamily="34" charset="0"/>
              </a:rPr>
              <a:t>. Analizará la seguridad y eficacia </a:t>
            </a:r>
            <a:r>
              <a:rPr lang="es-MX" sz="2000" dirty="0">
                <a:latin typeface="Calibri" pitchFamily="34" charset="0"/>
                <a:ea typeface="Arial Unicode MS" pitchFamily="34" charset="-128"/>
                <a:cs typeface="Calibri" pitchFamily="34" charset="0"/>
              </a:rPr>
              <a:t>de los </a:t>
            </a:r>
            <a:r>
              <a:rPr lang="es-MX" sz="2000" dirty="0" smtClean="0">
                <a:latin typeface="Calibri" pitchFamily="34" charset="0"/>
                <a:ea typeface="Arial Unicode MS" pitchFamily="34" charset="-128"/>
                <a:cs typeface="Calibri" pitchFamily="34" charset="0"/>
              </a:rPr>
              <a:t>medicamentos con </a:t>
            </a:r>
            <a:r>
              <a:rPr lang="es-MX" sz="2000" dirty="0">
                <a:latin typeface="Calibri" pitchFamily="34" charset="0"/>
                <a:ea typeface="Arial Unicode MS" pitchFamily="34" charset="-128"/>
                <a:cs typeface="Calibri" pitchFamily="34" charset="0"/>
              </a:rPr>
              <a:t>base en </a:t>
            </a:r>
            <a:r>
              <a:rPr lang="es-MX" sz="2000" dirty="0" smtClean="0">
                <a:latin typeface="Calibri" pitchFamily="34" charset="0"/>
                <a:ea typeface="Arial Unicode MS" pitchFamily="34" charset="-128"/>
                <a:cs typeface="Calibri" pitchFamily="34" charset="0"/>
              </a:rPr>
              <a:t>la evidencia y </a:t>
            </a:r>
            <a:r>
              <a:rPr lang="es-MX" sz="2000" dirty="0">
                <a:latin typeface="Calibri" pitchFamily="34" charset="0"/>
                <a:ea typeface="Arial Unicode MS" pitchFamily="34" charset="-128"/>
                <a:cs typeface="Calibri" pitchFamily="34" charset="0"/>
              </a:rPr>
              <a:t>práctica clínica </a:t>
            </a:r>
            <a:r>
              <a:rPr lang="es-MX" sz="2000" dirty="0" smtClean="0">
                <a:latin typeface="Calibri" pitchFamily="34" charset="0"/>
                <a:ea typeface="Arial Unicode MS" pitchFamily="34" charset="-128"/>
                <a:cs typeface="Calibri" pitchFamily="34" charset="0"/>
              </a:rPr>
              <a:t>y determinará si </a:t>
            </a:r>
            <a:r>
              <a:rPr lang="es-MX" sz="2000" dirty="0">
                <a:latin typeface="Calibri" pitchFamily="34" charset="0"/>
                <a:ea typeface="Arial Unicode MS" pitchFamily="34" charset="-128"/>
                <a:cs typeface="Calibri" pitchFamily="34" charset="0"/>
              </a:rPr>
              <a:t>cada uno de ellos constituye o no una opción deseada</a:t>
            </a:r>
            <a:r>
              <a:rPr lang="es-MX" sz="2000" dirty="0" smtClean="0">
                <a:latin typeface="Calibri" pitchFamily="34" charset="0"/>
                <a:ea typeface="Arial Unicode MS" pitchFamily="34" charset="-128"/>
                <a:cs typeface="Calibri" pitchFamily="34" charset="0"/>
              </a:rPr>
              <a:t>.</a:t>
            </a:r>
          </a:p>
          <a:p>
            <a:pPr algn="just">
              <a:spcBef>
                <a:spcPts val="600"/>
              </a:spcBef>
              <a:spcAft>
                <a:spcPts val="600"/>
              </a:spcAft>
            </a:pPr>
            <a:r>
              <a:rPr lang="es-MX" sz="2000" b="1" dirty="0">
                <a:latin typeface="Calibri" pitchFamily="34" charset="0"/>
                <a:ea typeface="Arial Unicode MS" pitchFamily="34" charset="-128"/>
                <a:cs typeface="Calibri" pitchFamily="34" charset="0"/>
              </a:rPr>
              <a:t>Comité de Análisis de Precios y </a:t>
            </a:r>
            <a:r>
              <a:rPr lang="es-MX" sz="2000" b="1" dirty="0" smtClean="0">
                <a:latin typeface="Calibri" pitchFamily="34" charset="0"/>
                <a:ea typeface="Arial Unicode MS" pitchFamily="34" charset="-128"/>
                <a:cs typeface="Calibri" pitchFamily="34" charset="0"/>
              </a:rPr>
              <a:t>Patentes. </a:t>
            </a:r>
            <a:r>
              <a:rPr lang="es-MX" sz="2000" dirty="0" smtClean="0">
                <a:latin typeface="Calibri" pitchFamily="34" charset="0"/>
                <a:ea typeface="Arial Unicode MS" pitchFamily="34" charset="-128"/>
                <a:cs typeface="Calibri" pitchFamily="34" charset="0"/>
              </a:rPr>
              <a:t>Recopilará </a:t>
            </a:r>
            <a:r>
              <a:rPr lang="es-MX" sz="2000" dirty="0">
                <a:latin typeface="Calibri" pitchFamily="34" charset="0"/>
                <a:ea typeface="Arial Unicode MS" pitchFamily="34" charset="-128"/>
                <a:cs typeface="Calibri" pitchFamily="34" charset="0"/>
              </a:rPr>
              <a:t>y </a:t>
            </a:r>
            <a:r>
              <a:rPr lang="es-MX" sz="2000" dirty="0" smtClean="0">
                <a:latin typeface="Calibri" pitchFamily="34" charset="0"/>
                <a:ea typeface="Arial Unicode MS" pitchFamily="34" charset="-128"/>
                <a:cs typeface="Calibri" pitchFamily="34" charset="0"/>
              </a:rPr>
              <a:t>analizará la </a:t>
            </a:r>
            <a:r>
              <a:rPr lang="es-MX" sz="2000" dirty="0">
                <a:latin typeface="Calibri" pitchFamily="34" charset="0"/>
                <a:ea typeface="Arial Unicode MS" pitchFamily="34" charset="-128"/>
                <a:cs typeface="Calibri" pitchFamily="34" charset="0"/>
              </a:rPr>
              <a:t>información de </a:t>
            </a:r>
            <a:r>
              <a:rPr lang="es-MX" sz="2000" dirty="0" smtClean="0">
                <a:latin typeface="Calibri" pitchFamily="34" charset="0"/>
                <a:ea typeface="Arial Unicode MS" pitchFamily="34" charset="-128"/>
                <a:cs typeface="Calibri" pitchFamily="34" charset="0"/>
              </a:rPr>
              <a:t>volúmenes, </a:t>
            </a:r>
            <a:r>
              <a:rPr lang="es-MX" sz="2000" dirty="0">
                <a:latin typeface="Calibri" pitchFamily="34" charset="0"/>
                <a:ea typeface="Arial Unicode MS" pitchFamily="34" charset="-128"/>
                <a:cs typeface="Calibri" pitchFamily="34" charset="0"/>
              </a:rPr>
              <a:t>condiciones de </a:t>
            </a:r>
            <a:r>
              <a:rPr lang="es-MX" sz="2000" dirty="0" smtClean="0">
                <a:latin typeface="Calibri" pitchFamily="34" charset="0"/>
                <a:ea typeface="Arial Unicode MS" pitchFamily="34" charset="-128"/>
                <a:cs typeface="Calibri" pitchFamily="34" charset="0"/>
              </a:rPr>
              <a:t>pago, distribución, exclusividad así </a:t>
            </a:r>
            <a:r>
              <a:rPr lang="es-MX" sz="2000" dirty="0">
                <a:latin typeface="Calibri" pitchFamily="34" charset="0"/>
                <a:ea typeface="Arial Unicode MS" pitchFamily="34" charset="-128"/>
                <a:cs typeface="Calibri" pitchFamily="34" charset="0"/>
              </a:rPr>
              <a:t>como de precios a nivel internacional; adicionalmente, llevará el seguimiento del estatus de las patentes </a:t>
            </a:r>
            <a:r>
              <a:rPr lang="es-MX" sz="2000" dirty="0" smtClean="0">
                <a:latin typeface="Calibri" pitchFamily="34" charset="0"/>
                <a:ea typeface="Arial Unicode MS" pitchFamily="34" charset="-128"/>
                <a:cs typeface="Calibri" pitchFamily="34" charset="0"/>
              </a:rPr>
              <a:t>(litigios </a:t>
            </a:r>
            <a:r>
              <a:rPr lang="es-MX" sz="2000" dirty="0">
                <a:latin typeface="Calibri" pitchFamily="34" charset="0"/>
                <a:ea typeface="Arial Unicode MS" pitchFamily="34" charset="-128"/>
                <a:cs typeface="Calibri" pitchFamily="34" charset="0"/>
              </a:rPr>
              <a:t>y próximas a </a:t>
            </a:r>
            <a:r>
              <a:rPr lang="es-MX" sz="2000" dirty="0" smtClean="0">
                <a:latin typeface="Calibri" pitchFamily="34" charset="0"/>
                <a:ea typeface="Arial Unicode MS" pitchFamily="34" charset="-128"/>
                <a:cs typeface="Calibri" pitchFamily="34" charset="0"/>
              </a:rPr>
              <a:t>vencerse). </a:t>
            </a:r>
            <a:r>
              <a:rPr lang="es-MX" sz="2000" dirty="0">
                <a:latin typeface="Calibri" pitchFamily="34" charset="0"/>
                <a:ea typeface="Arial Unicode MS" pitchFamily="34" charset="-128"/>
                <a:cs typeface="Calibri" pitchFamily="34" charset="0"/>
              </a:rPr>
              <a:t>Será el conducto de coordinación para incorporar necesidades adicionales de cualquier Institución que tenga interés en adherirse al proceso de negociación</a:t>
            </a:r>
            <a:r>
              <a:rPr lang="es-MX" sz="2000" dirty="0" smtClean="0">
                <a:latin typeface="Calibri" pitchFamily="34" charset="0"/>
                <a:ea typeface="Arial Unicode MS" pitchFamily="34" charset="-128"/>
                <a:cs typeface="Calibri" pitchFamily="34" charset="0"/>
              </a:rPr>
              <a:t>.</a:t>
            </a:r>
          </a:p>
          <a:p>
            <a:pPr algn="just">
              <a:spcBef>
                <a:spcPts val="600"/>
              </a:spcBef>
              <a:spcAft>
                <a:spcPts val="600"/>
              </a:spcAft>
            </a:pPr>
            <a:r>
              <a:rPr lang="es-MX" sz="2000" b="1" dirty="0">
                <a:latin typeface="Calibri" pitchFamily="34" charset="0"/>
                <a:ea typeface="Arial Unicode MS" pitchFamily="34" charset="-128"/>
                <a:cs typeface="Calibri" pitchFamily="34" charset="0"/>
              </a:rPr>
              <a:t>Comité de Evaluación Económica</a:t>
            </a:r>
            <a:r>
              <a:rPr lang="es-MX" sz="2000" dirty="0">
                <a:latin typeface="Calibri" pitchFamily="34" charset="0"/>
                <a:ea typeface="Arial Unicode MS" pitchFamily="34" charset="-128"/>
                <a:cs typeface="Calibri" pitchFamily="34" charset="0"/>
              </a:rPr>
              <a:t>. </a:t>
            </a:r>
            <a:r>
              <a:rPr lang="es-MX" sz="2000" dirty="0" smtClean="0">
                <a:latin typeface="Calibri" pitchFamily="34" charset="0"/>
                <a:ea typeface="Arial Unicode MS" pitchFamily="34" charset="-128"/>
                <a:cs typeface="Calibri" pitchFamily="34" charset="0"/>
              </a:rPr>
              <a:t>Recopilará y analizará la </a:t>
            </a:r>
            <a:r>
              <a:rPr lang="es-MX" sz="2000" dirty="0">
                <a:latin typeface="Calibri" pitchFamily="34" charset="0"/>
                <a:ea typeface="Arial Unicode MS" pitchFamily="34" charset="-128"/>
                <a:cs typeface="Calibri" pitchFamily="34" charset="0"/>
              </a:rPr>
              <a:t>información sobre evaluación económica, privilegiando la información relativa a </a:t>
            </a:r>
            <a:r>
              <a:rPr lang="es-MX" sz="2000" dirty="0" smtClean="0">
                <a:latin typeface="Calibri" pitchFamily="34" charset="0"/>
                <a:ea typeface="Arial Unicode MS" pitchFamily="34" charset="-128"/>
                <a:cs typeface="Calibri" pitchFamily="34" charset="0"/>
              </a:rPr>
              <a:t>costo-efectividad </a:t>
            </a:r>
            <a:r>
              <a:rPr lang="es-MX" sz="2000" dirty="0">
                <a:latin typeface="Calibri" pitchFamily="34" charset="0"/>
                <a:ea typeface="Arial Unicode MS" pitchFamily="34" charset="-128"/>
                <a:cs typeface="Calibri" pitchFamily="34" charset="0"/>
              </a:rPr>
              <a:t>de los medicamentos </a:t>
            </a:r>
            <a:r>
              <a:rPr lang="es-MX" sz="2000" dirty="0" smtClean="0">
                <a:latin typeface="Calibri" pitchFamily="34" charset="0"/>
                <a:ea typeface="Arial Unicode MS" pitchFamily="34" charset="-128"/>
                <a:cs typeface="Calibri" pitchFamily="34" charset="0"/>
              </a:rPr>
              <a:t>en </a:t>
            </a:r>
            <a:r>
              <a:rPr lang="es-MX" sz="2000" dirty="0">
                <a:latin typeface="Calibri" pitchFamily="34" charset="0"/>
                <a:ea typeface="Arial Unicode MS" pitchFamily="34" charset="-128"/>
                <a:cs typeface="Calibri" pitchFamily="34" charset="0"/>
              </a:rPr>
              <a:t>comparación con las alternativas terapéuticas relevantes</a:t>
            </a:r>
            <a:r>
              <a:rPr lang="es-MX" sz="2000" dirty="0" smtClean="0">
                <a:latin typeface="Calibri" pitchFamily="34" charset="0"/>
                <a:ea typeface="Arial Unicode MS" pitchFamily="34" charset="-128"/>
                <a:cs typeface="Calibri" pitchFamily="34" charset="0"/>
              </a:rPr>
              <a:t>.</a:t>
            </a:r>
            <a:endParaRPr lang="es-MX" sz="2000" dirty="0">
              <a:latin typeface="Calibri" pitchFamily="34" charset="0"/>
              <a:ea typeface="Arial Unicode MS" pitchFamily="34" charset="-128"/>
              <a:cs typeface="Calibri" pitchFamily="34" charset="0"/>
            </a:endParaRPr>
          </a:p>
        </p:txBody>
      </p:sp>
      <p:sp>
        <p:nvSpPr>
          <p:cNvPr id="6" name="5 Recortar rectángulo de esquina diagonal"/>
          <p:cNvSpPr/>
          <p:nvPr/>
        </p:nvSpPr>
        <p:spPr>
          <a:xfrm>
            <a:off x="919969" y="655079"/>
            <a:ext cx="7383437" cy="630621"/>
          </a:xfrm>
          <a:prstGeom prst="snip2Diag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1370345" y="1024250"/>
            <a:ext cx="6627243" cy="261610"/>
          </a:xfrm>
          <a:prstGeom prst="rect">
            <a:avLst/>
          </a:prstGeom>
        </p:spPr>
        <p:txBody>
          <a:bodyPr wrap="square">
            <a:spAutoFit/>
          </a:bodyPr>
          <a:lstStyle/>
          <a:p>
            <a:pPr algn="ctr"/>
            <a:r>
              <a:rPr lang="es-MX" sz="1100" b="1" i="1" dirty="0" smtClean="0">
                <a:latin typeface="Calibri" pitchFamily="34" charset="0"/>
                <a:ea typeface="Arial Unicode MS" pitchFamily="34" charset="-128"/>
                <a:cs typeface="Calibri" pitchFamily="34" charset="0"/>
              </a:rPr>
              <a:t>Comisión Coordinadora para la Negociación de  Precios de Medicamentos y otros Insumos para la Salud</a:t>
            </a:r>
            <a:endParaRPr lang="es-MX" sz="1100" b="1" i="1" dirty="0">
              <a:latin typeface="Calibri" pitchFamily="34" charset="0"/>
              <a:ea typeface="Arial Unicode MS" pitchFamily="34" charset="-128"/>
              <a:cs typeface="Calibri" pitchFamily="34" charset="0"/>
            </a:endParaRPr>
          </a:p>
        </p:txBody>
      </p:sp>
      <p:sp>
        <p:nvSpPr>
          <p:cNvPr id="11" name="10 Rectángulo"/>
          <p:cNvSpPr/>
          <p:nvPr/>
        </p:nvSpPr>
        <p:spPr>
          <a:xfrm>
            <a:off x="919969" y="655079"/>
            <a:ext cx="2184765" cy="369332"/>
          </a:xfrm>
          <a:prstGeom prst="rect">
            <a:avLst/>
          </a:prstGeom>
        </p:spPr>
        <p:txBody>
          <a:bodyPr wrap="none">
            <a:spAutoFit/>
          </a:bodyPr>
          <a:lstStyle/>
          <a:p>
            <a:pPr marL="457200" indent="-457200">
              <a:buFont typeface="+mj-lt"/>
              <a:buAutoNum type="arabicPeriod" startAt="3"/>
            </a:pPr>
            <a:r>
              <a:rPr lang="es-MX" b="1" i="1" dirty="0">
                <a:latin typeface="Calibri" pitchFamily="34" charset="0"/>
                <a:ea typeface="Arial Unicode MS" pitchFamily="34" charset="-128"/>
                <a:cs typeface="Calibri" pitchFamily="34" charset="0"/>
              </a:rPr>
              <a:t>Funcionamiento</a:t>
            </a:r>
          </a:p>
        </p:txBody>
      </p:sp>
    </p:spTree>
    <p:extLst>
      <p:ext uri="{BB962C8B-B14F-4D97-AF65-F5344CB8AC3E}">
        <p14:creationId xmlns:p14="http://schemas.microsoft.com/office/powerpoint/2010/main" xmlns="" val="28848528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2050216"/>
            <a:ext cx="8143932" cy="4093428"/>
          </a:xfrm>
          <a:prstGeom prst="rect">
            <a:avLst/>
          </a:prstGeom>
        </p:spPr>
        <p:txBody>
          <a:bodyPr wrap="square">
            <a:spAutoFit/>
          </a:bodyPr>
          <a:lstStyle/>
          <a:p>
            <a:pPr marL="355600" indent="-355600">
              <a:spcBef>
                <a:spcPts val="600"/>
              </a:spcBef>
              <a:spcAft>
                <a:spcPts val="600"/>
              </a:spcAft>
              <a:buBlip>
                <a:blip r:embed="rId2"/>
              </a:buBlip>
            </a:pPr>
            <a:r>
              <a:rPr lang="es-MX" sz="2000" dirty="0">
                <a:latin typeface="Calibri" pitchFamily="34" charset="0"/>
                <a:ea typeface="Arial Unicode MS" pitchFamily="34" charset="-128"/>
                <a:cs typeface="Calibri" pitchFamily="34" charset="0"/>
              </a:rPr>
              <a:t>Solicitarán, recopilarán y obtendrán la información, en su ámbito de </a:t>
            </a:r>
            <a:r>
              <a:rPr lang="es-MX" sz="2000" dirty="0" smtClean="0">
                <a:latin typeface="Calibri" pitchFamily="34" charset="0"/>
                <a:ea typeface="Arial Unicode MS" pitchFamily="34" charset="-128"/>
                <a:cs typeface="Calibri" pitchFamily="34" charset="0"/>
              </a:rPr>
              <a:t>competencia.</a:t>
            </a:r>
            <a:endParaRPr lang="es-MX" sz="2000" dirty="0">
              <a:latin typeface="Calibri" pitchFamily="34" charset="0"/>
              <a:ea typeface="Arial Unicode MS" pitchFamily="34" charset="-128"/>
              <a:cs typeface="Calibri" pitchFamily="34" charset="0"/>
            </a:endParaRPr>
          </a:p>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Mantendrán </a:t>
            </a:r>
            <a:r>
              <a:rPr lang="es-MX" sz="2000" dirty="0">
                <a:latin typeface="Calibri" pitchFamily="34" charset="0"/>
                <a:ea typeface="Arial Unicode MS" pitchFamily="34" charset="-128"/>
                <a:cs typeface="Calibri" pitchFamily="34" charset="0"/>
              </a:rPr>
              <a:t>comunicación y coordinación necesaria con las cámaras, proveedores, Instituciones y cualquiera otra </a:t>
            </a:r>
            <a:r>
              <a:rPr lang="es-MX" sz="2000" dirty="0" smtClean="0">
                <a:latin typeface="Calibri" pitchFamily="34" charset="0"/>
                <a:ea typeface="Arial Unicode MS" pitchFamily="34" charset="-128"/>
                <a:cs typeface="Calibri" pitchFamily="34" charset="0"/>
              </a:rPr>
              <a:t>instancia.</a:t>
            </a:r>
            <a:endParaRPr lang="es-MX" sz="2000" dirty="0">
              <a:latin typeface="Calibri" pitchFamily="34" charset="0"/>
              <a:ea typeface="Arial Unicode MS" pitchFamily="34" charset="-128"/>
              <a:cs typeface="Calibri" pitchFamily="34" charset="0"/>
            </a:endParaRPr>
          </a:p>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Contarán </a:t>
            </a:r>
            <a:r>
              <a:rPr lang="es-MX" sz="2000" dirty="0">
                <a:latin typeface="Calibri" pitchFamily="34" charset="0"/>
                <a:ea typeface="Arial Unicode MS" pitchFamily="34" charset="-128"/>
                <a:cs typeface="Calibri" pitchFamily="34" charset="0"/>
              </a:rPr>
              <a:t>con un máximo de dos representantes de cada una de las </a:t>
            </a:r>
            <a:r>
              <a:rPr lang="es-MX" sz="2000" dirty="0" smtClean="0">
                <a:latin typeface="Calibri" pitchFamily="34" charset="0"/>
                <a:ea typeface="Arial Unicode MS" pitchFamily="34" charset="-128"/>
                <a:cs typeface="Calibri" pitchFamily="34" charset="0"/>
              </a:rPr>
              <a:t>instituciones, </a:t>
            </a:r>
            <a:r>
              <a:rPr lang="es-MX" sz="2000" dirty="0">
                <a:latin typeface="Calibri" pitchFamily="34" charset="0"/>
                <a:ea typeface="Arial Unicode MS" pitchFamily="34" charset="-128"/>
                <a:cs typeface="Calibri" pitchFamily="34" charset="0"/>
              </a:rPr>
              <a:t>a propuesta del Secretario Técnico el Presidente de la misma, designará de entre ellos a un funcionario que fungirá como coordinador del mismo</a:t>
            </a:r>
            <a:r>
              <a:rPr lang="es-MX" sz="2000" dirty="0" smtClean="0">
                <a:latin typeface="Calibri" pitchFamily="34" charset="0"/>
                <a:ea typeface="Arial Unicode MS" pitchFamily="34" charset="-128"/>
                <a:cs typeface="Calibri" pitchFamily="34" charset="0"/>
              </a:rPr>
              <a:t>.</a:t>
            </a:r>
            <a:endParaRPr lang="es-MX" sz="2000" dirty="0">
              <a:latin typeface="Calibri" pitchFamily="34" charset="0"/>
              <a:ea typeface="Arial Unicode MS" pitchFamily="34" charset="-128"/>
              <a:cs typeface="Calibri" pitchFamily="34" charset="0"/>
            </a:endParaRPr>
          </a:p>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Desarrollarán </a:t>
            </a:r>
            <a:r>
              <a:rPr lang="es-MX" sz="2000" dirty="0">
                <a:latin typeface="Calibri" pitchFamily="34" charset="0"/>
                <a:ea typeface="Arial Unicode MS" pitchFamily="34" charset="-128"/>
                <a:cs typeface="Calibri" pitchFamily="34" charset="0"/>
              </a:rPr>
              <a:t>su encargo a título honorífico</a:t>
            </a:r>
            <a:r>
              <a:rPr lang="es-MX" sz="2000" dirty="0" smtClean="0">
                <a:latin typeface="Calibri" pitchFamily="34" charset="0"/>
                <a:ea typeface="Arial Unicode MS" pitchFamily="34" charset="-128"/>
                <a:cs typeface="Calibri" pitchFamily="34" charset="0"/>
              </a:rPr>
              <a:t>.</a:t>
            </a:r>
          </a:p>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Podrán </a:t>
            </a:r>
            <a:r>
              <a:rPr lang="es-MX" sz="2000" dirty="0">
                <a:latin typeface="Calibri" pitchFamily="34" charset="0"/>
                <a:ea typeface="Arial Unicode MS" pitchFamily="34" charset="-128"/>
                <a:cs typeface="Calibri" pitchFamily="34" charset="0"/>
              </a:rPr>
              <a:t>asesorarse de técnicos expertos independientes y/o de las instituciones que conforman la Administración Pública Federal</a:t>
            </a:r>
            <a:r>
              <a:rPr lang="es-MX" sz="2000" dirty="0" smtClean="0">
                <a:latin typeface="Calibri" pitchFamily="34" charset="0"/>
                <a:ea typeface="Arial Unicode MS" pitchFamily="34" charset="-128"/>
                <a:cs typeface="Calibri" pitchFamily="34" charset="0"/>
              </a:rPr>
              <a:t>.</a:t>
            </a:r>
            <a:endParaRPr lang="es-MX" sz="2000" dirty="0">
              <a:latin typeface="Calibri" pitchFamily="34" charset="0"/>
              <a:ea typeface="Arial Unicode MS" pitchFamily="34" charset="-128"/>
              <a:cs typeface="Calibri" pitchFamily="34" charset="0"/>
            </a:endParaRPr>
          </a:p>
        </p:txBody>
      </p:sp>
      <p:sp>
        <p:nvSpPr>
          <p:cNvPr id="9" name="8 Rectángulo"/>
          <p:cNvSpPr/>
          <p:nvPr/>
        </p:nvSpPr>
        <p:spPr>
          <a:xfrm>
            <a:off x="1707410" y="1428316"/>
            <a:ext cx="5718418" cy="400110"/>
          </a:xfrm>
          <a:prstGeom prst="rect">
            <a:avLst/>
          </a:prstGeom>
        </p:spPr>
        <p:txBody>
          <a:bodyPr wrap="square">
            <a:spAutoFit/>
          </a:bodyPr>
          <a:lstStyle/>
          <a:p>
            <a:pPr lvl="0" algn="ctr"/>
            <a:r>
              <a:rPr lang="es-MX" sz="2000" b="1" i="1" dirty="0" smtClean="0">
                <a:solidFill>
                  <a:prstClr val="black"/>
                </a:solidFill>
                <a:latin typeface="Calibri" pitchFamily="34" charset="0"/>
                <a:ea typeface="Arial Unicode MS" pitchFamily="34" charset="-128"/>
                <a:cs typeface="Calibri" pitchFamily="34" charset="0"/>
              </a:rPr>
              <a:t>Comités</a:t>
            </a:r>
            <a:endParaRPr lang="es-MX" sz="2000" b="1" i="1" dirty="0">
              <a:solidFill>
                <a:prstClr val="black"/>
              </a:solidFill>
              <a:latin typeface="Calibri" pitchFamily="34" charset="0"/>
              <a:ea typeface="Arial Unicode MS" pitchFamily="34" charset="-128"/>
              <a:cs typeface="Calibri" pitchFamily="34" charset="0"/>
            </a:endParaRPr>
          </a:p>
        </p:txBody>
      </p:sp>
      <p:sp>
        <p:nvSpPr>
          <p:cNvPr id="10" name="9 Recortar rectángulo de esquina diagonal"/>
          <p:cNvSpPr/>
          <p:nvPr/>
        </p:nvSpPr>
        <p:spPr>
          <a:xfrm>
            <a:off x="919969" y="655079"/>
            <a:ext cx="7383437" cy="630621"/>
          </a:xfrm>
          <a:prstGeom prst="snip2Diag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1370345" y="1024250"/>
            <a:ext cx="6627243" cy="261610"/>
          </a:xfrm>
          <a:prstGeom prst="rect">
            <a:avLst/>
          </a:prstGeom>
        </p:spPr>
        <p:txBody>
          <a:bodyPr wrap="square">
            <a:spAutoFit/>
          </a:bodyPr>
          <a:lstStyle/>
          <a:p>
            <a:pPr algn="ctr"/>
            <a:r>
              <a:rPr lang="es-MX" sz="1100" b="1" i="1" dirty="0" smtClean="0">
                <a:latin typeface="Calibri" pitchFamily="34" charset="0"/>
                <a:ea typeface="Arial Unicode MS" pitchFamily="34" charset="-128"/>
                <a:cs typeface="Calibri" pitchFamily="34" charset="0"/>
              </a:rPr>
              <a:t>Comisión Coordinadora para la Negociación de  Precios de Medicamentos y otros Insumos para la Salud</a:t>
            </a:r>
            <a:endParaRPr lang="es-MX" sz="1100" b="1" i="1" dirty="0">
              <a:latin typeface="Calibri" pitchFamily="34" charset="0"/>
              <a:ea typeface="Arial Unicode MS" pitchFamily="34" charset="-128"/>
              <a:cs typeface="Calibri" pitchFamily="34" charset="0"/>
            </a:endParaRPr>
          </a:p>
        </p:txBody>
      </p:sp>
      <p:sp>
        <p:nvSpPr>
          <p:cNvPr id="12" name="11 Rectángulo"/>
          <p:cNvSpPr/>
          <p:nvPr/>
        </p:nvSpPr>
        <p:spPr>
          <a:xfrm>
            <a:off x="919969" y="655079"/>
            <a:ext cx="2184765" cy="369332"/>
          </a:xfrm>
          <a:prstGeom prst="rect">
            <a:avLst/>
          </a:prstGeom>
        </p:spPr>
        <p:txBody>
          <a:bodyPr wrap="none">
            <a:spAutoFit/>
          </a:bodyPr>
          <a:lstStyle/>
          <a:p>
            <a:pPr marL="457200" indent="-457200">
              <a:buFont typeface="+mj-lt"/>
              <a:buAutoNum type="arabicPeriod" startAt="3"/>
            </a:pPr>
            <a:r>
              <a:rPr lang="es-MX" b="1" i="1" dirty="0">
                <a:latin typeface="Calibri" pitchFamily="34" charset="0"/>
                <a:ea typeface="Arial Unicode MS" pitchFamily="34" charset="-128"/>
                <a:cs typeface="Calibri" pitchFamily="34" charset="0"/>
              </a:rPr>
              <a:t>Funcionamiento</a:t>
            </a:r>
          </a:p>
        </p:txBody>
      </p:sp>
    </p:spTree>
    <p:extLst>
      <p:ext uri="{BB962C8B-B14F-4D97-AF65-F5344CB8AC3E}">
        <p14:creationId xmlns:p14="http://schemas.microsoft.com/office/powerpoint/2010/main" xmlns="" val="235882005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71472" y="1928802"/>
            <a:ext cx="8072493" cy="4555093"/>
          </a:xfrm>
          <a:prstGeom prst="rect">
            <a:avLst/>
          </a:prstGeom>
        </p:spPr>
        <p:txBody>
          <a:bodyPr wrap="square">
            <a:spAutoFit/>
          </a:bodyPr>
          <a:lstStyle/>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Elaborar </a:t>
            </a:r>
            <a:r>
              <a:rPr lang="es-MX" sz="2000" dirty="0">
                <a:latin typeface="Calibri" pitchFamily="34" charset="0"/>
                <a:ea typeface="Arial Unicode MS" pitchFamily="34" charset="-128"/>
                <a:cs typeface="Calibri" pitchFamily="34" charset="0"/>
              </a:rPr>
              <a:t>un plan de trabajo anual;</a:t>
            </a:r>
          </a:p>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Proponer </a:t>
            </a:r>
            <a:r>
              <a:rPr lang="es-MX" sz="2000" dirty="0">
                <a:latin typeface="Calibri" pitchFamily="34" charset="0"/>
                <a:ea typeface="Arial Unicode MS" pitchFamily="34" charset="-128"/>
                <a:cs typeface="Calibri" pitchFamily="34" charset="0"/>
              </a:rPr>
              <a:t>elementos técnicos y estrategias para el logro de objetivos de la Comisión, en el ámbito de su competencia;</a:t>
            </a:r>
          </a:p>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Poner </a:t>
            </a:r>
            <a:r>
              <a:rPr lang="es-MX" sz="2000" dirty="0">
                <a:latin typeface="Calibri" pitchFamily="34" charset="0"/>
                <a:ea typeface="Arial Unicode MS" pitchFamily="34" charset="-128"/>
                <a:cs typeface="Calibri" pitchFamily="34" charset="0"/>
              </a:rPr>
              <a:t>a disposición de los equipos de negociación la información disponible para su utilización;</a:t>
            </a:r>
          </a:p>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Coordinarse </a:t>
            </a:r>
            <a:r>
              <a:rPr lang="es-MX" sz="2000" dirty="0">
                <a:latin typeface="Calibri" pitchFamily="34" charset="0"/>
                <a:ea typeface="Arial Unicode MS" pitchFamily="34" charset="-128"/>
                <a:cs typeface="Calibri" pitchFamily="34" charset="0"/>
              </a:rPr>
              <a:t>con los demás Comités para establecer sinergias en la realización de sus funciones específicas en materia común;</a:t>
            </a:r>
          </a:p>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Responder </a:t>
            </a:r>
            <a:r>
              <a:rPr lang="es-MX" sz="2000" dirty="0">
                <a:latin typeface="Calibri" pitchFamily="34" charset="0"/>
                <a:ea typeface="Arial Unicode MS" pitchFamily="34" charset="-128"/>
                <a:cs typeface="Calibri" pitchFamily="34" charset="0"/>
              </a:rPr>
              <a:t>las solicitudes de asesoría, consulta e información turnadas por el Secretario Técnico de la Comisión y de los líderes de los grupos de negociación, y</a:t>
            </a:r>
          </a:p>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Establecer </a:t>
            </a:r>
            <a:r>
              <a:rPr lang="es-MX" sz="2000" dirty="0">
                <a:latin typeface="Calibri" pitchFamily="34" charset="0"/>
                <a:ea typeface="Arial Unicode MS" pitchFamily="34" charset="-128"/>
                <a:cs typeface="Calibri" pitchFamily="34" charset="0"/>
              </a:rPr>
              <a:t>a su interior los grupos técnicos necesarios, bajo agendas específicas, de acuerdo con su plan de trabajo</a:t>
            </a:r>
            <a:r>
              <a:rPr lang="es-MX" sz="2000" dirty="0" smtClean="0">
                <a:latin typeface="Calibri" pitchFamily="34" charset="0"/>
                <a:ea typeface="Arial Unicode MS" pitchFamily="34" charset="-128"/>
                <a:cs typeface="Calibri" pitchFamily="34" charset="0"/>
              </a:rPr>
              <a:t>.</a:t>
            </a:r>
            <a:endParaRPr lang="es-MX" sz="2000" dirty="0">
              <a:latin typeface="Calibri" pitchFamily="34" charset="0"/>
              <a:ea typeface="Arial Unicode MS" pitchFamily="34" charset="-128"/>
              <a:cs typeface="Calibri" pitchFamily="34" charset="0"/>
            </a:endParaRPr>
          </a:p>
        </p:txBody>
      </p:sp>
      <p:sp>
        <p:nvSpPr>
          <p:cNvPr id="9" name="8 Rectángulo"/>
          <p:cNvSpPr/>
          <p:nvPr/>
        </p:nvSpPr>
        <p:spPr>
          <a:xfrm>
            <a:off x="1707410" y="1397216"/>
            <a:ext cx="5718418" cy="400110"/>
          </a:xfrm>
          <a:prstGeom prst="rect">
            <a:avLst/>
          </a:prstGeom>
        </p:spPr>
        <p:txBody>
          <a:bodyPr wrap="square">
            <a:spAutoFit/>
          </a:bodyPr>
          <a:lstStyle/>
          <a:p>
            <a:pPr lvl="0" algn="ctr"/>
            <a:r>
              <a:rPr lang="es-MX" sz="2000" b="1" i="1" dirty="0" smtClean="0">
                <a:solidFill>
                  <a:prstClr val="black"/>
                </a:solidFill>
                <a:latin typeface="Calibri" pitchFamily="34" charset="0"/>
                <a:ea typeface="Arial Unicode MS" pitchFamily="34" charset="-128"/>
                <a:cs typeface="Calibri" pitchFamily="34" charset="0"/>
              </a:rPr>
              <a:t>Comités</a:t>
            </a:r>
            <a:endParaRPr lang="es-MX" sz="2000" b="1" i="1" dirty="0">
              <a:solidFill>
                <a:prstClr val="black"/>
              </a:solidFill>
              <a:latin typeface="Calibri" pitchFamily="34" charset="0"/>
              <a:ea typeface="Arial Unicode MS" pitchFamily="34" charset="-128"/>
              <a:cs typeface="Calibri" pitchFamily="34" charset="0"/>
            </a:endParaRPr>
          </a:p>
        </p:txBody>
      </p:sp>
      <p:sp>
        <p:nvSpPr>
          <p:cNvPr id="10" name="9 Recortar rectángulo de esquina diagonal"/>
          <p:cNvSpPr/>
          <p:nvPr/>
        </p:nvSpPr>
        <p:spPr>
          <a:xfrm>
            <a:off x="919969" y="655079"/>
            <a:ext cx="7383437" cy="630621"/>
          </a:xfrm>
          <a:prstGeom prst="snip2Diag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1370345" y="1024250"/>
            <a:ext cx="6627243" cy="261610"/>
          </a:xfrm>
          <a:prstGeom prst="rect">
            <a:avLst/>
          </a:prstGeom>
        </p:spPr>
        <p:txBody>
          <a:bodyPr wrap="square">
            <a:spAutoFit/>
          </a:bodyPr>
          <a:lstStyle/>
          <a:p>
            <a:pPr algn="ctr"/>
            <a:r>
              <a:rPr lang="es-MX" sz="1100" b="1" i="1" dirty="0" smtClean="0">
                <a:latin typeface="Calibri" pitchFamily="34" charset="0"/>
                <a:ea typeface="Arial Unicode MS" pitchFamily="34" charset="-128"/>
                <a:cs typeface="Calibri" pitchFamily="34" charset="0"/>
              </a:rPr>
              <a:t>Comisión Coordinadora para la Negociación de  Precios de Medicamentos y otros Insumos para la Salud</a:t>
            </a:r>
            <a:endParaRPr lang="es-MX" sz="1100" b="1" i="1" dirty="0">
              <a:latin typeface="Calibri" pitchFamily="34" charset="0"/>
              <a:ea typeface="Arial Unicode MS" pitchFamily="34" charset="-128"/>
              <a:cs typeface="Calibri" pitchFamily="34" charset="0"/>
            </a:endParaRPr>
          </a:p>
        </p:txBody>
      </p:sp>
      <p:sp>
        <p:nvSpPr>
          <p:cNvPr id="12" name="11 Rectángulo"/>
          <p:cNvSpPr/>
          <p:nvPr/>
        </p:nvSpPr>
        <p:spPr>
          <a:xfrm>
            <a:off x="919969" y="655079"/>
            <a:ext cx="2184765" cy="369332"/>
          </a:xfrm>
          <a:prstGeom prst="rect">
            <a:avLst/>
          </a:prstGeom>
        </p:spPr>
        <p:txBody>
          <a:bodyPr wrap="none">
            <a:spAutoFit/>
          </a:bodyPr>
          <a:lstStyle/>
          <a:p>
            <a:pPr marL="457200" indent="-457200">
              <a:buFont typeface="+mj-lt"/>
              <a:buAutoNum type="arabicPeriod" startAt="3"/>
            </a:pPr>
            <a:r>
              <a:rPr lang="es-MX" b="1" i="1" dirty="0">
                <a:latin typeface="Calibri" pitchFamily="34" charset="0"/>
                <a:ea typeface="Arial Unicode MS" pitchFamily="34" charset="-128"/>
                <a:cs typeface="Calibri" pitchFamily="34" charset="0"/>
              </a:rPr>
              <a:t>Funcionamiento</a:t>
            </a:r>
          </a:p>
        </p:txBody>
      </p:sp>
    </p:spTree>
    <p:extLst>
      <p:ext uri="{BB962C8B-B14F-4D97-AF65-F5344CB8AC3E}">
        <p14:creationId xmlns:p14="http://schemas.microsoft.com/office/powerpoint/2010/main" xmlns="" val="375046654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71472" y="1874303"/>
            <a:ext cx="8072493" cy="4555093"/>
          </a:xfrm>
          <a:prstGeom prst="rect">
            <a:avLst/>
          </a:prstGeom>
        </p:spPr>
        <p:txBody>
          <a:bodyPr wrap="square">
            <a:spAutoFit/>
          </a:bodyPr>
          <a:lstStyle/>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El </a:t>
            </a:r>
            <a:r>
              <a:rPr lang="es-MX" sz="2000" dirty="0">
                <a:latin typeface="Calibri" pitchFamily="34" charset="0"/>
                <a:ea typeface="Arial Unicode MS" pitchFamily="34" charset="-128"/>
                <a:cs typeface="Calibri" pitchFamily="34" charset="0"/>
              </a:rPr>
              <a:t>Secretario Técnico </a:t>
            </a:r>
            <a:r>
              <a:rPr lang="es-MX" sz="2000" dirty="0" smtClean="0">
                <a:latin typeface="Calibri" pitchFamily="34" charset="0"/>
                <a:ea typeface="Arial Unicode MS" pitchFamily="34" charset="-128"/>
                <a:cs typeface="Calibri" pitchFamily="34" charset="0"/>
              </a:rPr>
              <a:t>somete para </a:t>
            </a:r>
            <a:r>
              <a:rPr lang="es-MX" sz="2000" dirty="0">
                <a:latin typeface="Calibri" pitchFamily="34" charset="0"/>
                <a:ea typeface="Arial Unicode MS" pitchFamily="34" charset="-128"/>
                <a:cs typeface="Calibri" pitchFamily="34" charset="0"/>
              </a:rPr>
              <a:t>aprobación de los miembros de la </a:t>
            </a:r>
            <a:r>
              <a:rPr lang="es-MX" sz="2000" dirty="0" smtClean="0">
                <a:latin typeface="Calibri" pitchFamily="34" charset="0"/>
                <a:ea typeface="Arial Unicode MS" pitchFamily="34" charset="-128"/>
                <a:cs typeface="Calibri" pitchFamily="34" charset="0"/>
              </a:rPr>
              <a:t>Comisión</a:t>
            </a:r>
            <a:r>
              <a:rPr lang="es-MX" sz="2000" dirty="0">
                <a:latin typeface="Calibri" pitchFamily="34" charset="0"/>
                <a:ea typeface="Arial Unicode MS" pitchFamily="34" charset="-128"/>
                <a:cs typeface="Calibri" pitchFamily="34" charset="0"/>
              </a:rPr>
              <a:t>, a los </a:t>
            </a:r>
            <a:r>
              <a:rPr lang="es-MX" sz="2000" b="1" dirty="0">
                <a:latin typeface="Calibri" pitchFamily="34" charset="0"/>
                <a:ea typeface="Arial Unicode MS" pitchFamily="34" charset="-128"/>
                <a:cs typeface="Calibri" pitchFamily="34" charset="0"/>
              </a:rPr>
              <a:t>integrantes del equipo de negociación </a:t>
            </a:r>
            <a:r>
              <a:rPr lang="es-MX" sz="2000" dirty="0">
                <a:latin typeface="Calibri" pitchFamily="34" charset="0"/>
                <a:ea typeface="Arial Unicode MS" pitchFamily="34" charset="-128"/>
                <a:cs typeface="Calibri" pitchFamily="34" charset="0"/>
              </a:rPr>
              <a:t>de cada </a:t>
            </a:r>
            <a:r>
              <a:rPr lang="es-MX" sz="2000" dirty="0" smtClean="0">
                <a:latin typeface="Calibri" pitchFamily="34" charset="0"/>
                <a:ea typeface="Arial Unicode MS" pitchFamily="34" charset="-128"/>
                <a:cs typeface="Calibri" pitchFamily="34" charset="0"/>
              </a:rPr>
              <a:t>medicamento, </a:t>
            </a:r>
            <a:r>
              <a:rPr lang="es-MX" sz="2000" dirty="0">
                <a:latin typeface="Calibri" pitchFamily="34" charset="0"/>
                <a:ea typeface="Arial Unicode MS" pitchFamily="34" charset="-128"/>
                <a:cs typeface="Calibri" pitchFamily="34" charset="0"/>
              </a:rPr>
              <a:t>para ello, </a:t>
            </a:r>
            <a:r>
              <a:rPr lang="es-MX" sz="2000" dirty="0" smtClean="0">
                <a:latin typeface="Calibri" pitchFamily="34" charset="0"/>
                <a:ea typeface="Arial Unicode MS" pitchFamily="34" charset="-128"/>
                <a:cs typeface="Calibri" pitchFamily="34" charset="0"/>
              </a:rPr>
              <a:t>toma en </a:t>
            </a:r>
            <a:r>
              <a:rPr lang="es-MX" sz="2000" dirty="0">
                <a:latin typeface="Calibri" pitchFamily="34" charset="0"/>
                <a:ea typeface="Arial Unicode MS" pitchFamily="34" charset="-128"/>
                <a:cs typeface="Calibri" pitchFamily="34" charset="0"/>
              </a:rPr>
              <a:t>cuenta la importancia relativa de cada institución en los volúmenes anuales de compra.</a:t>
            </a:r>
          </a:p>
          <a:p>
            <a:pPr marL="355600" indent="-355600">
              <a:spcBef>
                <a:spcPts val="600"/>
              </a:spcBef>
              <a:spcAft>
                <a:spcPts val="600"/>
              </a:spcAft>
              <a:buBlip>
                <a:blip r:embed="rId2"/>
              </a:buBlip>
            </a:pPr>
            <a:r>
              <a:rPr lang="es-MX" sz="2000" dirty="0">
                <a:latin typeface="Calibri" pitchFamily="34" charset="0"/>
                <a:ea typeface="Arial Unicode MS" pitchFamily="34" charset="-128"/>
                <a:cs typeface="Calibri" pitchFamily="34" charset="0"/>
              </a:rPr>
              <a:t>Dicho equipo, </a:t>
            </a:r>
            <a:r>
              <a:rPr lang="es-MX" sz="2000" dirty="0" smtClean="0">
                <a:latin typeface="Calibri" pitchFamily="34" charset="0"/>
                <a:ea typeface="Arial Unicode MS" pitchFamily="34" charset="-128"/>
                <a:cs typeface="Calibri" pitchFamily="34" charset="0"/>
              </a:rPr>
              <a:t>es conformado por </a:t>
            </a:r>
            <a:r>
              <a:rPr lang="es-MX" sz="2000" dirty="0">
                <a:latin typeface="Calibri" pitchFamily="34" charset="0"/>
                <a:ea typeface="Arial Unicode MS" pitchFamily="34" charset="-128"/>
                <a:cs typeface="Calibri" pitchFamily="34" charset="0"/>
              </a:rPr>
              <a:t>funcionarios de un nivel mínimo de Director de Área o equivalente, con experiencia en los procesos de compra de medicamentos y otros insumos para la </a:t>
            </a:r>
            <a:r>
              <a:rPr lang="es-MX" sz="2000" dirty="0" smtClean="0">
                <a:latin typeface="Calibri" pitchFamily="34" charset="0"/>
                <a:ea typeface="Arial Unicode MS" pitchFamily="34" charset="-128"/>
                <a:cs typeface="Calibri" pitchFamily="34" charset="0"/>
              </a:rPr>
              <a:t>salud;</a:t>
            </a:r>
          </a:p>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El equipo es coordinado </a:t>
            </a:r>
            <a:r>
              <a:rPr lang="es-MX" sz="2000" dirty="0">
                <a:latin typeface="Calibri" pitchFamily="34" charset="0"/>
                <a:ea typeface="Arial Unicode MS" pitchFamily="34" charset="-128"/>
                <a:cs typeface="Calibri" pitchFamily="34" charset="0"/>
              </a:rPr>
              <a:t>por un </a:t>
            </a:r>
            <a:r>
              <a:rPr lang="es-MX" sz="2000" b="1" dirty="0">
                <a:latin typeface="Calibri" pitchFamily="34" charset="0"/>
                <a:ea typeface="Arial Unicode MS" pitchFamily="34" charset="-128"/>
                <a:cs typeface="Calibri" pitchFamily="34" charset="0"/>
              </a:rPr>
              <a:t>líder de negociación </a:t>
            </a:r>
            <a:r>
              <a:rPr lang="es-MX" sz="2000" dirty="0">
                <a:latin typeface="Calibri" pitchFamily="34" charset="0"/>
                <a:ea typeface="Arial Unicode MS" pitchFamily="34" charset="-128"/>
                <a:cs typeface="Calibri" pitchFamily="34" charset="0"/>
              </a:rPr>
              <a:t>y los asesores que se consideren necesarios para el desempeño de sus funciones.</a:t>
            </a:r>
          </a:p>
          <a:p>
            <a:pPr marL="355600" indent="-355600">
              <a:spcBef>
                <a:spcPts val="600"/>
              </a:spcBef>
              <a:spcAft>
                <a:spcPts val="600"/>
              </a:spcAft>
              <a:buBlip>
                <a:blip r:embed="rId2"/>
              </a:buBlip>
            </a:pPr>
            <a:r>
              <a:rPr lang="es-MX" sz="2000" dirty="0">
                <a:latin typeface="Calibri" pitchFamily="34" charset="0"/>
                <a:ea typeface="Arial Unicode MS" pitchFamily="34" charset="-128"/>
                <a:cs typeface="Calibri" pitchFamily="34" charset="0"/>
              </a:rPr>
              <a:t>Dentro del equipo de negociación </a:t>
            </a:r>
            <a:r>
              <a:rPr lang="es-MX" sz="2000" dirty="0" smtClean="0">
                <a:latin typeface="Calibri" pitchFamily="34" charset="0"/>
                <a:ea typeface="Arial Unicode MS" pitchFamily="34" charset="-128"/>
                <a:cs typeface="Calibri" pitchFamily="34" charset="0"/>
              </a:rPr>
              <a:t>debe </a:t>
            </a:r>
            <a:r>
              <a:rPr lang="es-MX" sz="2000" dirty="0">
                <a:latin typeface="Calibri" pitchFamily="34" charset="0"/>
                <a:ea typeface="Arial Unicode MS" pitchFamily="34" charset="-128"/>
                <a:cs typeface="Calibri" pitchFamily="34" charset="0"/>
              </a:rPr>
              <a:t>garantizarse en todo momento, la participación de un funcionario de las dependencias que formen parte de la Comisión y que pretendan adquirir el producto sujeto a la negociación</a:t>
            </a:r>
            <a:r>
              <a:rPr lang="es-MX" sz="2000" dirty="0" smtClean="0">
                <a:latin typeface="Calibri" pitchFamily="34" charset="0"/>
                <a:ea typeface="Arial Unicode MS" pitchFamily="34" charset="-128"/>
                <a:cs typeface="Calibri" pitchFamily="34" charset="0"/>
              </a:rPr>
              <a:t>.</a:t>
            </a:r>
            <a:endParaRPr lang="es-MX" sz="2000" dirty="0">
              <a:latin typeface="Calibri" pitchFamily="34" charset="0"/>
              <a:ea typeface="Arial Unicode MS" pitchFamily="34" charset="-128"/>
              <a:cs typeface="Calibri" pitchFamily="34" charset="0"/>
            </a:endParaRPr>
          </a:p>
        </p:txBody>
      </p:sp>
      <p:sp>
        <p:nvSpPr>
          <p:cNvPr id="3" name="2 Rectángulo"/>
          <p:cNvSpPr/>
          <p:nvPr/>
        </p:nvSpPr>
        <p:spPr>
          <a:xfrm>
            <a:off x="3201703" y="1474193"/>
            <a:ext cx="2812031" cy="400110"/>
          </a:xfrm>
          <a:prstGeom prst="rect">
            <a:avLst/>
          </a:prstGeom>
        </p:spPr>
        <p:txBody>
          <a:bodyPr wrap="square">
            <a:spAutoFit/>
          </a:bodyPr>
          <a:lstStyle/>
          <a:p>
            <a:pPr lvl="0" algn="ctr"/>
            <a:r>
              <a:rPr lang="es-MX" sz="2000" b="1" i="1" dirty="0" smtClean="0">
                <a:solidFill>
                  <a:prstClr val="black"/>
                </a:solidFill>
                <a:latin typeface="Calibri" pitchFamily="34" charset="0"/>
                <a:ea typeface="Arial Unicode MS" pitchFamily="34" charset="-128"/>
                <a:cs typeface="Calibri" pitchFamily="34" charset="0"/>
              </a:rPr>
              <a:t>Equipo</a:t>
            </a:r>
            <a:endParaRPr lang="es-MX" sz="2000" b="1" i="1" dirty="0">
              <a:solidFill>
                <a:prstClr val="black"/>
              </a:solidFill>
              <a:latin typeface="Calibri" pitchFamily="34" charset="0"/>
              <a:ea typeface="Arial Unicode MS" pitchFamily="34" charset="-128"/>
              <a:cs typeface="Calibri" pitchFamily="34" charset="0"/>
            </a:endParaRPr>
          </a:p>
        </p:txBody>
      </p:sp>
      <p:sp>
        <p:nvSpPr>
          <p:cNvPr id="6" name="5 Recortar rectángulo de esquina diagonal"/>
          <p:cNvSpPr/>
          <p:nvPr/>
        </p:nvSpPr>
        <p:spPr>
          <a:xfrm>
            <a:off x="919969" y="726517"/>
            <a:ext cx="7383437" cy="630621"/>
          </a:xfrm>
          <a:prstGeom prst="snip2Diag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Rectángulo"/>
          <p:cNvSpPr/>
          <p:nvPr/>
        </p:nvSpPr>
        <p:spPr>
          <a:xfrm>
            <a:off x="1370345" y="1095688"/>
            <a:ext cx="6627243" cy="261610"/>
          </a:xfrm>
          <a:prstGeom prst="rect">
            <a:avLst/>
          </a:prstGeom>
        </p:spPr>
        <p:txBody>
          <a:bodyPr wrap="square">
            <a:spAutoFit/>
          </a:bodyPr>
          <a:lstStyle/>
          <a:p>
            <a:pPr algn="ctr"/>
            <a:r>
              <a:rPr lang="es-MX" sz="1100" b="1" i="1" dirty="0" smtClean="0">
                <a:latin typeface="Calibri" pitchFamily="34" charset="0"/>
                <a:ea typeface="Arial Unicode MS" pitchFamily="34" charset="-128"/>
                <a:cs typeface="Calibri" pitchFamily="34" charset="0"/>
              </a:rPr>
              <a:t>Comisión Coordinadora para la Negociación de  Precios de Medicamentos y otros Insumos para la Salud</a:t>
            </a:r>
            <a:endParaRPr lang="es-MX" sz="1100" b="1" i="1" dirty="0">
              <a:latin typeface="Calibri" pitchFamily="34" charset="0"/>
              <a:ea typeface="Arial Unicode MS" pitchFamily="34" charset="-128"/>
              <a:cs typeface="Calibri" pitchFamily="34" charset="0"/>
            </a:endParaRPr>
          </a:p>
        </p:txBody>
      </p:sp>
      <p:sp>
        <p:nvSpPr>
          <p:cNvPr id="8" name="7 Rectángulo"/>
          <p:cNvSpPr/>
          <p:nvPr/>
        </p:nvSpPr>
        <p:spPr>
          <a:xfrm>
            <a:off x="919969" y="726517"/>
            <a:ext cx="3100464" cy="369332"/>
          </a:xfrm>
          <a:prstGeom prst="rect">
            <a:avLst/>
          </a:prstGeom>
        </p:spPr>
        <p:txBody>
          <a:bodyPr wrap="none">
            <a:spAutoFit/>
          </a:bodyPr>
          <a:lstStyle/>
          <a:p>
            <a:pPr marL="457200" indent="-457200">
              <a:buFont typeface="+mj-lt"/>
              <a:buAutoNum type="arabicPeriod" startAt="4"/>
            </a:pPr>
            <a:r>
              <a:rPr lang="es-MX" b="1" i="1" dirty="0">
                <a:latin typeface="Calibri" pitchFamily="34" charset="0"/>
                <a:ea typeface="Arial Unicode MS" pitchFamily="34" charset="-128"/>
                <a:cs typeface="Calibri" pitchFamily="34" charset="0"/>
              </a:rPr>
              <a:t>El proceso de negociación</a:t>
            </a:r>
          </a:p>
        </p:txBody>
      </p:sp>
    </p:spTree>
    <p:extLst>
      <p:ext uri="{BB962C8B-B14F-4D97-AF65-F5344CB8AC3E}">
        <p14:creationId xmlns:p14="http://schemas.microsoft.com/office/powerpoint/2010/main" xmlns="" val="55320922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1857784"/>
            <a:ext cx="8143931" cy="4785926"/>
          </a:xfrm>
          <a:prstGeom prst="rect">
            <a:avLst/>
          </a:prstGeom>
        </p:spPr>
        <p:txBody>
          <a:bodyPr wrap="square">
            <a:spAutoFit/>
          </a:bodyPr>
          <a:lstStyle/>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El </a:t>
            </a:r>
            <a:r>
              <a:rPr lang="es-MX" sz="2000" dirty="0">
                <a:latin typeface="Calibri" pitchFamily="34" charset="0"/>
                <a:ea typeface="Arial Unicode MS" pitchFamily="34" charset="-128"/>
                <a:cs typeface="Calibri" pitchFamily="34" charset="0"/>
              </a:rPr>
              <a:t>proceso de negociación </a:t>
            </a:r>
            <a:r>
              <a:rPr lang="es-MX" sz="2000" dirty="0" smtClean="0">
                <a:latin typeface="Calibri" pitchFamily="34" charset="0"/>
                <a:ea typeface="Arial Unicode MS" pitchFamily="34" charset="-128"/>
                <a:cs typeface="Calibri" pitchFamily="34" charset="0"/>
              </a:rPr>
              <a:t>tiene </a:t>
            </a:r>
            <a:r>
              <a:rPr lang="es-MX" sz="2000" dirty="0">
                <a:latin typeface="Calibri" pitchFamily="34" charset="0"/>
                <a:ea typeface="Arial Unicode MS" pitchFamily="34" charset="-128"/>
                <a:cs typeface="Calibri" pitchFamily="34" charset="0"/>
              </a:rPr>
              <a:t>carácter anual y </a:t>
            </a:r>
            <a:r>
              <a:rPr lang="es-MX" sz="2000" dirty="0" smtClean="0">
                <a:latin typeface="Calibri" pitchFamily="34" charset="0"/>
                <a:ea typeface="Arial Unicode MS" pitchFamily="34" charset="-128"/>
                <a:cs typeface="Calibri" pitchFamily="34" charset="0"/>
              </a:rPr>
              <a:t>se realiza durante </a:t>
            </a:r>
            <a:r>
              <a:rPr lang="es-MX" sz="2000" dirty="0">
                <a:latin typeface="Calibri" pitchFamily="34" charset="0"/>
                <a:ea typeface="Arial Unicode MS" pitchFamily="34" charset="-128"/>
                <a:cs typeface="Calibri" pitchFamily="34" charset="0"/>
              </a:rPr>
              <a:t>el ejercicio fiscal anterior a aquel en que corresponda la </a:t>
            </a:r>
            <a:r>
              <a:rPr lang="es-MX" sz="2000" dirty="0" smtClean="0">
                <a:latin typeface="Calibri" pitchFamily="34" charset="0"/>
                <a:ea typeface="Arial Unicode MS" pitchFamily="34" charset="-128"/>
                <a:cs typeface="Calibri" pitchFamily="34" charset="0"/>
              </a:rPr>
              <a:t>adquisición.</a:t>
            </a:r>
          </a:p>
          <a:p>
            <a:pPr marL="355600" indent="-355600">
              <a:spcBef>
                <a:spcPts val="600"/>
              </a:spcBef>
              <a:spcAft>
                <a:spcPts val="600"/>
              </a:spcAft>
              <a:buBlip>
                <a:blip r:embed="rId2"/>
              </a:buBlip>
            </a:pPr>
            <a:r>
              <a:rPr lang="es-MX" sz="2000" dirty="0">
                <a:latin typeface="Calibri" pitchFamily="34" charset="0"/>
                <a:ea typeface="Arial Unicode MS" pitchFamily="34" charset="-128"/>
                <a:cs typeface="Calibri" pitchFamily="34" charset="0"/>
              </a:rPr>
              <a:t>El Secretario Técnico de la Comisión coordina los trabajos para la planeación de los procesos con los coordinadores de los Comités, quienes deben integrar la propuesta del calendario para la negociación anual a fin de someterla a consideración y aprobación de la Comisión.</a:t>
            </a:r>
          </a:p>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Dicho </a:t>
            </a:r>
            <a:r>
              <a:rPr lang="es-MX" sz="2000" dirty="0">
                <a:latin typeface="Calibri" pitchFamily="34" charset="0"/>
                <a:ea typeface="Arial Unicode MS" pitchFamily="34" charset="-128"/>
                <a:cs typeface="Calibri" pitchFamily="34" charset="0"/>
              </a:rPr>
              <a:t>calendario, consolida las necesidades de abasto de las instituciones y contiene:</a:t>
            </a:r>
          </a:p>
          <a:p>
            <a:pPr marL="1270000" lvl="2" indent="-355600">
              <a:spcAft>
                <a:spcPts val="600"/>
              </a:spcAft>
              <a:buSzPct val="75000"/>
              <a:buBlip>
                <a:blip r:embed="rId2"/>
              </a:buBlip>
            </a:pPr>
            <a:r>
              <a:rPr lang="es-MX" sz="2000" dirty="0">
                <a:latin typeface="Calibri" pitchFamily="34" charset="0"/>
                <a:ea typeface="Arial Unicode MS" pitchFamily="34" charset="-128"/>
                <a:cs typeface="Calibri" pitchFamily="34" charset="0"/>
              </a:rPr>
              <a:t>Listado de claves de medicamentos e insumos</a:t>
            </a:r>
          </a:p>
          <a:p>
            <a:pPr marL="1270000" lvl="2" indent="-355600">
              <a:spcAft>
                <a:spcPts val="600"/>
              </a:spcAft>
              <a:buSzPct val="75000"/>
              <a:buBlip>
                <a:blip r:embed="rId2"/>
              </a:buBlip>
            </a:pPr>
            <a:r>
              <a:rPr lang="es-MX" sz="2000" dirty="0">
                <a:latin typeface="Calibri" pitchFamily="34" charset="0"/>
                <a:ea typeface="Arial Unicode MS" pitchFamily="34" charset="-128"/>
                <a:cs typeface="Calibri" pitchFamily="34" charset="0"/>
              </a:rPr>
              <a:t>Volúmenes de compra</a:t>
            </a:r>
          </a:p>
          <a:p>
            <a:pPr marL="1270000" lvl="2" indent="-355600">
              <a:spcAft>
                <a:spcPts val="600"/>
              </a:spcAft>
              <a:buSzPct val="75000"/>
              <a:buBlip>
                <a:blip r:embed="rId2"/>
              </a:buBlip>
            </a:pPr>
            <a:r>
              <a:rPr lang="es-MX" sz="2000" dirty="0">
                <a:latin typeface="Calibri" pitchFamily="34" charset="0"/>
                <a:ea typeface="Arial Unicode MS" pitchFamily="34" charset="-128"/>
                <a:cs typeface="Calibri" pitchFamily="34" charset="0"/>
              </a:rPr>
              <a:t>Fecha programada de compra;</a:t>
            </a:r>
          </a:p>
          <a:p>
            <a:pPr marL="1270000" lvl="2" indent="-355600">
              <a:spcAft>
                <a:spcPts val="600"/>
              </a:spcAft>
              <a:buSzPct val="75000"/>
              <a:buBlip>
                <a:blip r:embed="rId2"/>
              </a:buBlip>
            </a:pPr>
            <a:r>
              <a:rPr lang="es-MX" sz="2000" dirty="0">
                <a:latin typeface="Calibri" pitchFamily="34" charset="0"/>
                <a:ea typeface="Arial Unicode MS" pitchFamily="34" charset="-128"/>
                <a:cs typeface="Calibri" pitchFamily="34" charset="0"/>
              </a:rPr>
              <a:t>Calendario de entrega de los productos, y</a:t>
            </a:r>
          </a:p>
          <a:p>
            <a:pPr marL="1270000" lvl="2" indent="-355600">
              <a:spcAft>
                <a:spcPts val="600"/>
              </a:spcAft>
              <a:buSzPct val="75000"/>
              <a:buBlip>
                <a:blip r:embed="rId2"/>
              </a:buBlip>
            </a:pPr>
            <a:r>
              <a:rPr lang="es-MX" sz="2000" dirty="0">
                <a:latin typeface="Calibri" pitchFamily="34" charset="0"/>
                <a:ea typeface="Arial Unicode MS" pitchFamily="34" charset="-128"/>
                <a:cs typeface="Calibri" pitchFamily="34" charset="0"/>
              </a:rPr>
              <a:t>Observaciones particulares de cada institución</a:t>
            </a:r>
            <a:r>
              <a:rPr lang="es-MX" sz="2000" dirty="0" smtClean="0">
                <a:latin typeface="Calibri" pitchFamily="34" charset="0"/>
                <a:ea typeface="Arial Unicode MS" pitchFamily="34" charset="-128"/>
                <a:cs typeface="Calibri" pitchFamily="34" charset="0"/>
              </a:rPr>
              <a:t>.</a:t>
            </a:r>
            <a:endParaRPr lang="es-MX" sz="2000" dirty="0">
              <a:latin typeface="Calibri" pitchFamily="34" charset="0"/>
              <a:ea typeface="Arial Unicode MS" pitchFamily="34" charset="-128"/>
              <a:cs typeface="Calibri" pitchFamily="34" charset="0"/>
            </a:endParaRPr>
          </a:p>
        </p:txBody>
      </p:sp>
      <p:sp>
        <p:nvSpPr>
          <p:cNvPr id="9" name="8 Rectángulo"/>
          <p:cNvSpPr/>
          <p:nvPr/>
        </p:nvSpPr>
        <p:spPr>
          <a:xfrm>
            <a:off x="3205671" y="1421905"/>
            <a:ext cx="2812031" cy="400110"/>
          </a:xfrm>
          <a:prstGeom prst="rect">
            <a:avLst/>
          </a:prstGeom>
        </p:spPr>
        <p:txBody>
          <a:bodyPr wrap="square">
            <a:spAutoFit/>
          </a:bodyPr>
          <a:lstStyle/>
          <a:p>
            <a:pPr lvl="0" algn="ctr"/>
            <a:r>
              <a:rPr lang="es-MX" sz="2000" b="1" i="1" dirty="0" smtClean="0">
                <a:solidFill>
                  <a:prstClr val="black"/>
                </a:solidFill>
                <a:latin typeface="Calibri" pitchFamily="34" charset="0"/>
                <a:ea typeface="Arial Unicode MS" pitchFamily="34" charset="-128"/>
                <a:cs typeface="Calibri" pitchFamily="34" charset="0"/>
              </a:rPr>
              <a:t>Proceso</a:t>
            </a:r>
            <a:endParaRPr lang="es-MX" sz="2000" b="1" i="1" dirty="0">
              <a:solidFill>
                <a:prstClr val="black"/>
              </a:solidFill>
              <a:latin typeface="Calibri" pitchFamily="34" charset="0"/>
              <a:ea typeface="Arial Unicode MS" pitchFamily="34" charset="-128"/>
              <a:cs typeface="Calibri" pitchFamily="34" charset="0"/>
            </a:endParaRPr>
          </a:p>
        </p:txBody>
      </p:sp>
      <p:sp>
        <p:nvSpPr>
          <p:cNvPr id="10" name="9 Recortar rectángulo de esquina diagonal"/>
          <p:cNvSpPr/>
          <p:nvPr/>
        </p:nvSpPr>
        <p:spPr>
          <a:xfrm>
            <a:off x="919969" y="726517"/>
            <a:ext cx="7383437" cy="630621"/>
          </a:xfrm>
          <a:prstGeom prst="snip2Diag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1370345" y="1095688"/>
            <a:ext cx="6627243" cy="261610"/>
          </a:xfrm>
          <a:prstGeom prst="rect">
            <a:avLst/>
          </a:prstGeom>
        </p:spPr>
        <p:txBody>
          <a:bodyPr wrap="square">
            <a:spAutoFit/>
          </a:bodyPr>
          <a:lstStyle/>
          <a:p>
            <a:pPr algn="ctr"/>
            <a:r>
              <a:rPr lang="es-MX" sz="1100" b="1" i="1" dirty="0" smtClean="0">
                <a:latin typeface="Calibri" pitchFamily="34" charset="0"/>
                <a:ea typeface="Arial Unicode MS" pitchFamily="34" charset="-128"/>
                <a:cs typeface="Calibri" pitchFamily="34" charset="0"/>
              </a:rPr>
              <a:t>Comisión Coordinadora para la Negociación de  Precios de Medicamentos y otros Insumos para la Salud</a:t>
            </a:r>
            <a:endParaRPr lang="es-MX" sz="1100" b="1" i="1" dirty="0">
              <a:latin typeface="Calibri" pitchFamily="34" charset="0"/>
              <a:ea typeface="Arial Unicode MS" pitchFamily="34" charset="-128"/>
              <a:cs typeface="Calibri" pitchFamily="34" charset="0"/>
            </a:endParaRPr>
          </a:p>
        </p:txBody>
      </p:sp>
      <p:sp>
        <p:nvSpPr>
          <p:cNvPr id="12" name="11 Rectángulo"/>
          <p:cNvSpPr/>
          <p:nvPr/>
        </p:nvSpPr>
        <p:spPr>
          <a:xfrm>
            <a:off x="919969" y="726517"/>
            <a:ext cx="3100464" cy="369332"/>
          </a:xfrm>
          <a:prstGeom prst="rect">
            <a:avLst/>
          </a:prstGeom>
        </p:spPr>
        <p:txBody>
          <a:bodyPr wrap="none">
            <a:spAutoFit/>
          </a:bodyPr>
          <a:lstStyle/>
          <a:p>
            <a:pPr marL="457200" indent="-457200">
              <a:buFont typeface="+mj-lt"/>
              <a:buAutoNum type="arabicPeriod" startAt="4"/>
            </a:pPr>
            <a:r>
              <a:rPr lang="es-MX" b="1" i="1" dirty="0">
                <a:latin typeface="Calibri" pitchFamily="34" charset="0"/>
                <a:ea typeface="Arial Unicode MS" pitchFamily="34" charset="-128"/>
                <a:cs typeface="Calibri" pitchFamily="34" charset="0"/>
              </a:rPr>
              <a:t>El proceso de negociación</a:t>
            </a:r>
          </a:p>
        </p:txBody>
      </p:sp>
    </p:spTree>
    <p:extLst>
      <p:ext uri="{BB962C8B-B14F-4D97-AF65-F5344CB8AC3E}">
        <p14:creationId xmlns:p14="http://schemas.microsoft.com/office/powerpoint/2010/main" xmlns="" val="196770259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1885315"/>
            <a:ext cx="8358245" cy="4401205"/>
          </a:xfrm>
          <a:prstGeom prst="rect">
            <a:avLst/>
          </a:prstGeom>
        </p:spPr>
        <p:txBody>
          <a:bodyPr wrap="square">
            <a:spAutoFit/>
          </a:bodyPr>
          <a:lstStyle/>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Los acuerdos alcanzados en cada negociación, </a:t>
            </a:r>
            <a:r>
              <a:rPr lang="es-MX" sz="2000" b="1" dirty="0" smtClean="0">
                <a:latin typeface="Calibri" pitchFamily="34" charset="0"/>
                <a:ea typeface="Arial Unicode MS" pitchFamily="34" charset="-128"/>
                <a:cs typeface="Calibri" pitchFamily="34" charset="0"/>
              </a:rPr>
              <a:t>serán formalizados </a:t>
            </a:r>
            <a:r>
              <a:rPr lang="es-MX" sz="2000" b="1" dirty="0">
                <a:latin typeface="Calibri" pitchFamily="34" charset="0"/>
                <a:ea typeface="Arial Unicode MS" pitchFamily="34" charset="-128"/>
                <a:cs typeface="Calibri" pitchFamily="34" charset="0"/>
              </a:rPr>
              <a:t>mediante </a:t>
            </a:r>
            <a:r>
              <a:rPr lang="es-MX" sz="2000" b="1" dirty="0" smtClean="0">
                <a:latin typeface="Calibri" pitchFamily="34" charset="0"/>
                <a:ea typeface="Arial Unicode MS" pitchFamily="34" charset="-128"/>
                <a:cs typeface="Calibri" pitchFamily="34" charset="0"/>
              </a:rPr>
              <a:t>acuerdo que establezca la </a:t>
            </a:r>
            <a:r>
              <a:rPr lang="es-MX" sz="2000" b="1" dirty="0">
                <a:latin typeface="Calibri" pitchFamily="34" charset="0"/>
                <a:ea typeface="Arial Unicode MS" pitchFamily="34" charset="-128"/>
                <a:cs typeface="Calibri" pitchFamily="34" charset="0"/>
              </a:rPr>
              <a:t>Secretaría de la Función Pública</a:t>
            </a:r>
            <a:r>
              <a:rPr lang="es-MX" sz="2000" dirty="0">
                <a:latin typeface="Calibri" pitchFamily="34" charset="0"/>
                <a:ea typeface="Arial Unicode MS" pitchFamily="34" charset="-128"/>
                <a:cs typeface="Calibri" pitchFamily="34" charset="0"/>
              </a:rPr>
              <a:t>, </a:t>
            </a:r>
            <a:r>
              <a:rPr lang="es-MX" sz="2000" dirty="0" smtClean="0">
                <a:latin typeface="Calibri" pitchFamily="34" charset="0"/>
                <a:ea typeface="Arial Unicode MS" pitchFamily="34" charset="-128"/>
                <a:cs typeface="Calibri" pitchFamily="34" charset="0"/>
              </a:rPr>
              <a:t>lo que </a:t>
            </a:r>
            <a:r>
              <a:rPr lang="es-MX" sz="2000" dirty="0">
                <a:latin typeface="Calibri" pitchFamily="34" charset="0"/>
                <a:ea typeface="Arial Unicode MS" pitchFamily="34" charset="-128"/>
                <a:cs typeface="Calibri" pitchFamily="34" charset="0"/>
              </a:rPr>
              <a:t>permitirá al equipo de negociación hacer constar los términos de la negociación realizada, a fin de obligar a las partes al cumplimiento de los acuerdos generados</a:t>
            </a:r>
            <a:r>
              <a:rPr lang="es-MX" sz="2000" dirty="0" smtClean="0">
                <a:latin typeface="Calibri" pitchFamily="34" charset="0"/>
                <a:ea typeface="Arial Unicode MS" pitchFamily="34" charset="-128"/>
                <a:cs typeface="Calibri" pitchFamily="34" charset="0"/>
              </a:rPr>
              <a:t>.</a:t>
            </a:r>
          </a:p>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Cada equipo de negociación elaborará </a:t>
            </a:r>
            <a:r>
              <a:rPr lang="es-MX" sz="2000" dirty="0">
                <a:latin typeface="Calibri" pitchFamily="34" charset="0"/>
                <a:ea typeface="Arial Unicode MS" pitchFamily="34" charset="-128"/>
                <a:cs typeface="Calibri" pitchFamily="34" charset="0"/>
              </a:rPr>
              <a:t>y </a:t>
            </a:r>
            <a:r>
              <a:rPr lang="es-MX" sz="2000" dirty="0" smtClean="0">
                <a:latin typeface="Calibri" pitchFamily="34" charset="0"/>
                <a:ea typeface="Arial Unicode MS" pitchFamily="34" charset="-128"/>
                <a:cs typeface="Calibri" pitchFamily="34" charset="0"/>
              </a:rPr>
              <a:t>entregará </a:t>
            </a:r>
            <a:r>
              <a:rPr lang="es-MX" sz="2000" dirty="0">
                <a:latin typeface="Calibri" pitchFamily="34" charset="0"/>
                <a:ea typeface="Arial Unicode MS" pitchFamily="34" charset="-128"/>
                <a:cs typeface="Calibri" pitchFamily="34" charset="0"/>
              </a:rPr>
              <a:t>al Secretario Técnico de la Comisión, un informe del proceso realizado y los resultados alcanzados al terminar el proceso de negociación</a:t>
            </a:r>
            <a:r>
              <a:rPr lang="es-MX" sz="2000" dirty="0" smtClean="0">
                <a:latin typeface="Calibri" pitchFamily="34" charset="0"/>
                <a:ea typeface="Arial Unicode MS" pitchFamily="34" charset="-128"/>
                <a:cs typeface="Calibri" pitchFamily="34" charset="0"/>
              </a:rPr>
              <a:t>.</a:t>
            </a:r>
          </a:p>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El </a:t>
            </a:r>
            <a:r>
              <a:rPr lang="es-MX" sz="2000" dirty="0">
                <a:latin typeface="Calibri" pitchFamily="34" charset="0"/>
                <a:ea typeface="Arial Unicode MS" pitchFamily="34" charset="-128"/>
                <a:cs typeface="Calibri" pitchFamily="34" charset="0"/>
              </a:rPr>
              <a:t>equipo de negociación deberá informar por conducto del Secretario Técnico de la Comisión, a los integrantes de la Comisión, los resultados y conclusiones de la negociación de cada producto, </a:t>
            </a:r>
            <a:r>
              <a:rPr lang="es-MX" sz="2000" b="1" dirty="0">
                <a:latin typeface="Calibri" pitchFamily="34" charset="0"/>
                <a:ea typeface="Arial Unicode MS" pitchFamily="34" charset="-128"/>
                <a:cs typeface="Calibri" pitchFamily="34" charset="0"/>
              </a:rPr>
              <a:t>debiendo elaborar un programa para el seguimiento y control de los compromisos </a:t>
            </a:r>
            <a:r>
              <a:rPr lang="es-MX" sz="2000" dirty="0">
                <a:latin typeface="Calibri" pitchFamily="34" charset="0"/>
                <a:ea typeface="Arial Unicode MS" pitchFamily="34" charset="-128"/>
                <a:cs typeface="Calibri" pitchFamily="34" charset="0"/>
              </a:rPr>
              <a:t>y de su cumplimiento</a:t>
            </a:r>
            <a:r>
              <a:rPr lang="es-MX" sz="2000" dirty="0" smtClean="0">
                <a:latin typeface="Calibri" pitchFamily="34" charset="0"/>
                <a:ea typeface="Arial Unicode MS" pitchFamily="34" charset="-128"/>
                <a:cs typeface="Calibri" pitchFamily="34" charset="0"/>
              </a:rPr>
              <a:t>.</a:t>
            </a:r>
          </a:p>
        </p:txBody>
      </p:sp>
      <p:sp>
        <p:nvSpPr>
          <p:cNvPr id="3" name="2 Rectángulo"/>
          <p:cNvSpPr/>
          <p:nvPr/>
        </p:nvSpPr>
        <p:spPr>
          <a:xfrm>
            <a:off x="2970960" y="1512121"/>
            <a:ext cx="3416392" cy="400110"/>
          </a:xfrm>
          <a:prstGeom prst="rect">
            <a:avLst/>
          </a:prstGeom>
        </p:spPr>
        <p:txBody>
          <a:bodyPr wrap="square">
            <a:spAutoFit/>
          </a:bodyPr>
          <a:lstStyle/>
          <a:p>
            <a:pPr lvl="0" algn="ctr"/>
            <a:r>
              <a:rPr lang="es-MX" sz="2000" b="1" i="1" dirty="0" smtClean="0">
                <a:solidFill>
                  <a:prstClr val="black"/>
                </a:solidFill>
                <a:latin typeface="Calibri" pitchFamily="34" charset="0"/>
                <a:ea typeface="Arial Unicode MS" pitchFamily="34" charset="-128"/>
                <a:cs typeface="Calibri" pitchFamily="34" charset="0"/>
              </a:rPr>
              <a:t>Resultados</a:t>
            </a:r>
            <a:endParaRPr lang="es-MX" sz="2000" b="1" i="1" dirty="0">
              <a:solidFill>
                <a:prstClr val="black"/>
              </a:solidFill>
              <a:latin typeface="Calibri" pitchFamily="34" charset="0"/>
              <a:ea typeface="Arial Unicode MS" pitchFamily="34" charset="-128"/>
              <a:cs typeface="Calibri" pitchFamily="34" charset="0"/>
            </a:endParaRPr>
          </a:p>
        </p:txBody>
      </p:sp>
      <p:sp>
        <p:nvSpPr>
          <p:cNvPr id="9" name="8 Recortar rectángulo de esquina diagonal"/>
          <p:cNvSpPr/>
          <p:nvPr/>
        </p:nvSpPr>
        <p:spPr>
          <a:xfrm>
            <a:off x="919969" y="726517"/>
            <a:ext cx="7383437" cy="630621"/>
          </a:xfrm>
          <a:prstGeom prst="snip2Diag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1370345" y="1095688"/>
            <a:ext cx="6627243" cy="261610"/>
          </a:xfrm>
          <a:prstGeom prst="rect">
            <a:avLst/>
          </a:prstGeom>
        </p:spPr>
        <p:txBody>
          <a:bodyPr wrap="square">
            <a:spAutoFit/>
          </a:bodyPr>
          <a:lstStyle/>
          <a:p>
            <a:pPr algn="ctr"/>
            <a:r>
              <a:rPr lang="es-MX" sz="1100" b="1" i="1" dirty="0" smtClean="0">
                <a:latin typeface="Calibri" pitchFamily="34" charset="0"/>
                <a:ea typeface="Arial Unicode MS" pitchFamily="34" charset="-128"/>
                <a:cs typeface="Calibri" pitchFamily="34" charset="0"/>
              </a:rPr>
              <a:t>Comisión Coordinadora para la Negociación de  Precios de Medicamentos y otros Insumos para la Salud</a:t>
            </a:r>
            <a:endParaRPr lang="es-MX" sz="1100" b="1" i="1" dirty="0">
              <a:latin typeface="Calibri" pitchFamily="34" charset="0"/>
              <a:ea typeface="Arial Unicode MS" pitchFamily="34" charset="-128"/>
              <a:cs typeface="Calibri" pitchFamily="34" charset="0"/>
            </a:endParaRPr>
          </a:p>
        </p:txBody>
      </p:sp>
      <p:sp>
        <p:nvSpPr>
          <p:cNvPr id="11" name="10 Rectángulo"/>
          <p:cNvSpPr/>
          <p:nvPr/>
        </p:nvSpPr>
        <p:spPr>
          <a:xfrm>
            <a:off x="919969" y="726517"/>
            <a:ext cx="3100464" cy="369332"/>
          </a:xfrm>
          <a:prstGeom prst="rect">
            <a:avLst/>
          </a:prstGeom>
        </p:spPr>
        <p:txBody>
          <a:bodyPr wrap="none">
            <a:spAutoFit/>
          </a:bodyPr>
          <a:lstStyle/>
          <a:p>
            <a:pPr marL="457200" indent="-457200">
              <a:buFont typeface="+mj-lt"/>
              <a:buAutoNum type="arabicPeriod" startAt="4"/>
            </a:pPr>
            <a:r>
              <a:rPr lang="es-MX" b="1" i="1" dirty="0">
                <a:latin typeface="Calibri" pitchFamily="34" charset="0"/>
                <a:ea typeface="Arial Unicode MS" pitchFamily="34" charset="-128"/>
                <a:cs typeface="Calibri" pitchFamily="34" charset="0"/>
              </a:rPr>
              <a:t>El proceso de negociación</a:t>
            </a:r>
          </a:p>
        </p:txBody>
      </p:sp>
    </p:spTree>
    <p:extLst>
      <p:ext uri="{BB962C8B-B14F-4D97-AF65-F5344CB8AC3E}">
        <p14:creationId xmlns:p14="http://schemas.microsoft.com/office/powerpoint/2010/main" xmlns="" val="280376961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300288" y="1458111"/>
            <a:ext cx="4352760" cy="400110"/>
          </a:xfrm>
          <a:prstGeom prst="rect">
            <a:avLst/>
          </a:prstGeom>
        </p:spPr>
        <p:txBody>
          <a:bodyPr wrap="square">
            <a:spAutoFit/>
          </a:bodyPr>
          <a:lstStyle/>
          <a:p>
            <a:pPr algn="ctr"/>
            <a:r>
              <a:rPr lang="es-MX" sz="2000" b="1" i="1" dirty="0">
                <a:solidFill>
                  <a:prstClr val="black"/>
                </a:solidFill>
                <a:latin typeface="Calibri" pitchFamily="34" charset="0"/>
                <a:ea typeface="Arial Unicode MS" pitchFamily="34" charset="-128"/>
                <a:cs typeface="Calibri" pitchFamily="34" charset="0"/>
              </a:rPr>
              <a:t>El Contrato Marco de Medicamentos</a:t>
            </a:r>
          </a:p>
        </p:txBody>
      </p:sp>
      <p:sp>
        <p:nvSpPr>
          <p:cNvPr id="7" name="6 Rectángulo"/>
          <p:cNvSpPr/>
          <p:nvPr/>
        </p:nvSpPr>
        <p:spPr>
          <a:xfrm>
            <a:off x="919970" y="2243690"/>
            <a:ext cx="7383436" cy="1938992"/>
          </a:xfrm>
          <a:prstGeom prst="rect">
            <a:avLst/>
          </a:prstGeom>
        </p:spPr>
        <p:txBody>
          <a:bodyPr wrap="square">
            <a:spAutoFit/>
          </a:bodyPr>
          <a:lstStyle/>
          <a:p>
            <a:pPr algn="just"/>
            <a:r>
              <a:rPr lang="es-MX" sz="2000" dirty="0">
                <a:latin typeface="Calibri" pitchFamily="34" charset="0"/>
                <a:ea typeface="Arial Unicode MS" pitchFamily="34" charset="-128"/>
                <a:cs typeface="Calibri" pitchFamily="34" charset="0"/>
              </a:rPr>
              <a:t>Son acuerdos de voluntades que celebra una dependencia o entidad con uno o más posibles proveedores, mediante el cual se establecen de manera general las especificaciones técnicas y de calidad, alcances, precios y condiciones que regularán la adquisición, que posteriormente, mediante contratos específicos, formalicen las dependencias o entidades.</a:t>
            </a:r>
          </a:p>
        </p:txBody>
      </p:sp>
      <p:sp>
        <p:nvSpPr>
          <p:cNvPr id="8" name="7 Rectángulo"/>
          <p:cNvSpPr/>
          <p:nvPr/>
        </p:nvSpPr>
        <p:spPr>
          <a:xfrm>
            <a:off x="3875092" y="1814444"/>
            <a:ext cx="1203152" cy="400110"/>
          </a:xfrm>
          <a:prstGeom prst="rect">
            <a:avLst/>
          </a:prstGeom>
        </p:spPr>
        <p:txBody>
          <a:bodyPr wrap="square">
            <a:spAutoFit/>
          </a:bodyPr>
          <a:lstStyle/>
          <a:p>
            <a:pPr lvl="0" algn="ctr"/>
            <a:r>
              <a:rPr lang="es-MX" sz="2000" b="1" i="1" dirty="0">
                <a:solidFill>
                  <a:prstClr val="black"/>
                </a:solidFill>
                <a:latin typeface="Calibri" pitchFamily="34" charset="0"/>
                <a:ea typeface="Arial Unicode MS" pitchFamily="34" charset="-128"/>
                <a:cs typeface="Calibri" pitchFamily="34" charset="0"/>
              </a:rPr>
              <a:t>¿Qué </a:t>
            </a:r>
            <a:r>
              <a:rPr lang="es-MX" sz="2000" b="1" i="1" dirty="0" smtClean="0">
                <a:solidFill>
                  <a:prstClr val="black"/>
                </a:solidFill>
                <a:latin typeface="Calibri" pitchFamily="34" charset="0"/>
                <a:ea typeface="Arial Unicode MS" pitchFamily="34" charset="-128"/>
                <a:cs typeface="Calibri" pitchFamily="34" charset="0"/>
              </a:rPr>
              <a:t>es?</a:t>
            </a:r>
            <a:endParaRPr lang="es-MX" sz="2000" b="1" i="1" dirty="0">
              <a:solidFill>
                <a:prstClr val="black"/>
              </a:solidFill>
              <a:latin typeface="Calibri" pitchFamily="34" charset="0"/>
              <a:ea typeface="Arial Unicode MS" pitchFamily="34" charset="-128"/>
              <a:cs typeface="Calibri" pitchFamily="34" charset="0"/>
            </a:endParaRPr>
          </a:p>
        </p:txBody>
      </p:sp>
      <p:sp>
        <p:nvSpPr>
          <p:cNvPr id="9" name="8 Rectángulo"/>
          <p:cNvSpPr/>
          <p:nvPr/>
        </p:nvSpPr>
        <p:spPr>
          <a:xfrm>
            <a:off x="3887386" y="4197188"/>
            <a:ext cx="1403044" cy="400110"/>
          </a:xfrm>
          <a:prstGeom prst="rect">
            <a:avLst/>
          </a:prstGeom>
        </p:spPr>
        <p:txBody>
          <a:bodyPr wrap="square">
            <a:spAutoFit/>
          </a:bodyPr>
          <a:lstStyle/>
          <a:p>
            <a:pPr algn="ctr"/>
            <a:r>
              <a:rPr lang="es-MX" sz="2000" b="1" i="1" dirty="0" smtClean="0">
                <a:solidFill>
                  <a:prstClr val="black"/>
                </a:solidFill>
                <a:latin typeface="Calibri" pitchFamily="34" charset="0"/>
                <a:ea typeface="Arial Unicode MS" pitchFamily="34" charset="-128"/>
                <a:cs typeface="Calibri" pitchFamily="34" charset="0"/>
              </a:rPr>
              <a:t>Ventajas</a:t>
            </a:r>
            <a:endParaRPr lang="es-MX" sz="2000" b="1" i="1" dirty="0">
              <a:solidFill>
                <a:prstClr val="black"/>
              </a:solidFill>
              <a:latin typeface="Calibri" pitchFamily="34" charset="0"/>
              <a:ea typeface="Arial Unicode MS" pitchFamily="34" charset="-128"/>
              <a:cs typeface="Calibri" pitchFamily="34" charset="0"/>
            </a:endParaRPr>
          </a:p>
        </p:txBody>
      </p:sp>
      <p:sp>
        <p:nvSpPr>
          <p:cNvPr id="10" name="9 Rectángulo"/>
          <p:cNvSpPr/>
          <p:nvPr/>
        </p:nvSpPr>
        <p:spPr>
          <a:xfrm>
            <a:off x="919969" y="4729092"/>
            <a:ext cx="7383437" cy="1631216"/>
          </a:xfrm>
          <a:prstGeom prst="rect">
            <a:avLst/>
          </a:prstGeom>
        </p:spPr>
        <p:txBody>
          <a:bodyPr wrap="square">
            <a:spAutoFit/>
          </a:bodyPr>
          <a:lstStyle/>
          <a:p>
            <a:pPr marL="358775" indent="-358775">
              <a:buBlip>
                <a:blip r:embed="rId2"/>
              </a:buBlip>
              <a:tabLst>
                <a:tab pos="358775" algn="l"/>
              </a:tabLst>
            </a:pPr>
            <a:r>
              <a:rPr lang="es-MX" sz="2000" dirty="0" smtClean="0">
                <a:latin typeface="Calibri" pitchFamily="34" charset="0"/>
                <a:ea typeface="Arial Unicode MS" pitchFamily="34" charset="-128"/>
                <a:cs typeface="Calibri" pitchFamily="34" charset="0"/>
              </a:rPr>
              <a:t>Precios </a:t>
            </a:r>
            <a:r>
              <a:rPr lang="es-MX" sz="2000" dirty="0">
                <a:latin typeface="Calibri" pitchFamily="34" charset="0"/>
                <a:ea typeface="Arial Unicode MS" pitchFamily="34" charset="-128"/>
                <a:cs typeface="Calibri" pitchFamily="34" charset="0"/>
              </a:rPr>
              <a:t>y </a:t>
            </a:r>
            <a:r>
              <a:rPr lang="es-MX" sz="2000" dirty="0" smtClean="0">
                <a:latin typeface="Calibri" pitchFamily="34" charset="0"/>
                <a:ea typeface="Arial Unicode MS" pitchFamily="34" charset="-128"/>
                <a:cs typeface="Calibri" pitchFamily="34" charset="0"/>
              </a:rPr>
              <a:t>condiciones homogéneas para todos los compradores</a:t>
            </a:r>
          </a:p>
          <a:p>
            <a:pPr marL="358775" indent="-358775">
              <a:buBlip>
                <a:blip r:embed="rId2"/>
              </a:buBlip>
              <a:tabLst>
                <a:tab pos="358775" algn="l"/>
              </a:tabLst>
            </a:pPr>
            <a:r>
              <a:rPr lang="es-MX" sz="2000" dirty="0" smtClean="0">
                <a:latin typeface="Calibri" pitchFamily="34" charset="0"/>
                <a:ea typeface="Arial Unicode MS" pitchFamily="34" charset="-128"/>
                <a:cs typeface="Calibri" pitchFamily="34" charset="0"/>
              </a:rPr>
              <a:t>Facilita </a:t>
            </a:r>
            <a:r>
              <a:rPr lang="es-MX" sz="2000" dirty="0">
                <a:latin typeface="Calibri" pitchFamily="34" charset="0"/>
                <a:ea typeface="Arial Unicode MS" pitchFamily="34" charset="-128"/>
                <a:cs typeface="Calibri" pitchFamily="34" charset="0"/>
              </a:rPr>
              <a:t>el proceso de compra.</a:t>
            </a:r>
          </a:p>
          <a:p>
            <a:pPr marL="358775" indent="-358775">
              <a:buBlip>
                <a:blip r:embed="rId2"/>
              </a:buBlip>
              <a:tabLst>
                <a:tab pos="358775" algn="l"/>
              </a:tabLst>
            </a:pPr>
            <a:r>
              <a:rPr lang="es-MX" sz="2000" dirty="0" smtClean="0">
                <a:latin typeface="Calibri" pitchFamily="34" charset="0"/>
                <a:ea typeface="Arial Unicode MS" pitchFamily="34" charset="-128"/>
                <a:cs typeface="Calibri" pitchFamily="34" charset="0"/>
              </a:rPr>
              <a:t>Ahorro </a:t>
            </a:r>
            <a:r>
              <a:rPr lang="es-MX" sz="2000" dirty="0">
                <a:latin typeface="Calibri" pitchFamily="34" charset="0"/>
                <a:ea typeface="Arial Unicode MS" pitchFamily="34" charset="-128"/>
                <a:cs typeface="Calibri" pitchFamily="34" charset="0"/>
              </a:rPr>
              <a:t>por condiciones comerciales más </a:t>
            </a:r>
            <a:r>
              <a:rPr lang="es-MX" sz="2000" dirty="0" smtClean="0">
                <a:latin typeface="Calibri" pitchFamily="34" charset="0"/>
                <a:ea typeface="Arial Unicode MS" pitchFamily="34" charset="-128"/>
                <a:cs typeface="Calibri" pitchFamily="34" charset="0"/>
              </a:rPr>
              <a:t>económicas.</a:t>
            </a:r>
            <a:endParaRPr lang="es-MX" sz="2000" dirty="0">
              <a:latin typeface="Calibri" pitchFamily="34" charset="0"/>
              <a:ea typeface="Arial Unicode MS" pitchFamily="34" charset="-128"/>
              <a:cs typeface="Calibri" pitchFamily="34" charset="0"/>
            </a:endParaRPr>
          </a:p>
          <a:p>
            <a:pPr marL="358775" indent="-358775">
              <a:buBlip>
                <a:blip r:embed="rId2"/>
              </a:buBlip>
              <a:tabLst>
                <a:tab pos="358775" algn="l"/>
              </a:tabLst>
            </a:pPr>
            <a:r>
              <a:rPr lang="es-MX" sz="2000" dirty="0" smtClean="0">
                <a:latin typeface="Calibri" pitchFamily="34" charset="0"/>
                <a:ea typeface="Arial Unicode MS" pitchFamily="34" charset="-128"/>
                <a:cs typeface="Calibri" pitchFamily="34" charset="0"/>
              </a:rPr>
              <a:t>Ahorro </a:t>
            </a:r>
            <a:r>
              <a:rPr lang="es-MX" sz="2000" dirty="0">
                <a:latin typeface="Calibri" pitchFamily="34" charset="0"/>
                <a:ea typeface="Arial Unicode MS" pitchFamily="34" charset="-128"/>
                <a:cs typeface="Calibri" pitchFamily="34" charset="0"/>
              </a:rPr>
              <a:t>en costos de transacción (menos licitaciones por parte de </a:t>
            </a:r>
            <a:r>
              <a:rPr lang="es-MX" sz="2000" dirty="0" smtClean="0">
                <a:latin typeface="Calibri" pitchFamily="34" charset="0"/>
                <a:ea typeface="Arial Unicode MS" pitchFamily="34" charset="-128"/>
                <a:cs typeface="Calibri" pitchFamily="34" charset="0"/>
              </a:rPr>
              <a:t>los compradores).</a:t>
            </a:r>
            <a:endParaRPr lang="es-MX" sz="2000" dirty="0">
              <a:latin typeface="Calibri" pitchFamily="34" charset="0"/>
              <a:ea typeface="Arial Unicode MS" pitchFamily="34" charset="-128"/>
              <a:cs typeface="Calibri" pitchFamily="34" charset="0"/>
            </a:endParaRPr>
          </a:p>
        </p:txBody>
      </p:sp>
      <p:sp>
        <p:nvSpPr>
          <p:cNvPr id="11" name="10 Recortar rectángulo de esquina diagonal"/>
          <p:cNvSpPr/>
          <p:nvPr/>
        </p:nvSpPr>
        <p:spPr>
          <a:xfrm>
            <a:off x="919969" y="726517"/>
            <a:ext cx="7383437" cy="630621"/>
          </a:xfrm>
          <a:prstGeom prst="snip2Diag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Rectángulo"/>
          <p:cNvSpPr/>
          <p:nvPr/>
        </p:nvSpPr>
        <p:spPr>
          <a:xfrm>
            <a:off x="1370345" y="1095688"/>
            <a:ext cx="6627243" cy="261610"/>
          </a:xfrm>
          <a:prstGeom prst="rect">
            <a:avLst/>
          </a:prstGeom>
        </p:spPr>
        <p:txBody>
          <a:bodyPr wrap="square">
            <a:spAutoFit/>
          </a:bodyPr>
          <a:lstStyle/>
          <a:p>
            <a:pPr algn="ctr"/>
            <a:r>
              <a:rPr lang="es-MX" sz="1100" b="1" i="1" dirty="0" smtClean="0">
                <a:latin typeface="Calibri" pitchFamily="34" charset="0"/>
                <a:ea typeface="Arial Unicode MS" pitchFamily="34" charset="-128"/>
                <a:cs typeface="Calibri" pitchFamily="34" charset="0"/>
              </a:rPr>
              <a:t>Comisión Coordinadora para la Negociación de  Precios de Medicamentos y otros Insumos para la Salud</a:t>
            </a:r>
            <a:endParaRPr lang="es-MX" sz="1100" b="1" i="1" dirty="0">
              <a:latin typeface="Calibri" pitchFamily="34" charset="0"/>
              <a:ea typeface="Arial Unicode MS" pitchFamily="34" charset="-128"/>
              <a:cs typeface="Calibri" pitchFamily="34" charset="0"/>
            </a:endParaRPr>
          </a:p>
        </p:txBody>
      </p:sp>
      <p:sp>
        <p:nvSpPr>
          <p:cNvPr id="13" name="12 Rectángulo"/>
          <p:cNvSpPr/>
          <p:nvPr/>
        </p:nvSpPr>
        <p:spPr>
          <a:xfrm>
            <a:off x="919969" y="726517"/>
            <a:ext cx="3100464" cy="369332"/>
          </a:xfrm>
          <a:prstGeom prst="rect">
            <a:avLst/>
          </a:prstGeom>
        </p:spPr>
        <p:txBody>
          <a:bodyPr wrap="none">
            <a:spAutoFit/>
          </a:bodyPr>
          <a:lstStyle/>
          <a:p>
            <a:pPr marL="457200" indent="-457200">
              <a:buFont typeface="+mj-lt"/>
              <a:buAutoNum type="arabicPeriod" startAt="4"/>
            </a:pPr>
            <a:r>
              <a:rPr lang="es-MX" b="1" i="1" dirty="0">
                <a:latin typeface="Calibri" pitchFamily="34" charset="0"/>
                <a:ea typeface="Arial Unicode MS" pitchFamily="34" charset="-128"/>
                <a:cs typeface="Calibri" pitchFamily="34" charset="0"/>
              </a:rPr>
              <a:t>El proceso de negociación</a:t>
            </a:r>
          </a:p>
        </p:txBody>
      </p:sp>
    </p:spTree>
    <p:extLst>
      <p:ext uri="{BB962C8B-B14F-4D97-AF65-F5344CB8AC3E}">
        <p14:creationId xmlns:p14="http://schemas.microsoft.com/office/powerpoint/2010/main" xmlns="" val="298289124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ortar rectángulo de esquina diagonal"/>
          <p:cNvSpPr/>
          <p:nvPr/>
        </p:nvSpPr>
        <p:spPr>
          <a:xfrm>
            <a:off x="919969" y="726517"/>
            <a:ext cx="7383437" cy="630621"/>
          </a:xfrm>
          <a:prstGeom prst="snip2Diag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370345" y="1095688"/>
            <a:ext cx="6627243" cy="261610"/>
          </a:xfrm>
          <a:prstGeom prst="rect">
            <a:avLst/>
          </a:prstGeom>
        </p:spPr>
        <p:txBody>
          <a:bodyPr wrap="square">
            <a:spAutoFit/>
          </a:bodyPr>
          <a:lstStyle/>
          <a:p>
            <a:pPr algn="ctr"/>
            <a:r>
              <a:rPr lang="es-MX" sz="1100" b="1" i="1" dirty="0" smtClean="0">
                <a:solidFill>
                  <a:schemeClr val="bg1"/>
                </a:solidFill>
                <a:latin typeface="Calibri" pitchFamily="34" charset="0"/>
                <a:ea typeface="Arial Unicode MS" pitchFamily="34" charset="-128"/>
                <a:cs typeface="Calibri" pitchFamily="34" charset="0"/>
              </a:rPr>
              <a:t>Comisión Coordinadora para la Negociación de  Precios de Medicamentos y otros Insumos para la Salud</a:t>
            </a:r>
            <a:endParaRPr lang="es-MX" sz="1100" b="1" i="1" dirty="0">
              <a:solidFill>
                <a:schemeClr val="bg1"/>
              </a:solidFill>
              <a:latin typeface="Calibri" pitchFamily="34" charset="0"/>
              <a:ea typeface="Arial Unicode MS" pitchFamily="34" charset="-128"/>
              <a:cs typeface="Calibri" pitchFamily="34" charset="0"/>
            </a:endParaRPr>
          </a:p>
        </p:txBody>
      </p:sp>
      <p:sp>
        <p:nvSpPr>
          <p:cNvPr id="10" name="9 Rectángulo"/>
          <p:cNvSpPr/>
          <p:nvPr/>
        </p:nvSpPr>
        <p:spPr>
          <a:xfrm>
            <a:off x="919969" y="726517"/>
            <a:ext cx="1430905" cy="369332"/>
          </a:xfrm>
          <a:prstGeom prst="rect">
            <a:avLst/>
          </a:prstGeom>
        </p:spPr>
        <p:txBody>
          <a:bodyPr wrap="none">
            <a:spAutoFit/>
          </a:bodyPr>
          <a:lstStyle/>
          <a:p>
            <a:pPr marL="457200" indent="-457200">
              <a:buFont typeface="+mj-lt"/>
              <a:buAutoNum type="arabicPeriod" startAt="5"/>
            </a:pPr>
            <a:r>
              <a:rPr lang="es-MX" b="1" i="1" dirty="0" smtClean="0">
                <a:solidFill>
                  <a:schemeClr val="bg1"/>
                </a:solidFill>
                <a:latin typeface="Calibri" pitchFamily="34" charset="0"/>
                <a:ea typeface="Arial Unicode MS" pitchFamily="34" charset="-128"/>
                <a:cs typeface="Calibri" pitchFamily="34" charset="0"/>
              </a:rPr>
              <a:t>Impacto</a:t>
            </a:r>
            <a:endParaRPr lang="es-MX" b="1" i="1" dirty="0">
              <a:solidFill>
                <a:schemeClr val="bg1"/>
              </a:solidFill>
              <a:latin typeface="Calibri" pitchFamily="34" charset="0"/>
              <a:ea typeface="Arial Unicode MS" pitchFamily="34" charset="-128"/>
              <a:cs typeface="Calibri" pitchFamily="34" charset="0"/>
            </a:endParaRPr>
          </a:p>
        </p:txBody>
      </p:sp>
      <p:sp>
        <p:nvSpPr>
          <p:cNvPr id="2" name="1 Rectángulo"/>
          <p:cNvSpPr/>
          <p:nvPr/>
        </p:nvSpPr>
        <p:spPr>
          <a:xfrm>
            <a:off x="919968" y="1610261"/>
            <a:ext cx="7383437" cy="4401205"/>
          </a:xfrm>
          <a:prstGeom prst="rect">
            <a:avLst/>
          </a:prstGeom>
        </p:spPr>
        <p:txBody>
          <a:bodyPr wrap="square">
            <a:spAutoFit/>
          </a:bodyPr>
          <a:lstStyle/>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Ordena </a:t>
            </a:r>
            <a:r>
              <a:rPr lang="es-MX" sz="2000" dirty="0">
                <a:latin typeface="Calibri" pitchFamily="34" charset="0"/>
                <a:ea typeface="Arial Unicode MS" pitchFamily="34" charset="-128"/>
                <a:cs typeface="Calibri" pitchFamily="34" charset="0"/>
              </a:rPr>
              <a:t>la compra pública de medicamentos de patente y de fuente única (145 claves en promedio), homologando los precios y los esquemas terapéuticos.</a:t>
            </a:r>
          </a:p>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Brinda </a:t>
            </a:r>
            <a:r>
              <a:rPr lang="es-MX" sz="2000" dirty="0">
                <a:latin typeface="Calibri" pitchFamily="34" charset="0"/>
                <a:ea typeface="Arial Unicode MS" pitchFamily="34" charset="-128"/>
                <a:cs typeface="Calibri" pitchFamily="34" charset="0"/>
              </a:rPr>
              <a:t>mayor certidumbre a los compradores y vendedores sobre los precios de adquisición de los medicamentos y los volúmenes de venta.</a:t>
            </a:r>
          </a:p>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En </a:t>
            </a:r>
            <a:r>
              <a:rPr lang="es-MX" sz="2000" dirty="0">
                <a:latin typeface="Calibri" pitchFamily="34" charset="0"/>
                <a:ea typeface="Arial Unicode MS" pitchFamily="34" charset="-128"/>
                <a:cs typeface="Calibri" pitchFamily="34" charset="0"/>
              </a:rPr>
              <a:t>las claves negociadas se ha mantenido o reducido su precio desde el año 2008.</a:t>
            </a:r>
          </a:p>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Se genera mayor </a:t>
            </a:r>
            <a:r>
              <a:rPr lang="es-MX" sz="2000" dirty="0">
                <a:latin typeface="Calibri" pitchFamily="34" charset="0"/>
                <a:ea typeface="Arial Unicode MS" pitchFamily="34" charset="-128"/>
                <a:cs typeface="Calibri" pitchFamily="34" charset="0"/>
              </a:rPr>
              <a:t>conocimiento del mercado y de los esquemas terapéuticos utilizados en las instituciones públicas de salud.</a:t>
            </a:r>
          </a:p>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Facilitar </a:t>
            </a:r>
            <a:r>
              <a:rPr lang="es-MX" sz="2000" dirty="0">
                <a:latin typeface="Calibri" pitchFamily="34" charset="0"/>
                <a:ea typeface="Arial Unicode MS" pitchFamily="34" charset="-128"/>
                <a:cs typeface="Calibri" pitchFamily="34" charset="0"/>
              </a:rPr>
              <a:t>las transacciones de compra – venta de medicamentos de patente y fuente única en las instituciones públicas de salud.</a:t>
            </a:r>
          </a:p>
        </p:txBody>
      </p:sp>
    </p:spTree>
    <p:extLst>
      <p:ext uri="{BB962C8B-B14F-4D97-AF65-F5344CB8AC3E}">
        <p14:creationId xmlns:p14="http://schemas.microsoft.com/office/powerpoint/2010/main" xmlns="" val="108411646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87366" y="2605914"/>
            <a:ext cx="4716524" cy="2246769"/>
          </a:xfrm>
          <a:prstGeom prst="rect">
            <a:avLst/>
          </a:prstGeom>
        </p:spPr>
        <p:txBody>
          <a:bodyPr wrap="square">
            <a:spAutoFit/>
          </a:bodyPr>
          <a:lstStyle/>
          <a:p>
            <a:pPr marL="457200" indent="-457200">
              <a:buFont typeface="+mj-lt"/>
              <a:buAutoNum type="arabicPeriod"/>
            </a:pPr>
            <a:r>
              <a:rPr lang="es-MX" sz="2800" b="1" i="1" dirty="0" smtClean="0">
                <a:latin typeface="Calibri" pitchFamily="34" charset="0"/>
                <a:ea typeface="Arial Unicode MS" pitchFamily="34" charset="-128"/>
                <a:cs typeface="Calibri" pitchFamily="34" charset="0"/>
              </a:rPr>
              <a:t>Antecedentes</a:t>
            </a:r>
          </a:p>
          <a:p>
            <a:pPr marL="457200" indent="-457200">
              <a:buClr>
                <a:srgbClr val="FFC000"/>
              </a:buClr>
              <a:buFont typeface="+mj-lt"/>
              <a:buAutoNum type="arabicPeriod"/>
            </a:pPr>
            <a:r>
              <a:rPr lang="es-MX" sz="2800" b="1" i="1" dirty="0">
                <a:latin typeface="Calibri" pitchFamily="34" charset="0"/>
                <a:ea typeface="Arial Unicode MS" pitchFamily="34" charset="-128"/>
                <a:cs typeface="Calibri" pitchFamily="34" charset="0"/>
              </a:rPr>
              <a:t>Marco Jurídico </a:t>
            </a:r>
          </a:p>
          <a:p>
            <a:pPr marL="457200" indent="-457200">
              <a:buClr>
                <a:srgbClr val="92D050"/>
              </a:buClr>
              <a:buFont typeface="+mj-lt"/>
              <a:buAutoNum type="arabicPeriod"/>
            </a:pPr>
            <a:r>
              <a:rPr lang="es-MX" sz="2800" b="1" i="1" dirty="0" smtClean="0">
                <a:latin typeface="Calibri" pitchFamily="34" charset="0"/>
                <a:ea typeface="Arial Unicode MS" pitchFamily="34" charset="-128"/>
                <a:cs typeface="Calibri" pitchFamily="34" charset="0"/>
              </a:rPr>
              <a:t>Funcionamiento</a:t>
            </a:r>
          </a:p>
          <a:p>
            <a:pPr marL="457200" indent="-457200">
              <a:buClr>
                <a:srgbClr val="00B0F0"/>
              </a:buClr>
              <a:buFont typeface="+mj-lt"/>
              <a:buAutoNum type="arabicPeriod"/>
            </a:pPr>
            <a:r>
              <a:rPr lang="es-MX" sz="2800" b="1" i="1" dirty="0" smtClean="0">
                <a:latin typeface="Calibri" pitchFamily="34" charset="0"/>
                <a:ea typeface="Arial Unicode MS" pitchFamily="34" charset="-128"/>
                <a:cs typeface="Calibri" pitchFamily="34" charset="0"/>
              </a:rPr>
              <a:t>El </a:t>
            </a:r>
            <a:r>
              <a:rPr lang="es-MX" sz="2800" b="1" i="1" dirty="0">
                <a:latin typeface="Calibri" pitchFamily="34" charset="0"/>
                <a:ea typeface="Arial Unicode MS" pitchFamily="34" charset="-128"/>
                <a:cs typeface="Calibri" pitchFamily="34" charset="0"/>
              </a:rPr>
              <a:t>proceso de negociación</a:t>
            </a:r>
          </a:p>
          <a:p>
            <a:pPr marL="457200" indent="-457200">
              <a:buClr>
                <a:srgbClr val="7030A0"/>
              </a:buClr>
              <a:buFont typeface="+mj-lt"/>
              <a:buAutoNum type="arabicPeriod"/>
            </a:pPr>
            <a:r>
              <a:rPr lang="es-MX" sz="2800" b="1" i="1" dirty="0" smtClean="0">
                <a:latin typeface="Calibri" pitchFamily="34" charset="0"/>
                <a:ea typeface="Arial Unicode MS" pitchFamily="34" charset="-128"/>
                <a:cs typeface="Calibri" pitchFamily="34" charset="0"/>
              </a:rPr>
              <a:t>Impacto</a:t>
            </a:r>
          </a:p>
        </p:txBody>
      </p:sp>
      <p:sp>
        <p:nvSpPr>
          <p:cNvPr id="3" name="2 Rectángulo"/>
          <p:cNvSpPr/>
          <p:nvPr/>
        </p:nvSpPr>
        <p:spPr>
          <a:xfrm>
            <a:off x="3471642" y="1591358"/>
            <a:ext cx="2232248" cy="523220"/>
          </a:xfrm>
          <a:prstGeom prst="rect">
            <a:avLst/>
          </a:prstGeom>
        </p:spPr>
        <p:txBody>
          <a:bodyPr wrap="square">
            <a:spAutoFit/>
          </a:bodyPr>
          <a:lstStyle/>
          <a:p>
            <a:pPr algn="ctr"/>
            <a:r>
              <a:rPr lang="es-MX" sz="2800" b="1" i="1" dirty="0" smtClean="0">
                <a:latin typeface="Calibri" pitchFamily="34" charset="0"/>
                <a:ea typeface="Arial Unicode MS" pitchFamily="34" charset="-128"/>
                <a:cs typeface="Calibri" pitchFamily="34" charset="0"/>
              </a:rPr>
              <a:t>CONTENIDO</a:t>
            </a:r>
            <a:endParaRPr lang="es-MX" sz="2800" b="1" i="1" dirty="0">
              <a:latin typeface="Calibri" pitchFamily="34" charset="0"/>
              <a:ea typeface="Arial Unicode MS" pitchFamily="34" charset="-128"/>
              <a:cs typeface="Calibri" pitchFamily="34" charset="0"/>
            </a:endParaRPr>
          </a:p>
        </p:txBody>
      </p:sp>
      <p:sp>
        <p:nvSpPr>
          <p:cNvPr id="5" name="4 Recortar rectángulo de esquina diagonal"/>
          <p:cNvSpPr/>
          <p:nvPr/>
        </p:nvSpPr>
        <p:spPr>
          <a:xfrm>
            <a:off x="3718827" y="2790497"/>
            <a:ext cx="4613961" cy="152400"/>
          </a:xfrm>
          <a:prstGeom prst="snip2Diag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latin typeface="Calibri" pitchFamily="34" charset="0"/>
              <a:cs typeface="Calibri" pitchFamily="34" charset="0"/>
            </a:endParaRPr>
          </a:p>
        </p:txBody>
      </p:sp>
      <p:sp>
        <p:nvSpPr>
          <p:cNvPr id="6" name="5 Recortar rectángulo de esquina diagonal"/>
          <p:cNvSpPr/>
          <p:nvPr/>
        </p:nvSpPr>
        <p:spPr>
          <a:xfrm>
            <a:off x="3795713" y="3242442"/>
            <a:ext cx="4537075" cy="152400"/>
          </a:xfrm>
          <a:prstGeom prst="snip2Diag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latin typeface="Calibri" pitchFamily="34" charset="0"/>
              <a:cs typeface="Calibri" pitchFamily="34" charset="0"/>
            </a:endParaRPr>
          </a:p>
        </p:txBody>
      </p:sp>
      <p:sp>
        <p:nvSpPr>
          <p:cNvPr id="7" name="6 Recortar rectángulo de esquina diagonal"/>
          <p:cNvSpPr/>
          <p:nvPr/>
        </p:nvSpPr>
        <p:spPr>
          <a:xfrm>
            <a:off x="4052889" y="3672150"/>
            <a:ext cx="4279900" cy="152400"/>
          </a:xfrm>
          <a:prstGeom prst="snip2Diag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latin typeface="Calibri" pitchFamily="34" charset="0"/>
              <a:cs typeface="Calibri" pitchFamily="34" charset="0"/>
            </a:endParaRPr>
          </a:p>
        </p:txBody>
      </p:sp>
      <p:sp>
        <p:nvSpPr>
          <p:cNvPr id="8" name="7 Recortar rectángulo de esquina diagonal"/>
          <p:cNvSpPr/>
          <p:nvPr/>
        </p:nvSpPr>
        <p:spPr>
          <a:xfrm>
            <a:off x="5443538" y="4099035"/>
            <a:ext cx="2889250" cy="152400"/>
          </a:xfrm>
          <a:prstGeom prst="snip2Diag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latin typeface="Calibri" pitchFamily="34" charset="0"/>
              <a:cs typeface="Calibri" pitchFamily="34" charset="0"/>
            </a:endParaRPr>
          </a:p>
        </p:txBody>
      </p:sp>
      <p:sp>
        <p:nvSpPr>
          <p:cNvPr id="9" name="8 Recortar rectángulo de esquina diagonal"/>
          <p:cNvSpPr/>
          <p:nvPr/>
        </p:nvSpPr>
        <p:spPr>
          <a:xfrm>
            <a:off x="2876551" y="4529309"/>
            <a:ext cx="5456238" cy="152400"/>
          </a:xfrm>
          <a:prstGeom prst="snip2Diag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latin typeface="Calibri" pitchFamily="34" charset="0"/>
              <a:cs typeface="Calibri" pitchFamily="34" charset="0"/>
            </a:endParaRPr>
          </a:p>
        </p:txBody>
      </p:sp>
    </p:spTree>
    <p:extLst>
      <p:ext uri="{BB962C8B-B14F-4D97-AF65-F5344CB8AC3E}">
        <p14:creationId xmlns:p14="http://schemas.microsoft.com/office/powerpoint/2010/main" xmlns="" val="306383096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xmlns="" val="1374095278"/>
              </p:ext>
            </p:extLst>
          </p:nvPr>
        </p:nvGraphicFramePr>
        <p:xfrm>
          <a:off x="500032" y="2000240"/>
          <a:ext cx="8143933" cy="4270514"/>
        </p:xfrm>
        <a:graphic>
          <a:graphicData uri="http://schemas.openxmlformats.org/drawingml/2006/table">
            <a:tbl>
              <a:tblPr firstRow="1" bandRow="1">
                <a:tableStyleId>{5C22544A-7EE6-4342-B048-85BDC9FD1C3A}</a:tableStyleId>
              </a:tblPr>
              <a:tblGrid>
                <a:gridCol w="956225"/>
                <a:gridCol w="1796927"/>
                <a:gridCol w="1796927"/>
                <a:gridCol w="1796927"/>
                <a:gridCol w="1796927"/>
              </a:tblGrid>
              <a:tr h="484729">
                <a:tc>
                  <a:txBody>
                    <a:bodyPr/>
                    <a:lstStyle/>
                    <a:p>
                      <a:pPr algn="ctr"/>
                      <a:r>
                        <a:rPr lang="es-MX" sz="1600" b="0" dirty="0" smtClean="0">
                          <a:latin typeface="Calibri" pitchFamily="34" charset="0"/>
                          <a:cs typeface="Calibri" pitchFamily="34" charset="0"/>
                        </a:rPr>
                        <a:t>Año</a:t>
                      </a:r>
                      <a:endParaRPr lang="es-MX" sz="1600" b="0" dirty="0">
                        <a:latin typeface="Calibri" pitchFamily="34" charset="0"/>
                        <a:cs typeface="Calibri" pitchFamily="34" charset="0"/>
                      </a:endParaRPr>
                    </a:p>
                  </a:txBody>
                  <a:tcPr anchor="ctr"/>
                </a:tc>
                <a:tc>
                  <a:txBody>
                    <a:bodyPr/>
                    <a:lstStyle/>
                    <a:p>
                      <a:pPr algn="ctr"/>
                      <a:r>
                        <a:rPr lang="es-MX" sz="1600" b="0" dirty="0" smtClean="0">
                          <a:latin typeface="Calibri" pitchFamily="34" charset="0"/>
                          <a:cs typeface="Calibri" pitchFamily="34" charset="0"/>
                        </a:rPr>
                        <a:t>Claves</a:t>
                      </a:r>
                      <a:endParaRPr lang="es-MX" sz="1600" b="0" dirty="0">
                        <a:latin typeface="Calibri" pitchFamily="34" charset="0"/>
                        <a:cs typeface="Calibri" pitchFamily="34" charset="0"/>
                      </a:endParaRPr>
                    </a:p>
                  </a:txBody>
                  <a:tcPr anchor="ctr"/>
                </a:tc>
                <a:tc>
                  <a:txBody>
                    <a:bodyPr/>
                    <a:lstStyle/>
                    <a:p>
                      <a:pPr algn="ctr"/>
                      <a:r>
                        <a:rPr lang="es-MX" sz="1600" b="0" dirty="0" smtClean="0">
                          <a:latin typeface="Calibri" pitchFamily="34" charset="0"/>
                          <a:cs typeface="Calibri" pitchFamily="34" charset="0"/>
                        </a:rPr>
                        <a:t>Laboratorios</a:t>
                      </a:r>
                      <a:endParaRPr lang="es-MX" sz="1600" b="0" dirty="0">
                        <a:latin typeface="Calibri" pitchFamily="34" charset="0"/>
                        <a:cs typeface="Calibri" pitchFamily="34" charset="0"/>
                      </a:endParaRPr>
                    </a:p>
                  </a:txBody>
                  <a:tcPr anchor="ctr"/>
                </a:tc>
                <a:tc>
                  <a:txBody>
                    <a:bodyPr/>
                    <a:lstStyle/>
                    <a:p>
                      <a:pPr algn="ctr"/>
                      <a:r>
                        <a:rPr lang="es-MX" sz="1600" b="0" dirty="0" smtClean="0">
                          <a:latin typeface="Calibri" pitchFamily="34" charset="0"/>
                          <a:cs typeface="Calibri" pitchFamily="34" charset="0"/>
                        </a:rPr>
                        <a:t>Importe estimado de compra</a:t>
                      </a:r>
                      <a:endParaRPr lang="es-MX" sz="1600" b="0" dirty="0">
                        <a:latin typeface="Calibri" pitchFamily="34" charset="0"/>
                        <a:cs typeface="Calibri" pitchFamily="34" charset="0"/>
                      </a:endParaRPr>
                    </a:p>
                  </a:txBody>
                  <a:tcPr anchor="ctr"/>
                </a:tc>
                <a:tc>
                  <a:txBody>
                    <a:bodyPr/>
                    <a:lstStyle/>
                    <a:p>
                      <a:pPr algn="ctr"/>
                      <a:r>
                        <a:rPr lang="es-MX" sz="1600" b="0" dirty="0" smtClean="0">
                          <a:latin typeface="Calibri" pitchFamily="34" charset="0"/>
                          <a:cs typeface="Calibri" pitchFamily="34" charset="0"/>
                        </a:rPr>
                        <a:t>Ahorros alcanzados</a:t>
                      </a:r>
                      <a:endParaRPr lang="es-MX" sz="1600" b="0" dirty="0">
                        <a:latin typeface="Calibri" pitchFamily="34" charset="0"/>
                        <a:cs typeface="Calibri" pitchFamily="34" charset="0"/>
                      </a:endParaRPr>
                    </a:p>
                  </a:txBody>
                  <a:tcPr anchor="ctr"/>
                </a:tc>
              </a:tr>
              <a:tr h="453656">
                <a:tc>
                  <a:txBody>
                    <a:bodyPr/>
                    <a:lstStyle/>
                    <a:p>
                      <a:pPr algn="ctr"/>
                      <a:r>
                        <a:rPr lang="es-MX" sz="1600" dirty="0" smtClean="0">
                          <a:latin typeface="Calibri" pitchFamily="34" charset="0"/>
                          <a:cs typeface="Calibri" pitchFamily="34" charset="0"/>
                        </a:rPr>
                        <a:t>2008</a:t>
                      </a:r>
                      <a:endParaRPr lang="es-MX" sz="1600" dirty="0">
                        <a:latin typeface="Calibri" pitchFamily="34" charset="0"/>
                        <a:cs typeface="Calibri" pitchFamily="34" charset="0"/>
                      </a:endParaRPr>
                    </a:p>
                  </a:txBody>
                  <a:tcPr anchor="ctr"/>
                </a:tc>
                <a:tc>
                  <a:txBody>
                    <a:bodyPr/>
                    <a:lstStyle/>
                    <a:p>
                      <a:pPr algn="ctr"/>
                      <a:r>
                        <a:rPr lang="es-MX" sz="1600" dirty="0" smtClean="0">
                          <a:latin typeface="Calibri" pitchFamily="34" charset="0"/>
                          <a:cs typeface="Calibri" pitchFamily="34" charset="0"/>
                        </a:rPr>
                        <a:t>97</a:t>
                      </a:r>
                      <a:endParaRPr lang="es-MX" sz="1600" dirty="0">
                        <a:latin typeface="Calibri" pitchFamily="34" charset="0"/>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16</a:t>
                      </a:r>
                      <a:endParaRPr kumimoji="0" lang="es-MX" sz="1600" kern="1200" dirty="0">
                        <a:solidFill>
                          <a:schemeClr val="dk1"/>
                        </a:solidFill>
                        <a:latin typeface="Calibri" pitchFamily="34" charset="0"/>
                        <a:ea typeface="+mn-ea"/>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10,033</a:t>
                      </a:r>
                      <a:endParaRPr kumimoji="0" lang="es-MX" sz="1600" kern="1200" dirty="0">
                        <a:solidFill>
                          <a:schemeClr val="dk1"/>
                        </a:solidFill>
                        <a:latin typeface="Calibri" pitchFamily="34" charset="0"/>
                        <a:ea typeface="+mn-ea"/>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5,000</a:t>
                      </a:r>
                      <a:endParaRPr kumimoji="0" lang="es-MX" sz="1600" kern="1200" dirty="0">
                        <a:solidFill>
                          <a:schemeClr val="dk1"/>
                        </a:solidFill>
                        <a:latin typeface="Calibri" pitchFamily="34" charset="0"/>
                        <a:ea typeface="+mn-ea"/>
                        <a:cs typeface="Calibri" pitchFamily="34" charset="0"/>
                      </a:endParaRPr>
                    </a:p>
                  </a:txBody>
                  <a:tcPr anchor="ctr"/>
                </a:tc>
              </a:tr>
              <a:tr h="484729">
                <a:tc>
                  <a:txBody>
                    <a:bodyPr/>
                    <a:lstStyle/>
                    <a:p>
                      <a:pPr algn="ctr"/>
                      <a:r>
                        <a:rPr lang="es-MX" sz="1600" dirty="0" smtClean="0">
                          <a:latin typeface="Calibri" pitchFamily="34" charset="0"/>
                          <a:cs typeface="Calibri" pitchFamily="34" charset="0"/>
                        </a:rPr>
                        <a:t>2009</a:t>
                      </a:r>
                      <a:endParaRPr lang="es-MX" sz="1600" dirty="0">
                        <a:latin typeface="Calibri" pitchFamily="34" charset="0"/>
                        <a:cs typeface="Calibri" pitchFamily="34" charset="0"/>
                      </a:endParaRPr>
                    </a:p>
                  </a:txBody>
                  <a:tcPr anchor="ctr"/>
                </a:tc>
                <a:tc>
                  <a:txBody>
                    <a:bodyPr/>
                    <a:lstStyle/>
                    <a:p>
                      <a:pPr algn="ctr"/>
                      <a:r>
                        <a:rPr lang="es-MX" sz="1600" dirty="0" smtClean="0">
                          <a:latin typeface="Calibri" pitchFamily="34" charset="0"/>
                          <a:cs typeface="Calibri" pitchFamily="34" charset="0"/>
                        </a:rPr>
                        <a:t>122</a:t>
                      </a:r>
                      <a:endParaRPr lang="es-MX" sz="1600" dirty="0">
                        <a:latin typeface="Calibri" pitchFamily="34" charset="0"/>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17</a:t>
                      </a:r>
                      <a:endParaRPr kumimoji="0" lang="es-MX" sz="1600" kern="1200" dirty="0">
                        <a:solidFill>
                          <a:schemeClr val="dk1"/>
                        </a:solidFill>
                        <a:latin typeface="Calibri" pitchFamily="34" charset="0"/>
                        <a:ea typeface="+mn-ea"/>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9,655</a:t>
                      </a:r>
                      <a:endParaRPr kumimoji="0" lang="es-MX" sz="1600" kern="1200" dirty="0">
                        <a:solidFill>
                          <a:schemeClr val="dk1"/>
                        </a:solidFill>
                        <a:latin typeface="Calibri" pitchFamily="34" charset="0"/>
                        <a:ea typeface="+mn-ea"/>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4,100</a:t>
                      </a:r>
                      <a:endParaRPr kumimoji="0" lang="es-MX" sz="1600" kern="1200" dirty="0">
                        <a:solidFill>
                          <a:schemeClr val="dk1"/>
                        </a:solidFill>
                        <a:latin typeface="Calibri" pitchFamily="34" charset="0"/>
                        <a:ea typeface="+mn-ea"/>
                        <a:cs typeface="Calibri" pitchFamily="34" charset="0"/>
                      </a:endParaRPr>
                    </a:p>
                  </a:txBody>
                  <a:tcPr anchor="ctr"/>
                </a:tc>
              </a:tr>
              <a:tr h="484729">
                <a:tc>
                  <a:txBody>
                    <a:bodyPr/>
                    <a:lstStyle/>
                    <a:p>
                      <a:pPr algn="ctr"/>
                      <a:r>
                        <a:rPr lang="es-MX" sz="1600" dirty="0" smtClean="0">
                          <a:latin typeface="Calibri" pitchFamily="34" charset="0"/>
                          <a:cs typeface="Calibri" pitchFamily="34" charset="0"/>
                        </a:rPr>
                        <a:t>2010</a:t>
                      </a:r>
                      <a:endParaRPr lang="es-MX" sz="1600" dirty="0">
                        <a:latin typeface="Calibri" pitchFamily="34" charset="0"/>
                        <a:cs typeface="Calibri" pitchFamily="34" charset="0"/>
                      </a:endParaRPr>
                    </a:p>
                  </a:txBody>
                  <a:tcPr anchor="ctr"/>
                </a:tc>
                <a:tc>
                  <a:txBody>
                    <a:bodyPr/>
                    <a:lstStyle/>
                    <a:p>
                      <a:pPr algn="ctr"/>
                      <a:r>
                        <a:rPr lang="es-MX" sz="1600" dirty="0" smtClean="0">
                          <a:latin typeface="Calibri" pitchFamily="34" charset="0"/>
                          <a:cs typeface="Calibri" pitchFamily="34" charset="0"/>
                        </a:rPr>
                        <a:t>127</a:t>
                      </a:r>
                      <a:endParaRPr lang="es-MX" sz="1600" dirty="0">
                        <a:latin typeface="Calibri" pitchFamily="34" charset="0"/>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19</a:t>
                      </a:r>
                      <a:endParaRPr kumimoji="0" lang="es-MX" sz="1600" kern="1200" dirty="0">
                        <a:solidFill>
                          <a:schemeClr val="dk1"/>
                        </a:solidFill>
                        <a:latin typeface="Calibri" pitchFamily="34" charset="0"/>
                        <a:ea typeface="+mn-ea"/>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8,679</a:t>
                      </a:r>
                      <a:endParaRPr kumimoji="0" lang="es-MX" sz="1600" kern="1200" dirty="0">
                        <a:solidFill>
                          <a:schemeClr val="dk1"/>
                        </a:solidFill>
                        <a:latin typeface="Calibri" pitchFamily="34" charset="0"/>
                        <a:ea typeface="+mn-ea"/>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2,500</a:t>
                      </a:r>
                      <a:endParaRPr kumimoji="0" lang="es-MX" sz="1600" kern="1200" dirty="0">
                        <a:solidFill>
                          <a:schemeClr val="dk1"/>
                        </a:solidFill>
                        <a:latin typeface="Calibri" pitchFamily="34" charset="0"/>
                        <a:ea typeface="+mn-ea"/>
                        <a:cs typeface="Calibri" pitchFamily="34" charset="0"/>
                      </a:endParaRPr>
                    </a:p>
                  </a:txBody>
                  <a:tcPr anchor="ctr"/>
                </a:tc>
              </a:tr>
              <a:tr h="453656">
                <a:tc>
                  <a:txBody>
                    <a:bodyPr/>
                    <a:lstStyle/>
                    <a:p>
                      <a:pPr algn="ctr"/>
                      <a:r>
                        <a:rPr lang="es-MX" sz="1600" dirty="0" smtClean="0">
                          <a:latin typeface="Calibri" pitchFamily="34" charset="0"/>
                          <a:cs typeface="Calibri" pitchFamily="34" charset="0"/>
                        </a:rPr>
                        <a:t>2011</a:t>
                      </a:r>
                      <a:endParaRPr lang="es-MX" sz="1600" dirty="0">
                        <a:latin typeface="Calibri" pitchFamily="34" charset="0"/>
                        <a:cs typeface="Calibri" pitchFamily="34" charset="0"/>
                      </a:endParaRPr>
                    </a:p>
                  </a:txBody>
                  <a:tcPr anchor="ctr"/>
                </a:tc>
                <a:tc>
                  <a:txBody>
                    <a:bodyPr/>
                    <a:lstStyle/>
                    <a:p>
                      <a:pPr algn="ctr"/>
                      <a:r>
                        <a:rPr lang="es-MX" sz="1600" dirty="0" smtClean="0">
                          <a:latin typeface="Calibri" pitchFamily="34" charset="0"/>
                          <a:cs typeface="Calibri" pitchFamily="34" charset="0"/>
                        </a:rPr>
                        <a:t>157</a:t>
                      </a:r>
                      <a:endParaRPr lang="es-MX" sz="1600" dirty="0">
                        <a:latin typeface="Calibri" pitchFamily="34" charset="0"/>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24</a:t>
                      </a:r>
                      <a:endParaRPr kumimoji="0" lang="es-MX" sz="1600" kern="1200" dirty="0">
                        <a:solidFill>
                          <a:schemeClr val="dk1"/>
                        </a:solidFill>
                        <a:latin typeface="Calibri" pitchFamily="34" charset="0"/>
                        <a:ea typeface="+mn-ea"/>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15,830</a:t>
                      </a:r>
                      <a:endParaRPr kumimoji="0" lang="es-MX" sz="1600" kern="1200" dirty="0">
                        <a:solidFill>
                          <a:schemeClr val="dk1"/>
                        </a:solidFill>
                        <a:latin typeface="Calibri" pitchFamily="34" charset="0"/>
                        <a:ea typeface="+mn-ea"/>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4,500</a:t>
                      </a:r>
                      <a:endParaRPr kumimoji="0" lang="es-MX" sz="1600" kern="1200" dirty="0">
                        <a:solidFill>
                          <a:schemeClr val="dk1"/>
                        </a:solidFill>
                        <a:latin typeface="Calibri" pitchFamily="34" charset="0"/>
                        <a:ea typeface="+mn-ea"/>
                        <a:cs typeface="Calibri" pitchFamily="34" charset="0"/>
                      </a:endParaRPr>
                    </a:p>
                  </a:txBody>
                  <a:tcPr anchor="ctr"/>
                </a:tc>
              </a:tr>
              <a:tr h="453656">
                <a:tc>
                  <a:txBody>
                    <a:bodyPr/>
                    <a:lstStyle/>
                    <a:p>
                      <a:pPr algn="ctr"/>
                      <a:r>
                        <a:rPr lang="es-MX" sz="1600" dirty="0" smtClean="0">
                          <a:latin typeface="Calibri" pitchFamily="34" charset="0"/>
                          <a:cs typeface="Calibri" pitchFamily="34" charset="0"/>
                        </a:rPr>
                        <a:t>2012</a:t>
                      </a:r>
                      <a:endParaRPr lang="es-MX" sz="1600" dirty="0">
                        <a:latin typeface="Calibri" pitchFamily="34" charset="0"/>
                        <a:cs typeface="Calibri" pitchFamily="34" charset="0"/>
                      </a:endParaRPr>
                    </a:p>
                  </a:txBody>
                  <a:tcPr anchor="ctr"/>
                </a:tc>
                <a:tc>
                  <a:txBody>
                    <a:bodyPr/>
                    <a:lstStyle/>
                    <a:p>
                      <a:pPr algn="ctr"/>
                      <a:r>
                        <a:rPr lang="es-MX" sz="1600" dirty="0" smtClean="0">
                          <a:latin typeface="Calibri" pitchFamily="34" charset="0"/>
                          <a:cs typeface="Calibri" pitchFamily="34" charset="0"/>
                        </a:rPr>
                        <a:t>181</a:t>
                      </a:r>
                      <a:endParaRPr lang="es-MX" sz="1600" dirty="0">
                        <a:latin typeface="Calibri" pitchFamily="34" charset="0"/>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31</a:t>
                      </a:r>
                      <a:endParaRPr kumimoji="0" lang="es-MX" sz="1600" kern="1200" dirty="0">
                        <a:solidFill>
                          <a:schemeClr val="dk1"/>
                        </a:solidFill>
                        <a:latin typeface="Calibri" pitchFamily="34" charset="0"/>
                        <a:ea typeface="+mn-ea"/>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16,853</a:t>
                      </a:r>
                      <a:endParaRPr kumimoji="0" lang="es-MX" sz="1600" kern="1200" dirty="0">
                        <a:solidFill>
                          <a:schemeClr val="dk1"/>
                        </a:solidFill>
                        <a:latin typeface="Calibri" pitchFamily="34" charset="0"/>
                        <a:ea typeface="+mn-ea"/>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1,225</a:t>
                      </a:r>
                      <a:endParaRPr kumimoji="0" lang="es-MX" sz="1600" kern="1200" dirty="0">
                        <a:solidFill>
                          <a:schemeClr val="dk1"/>
                        </a:solidFill>
                        <a:latin typeface="Calibri" pitchFamily="34" charset="0"/>
                        <a:ea typeface="+mn-ea"/>
                        <a:cs typeface="Calibri" pitchFamily="34" charset="0"/>
                      </a:endParaRPr>
                    </a:p>
                  </a:txBody>
                  <a:tcPr anchor="ctr"/>
                </a:tc>
              </a:tr>
              <a:tr h="453656">
                <a:tc>
                  <a:txBody>
                    <a:bodyPr/>
                    <a:lstStyle/>
                    <a:p>
                      <a:pPr algn="ctr"/>
                      <a:r>
                        <a:rPr lang="es-MX" sz="1600" dirty="0" smtClean="0">
                          <a:latin typeface="Calibri" pitchFamily="34" charset="0"/>
                          <a:cs typeface="Calibri" pitchFamily="34" charset="0"/>
                        </a:rPr>
                        <a:t>2013</a:t>
                      </a:r>
                      <a:endParaRPr lang="es-MX" sz="1600" dirty="0">
                        <a:latin typeface="Calibri" pitchFamily="34" charset="0"/>
                        <a:cs typeface="Calibri" pitchFamily="34" charset="0"/>
                      </a:endParaRPr>
                    </a:p>
                  </a:txBody>
                  <a:tcPr anchor="ctr"/>
                </a:tc>
                <a:tc>
                  <a:txBody>
                    <a:bodyPr/>
                    <a:lstStyle/>
                    <a:p>
                      <a:pPr algn="ctr"/>
                      <a:r>
                        <a:rPr lang="es-MX" sz="1600" dirty="0" smtClean="0">
                          <a:latin typeface="Calibri" pitchFamily="34" charset="0"/>
                          <a:cs typeface="Calibri" pitchFamily="34" charset="0"/>
                        </a:rPr>
                        <a:t>207</a:t>
                      </a:r>
                      <a:endParaRPr lang="es-MX" sz="1600" dirty="0">
                        <a:latin typeface="Calibri" pitchFamily="34" charset="0"/>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32</a:t>
                      </a:r>
                      <a:endParaRPr kumimoji="0" lang="es-MX" sz="1600" kern="1200" dirty="0">
                        <a:solidFill>
                          <a:schemeClr val="dk1"/>
                        </a:solidFill>
                        <a:latin typeface="Calibri" pitchFamily="34" charset="0"/>
                        <a:ea typeface="+mn-ea"/>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19,059</a:t>
                      </a:r>
                      <a:endParaRPr kumimoji="0" lang="es-MX" sz="1600" kern="1200" dirty="0">
                        <a:solidFill>
                          <a:schemeClr val="dk1"/>
                        </a:solidFill>
                        <a:latin typeface="Calibri" pitchFamily="34" charset="0"/>
                        <a:ea typeface="+mn-ea"/>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703</a:t>
                      </a:r>
                      <a:endParaRPr kumimoji="0" lang="es-MX" sz="1600" kern="1200" dirty="0">
                        <a:solidFill>
                          <a:schemeClr val="dk1"/>
                        </a:solidFill>
                        <a:latin typeface="Calibri" pitchFamily="34" charset="0"/>
                        <a:ea typeface="+mn-ea"/>
                        <a:cs typeface="Calibri" pitchFamily="34" charset="0"/>
                      </a:endParaRPr>
                    </a:p>
                  </a:txBody>
                  <a:tcPr anchor="ctr"/>
                </a:tc>
              </a:tr>
              <a:tr h="453656">
                <a:tc>
                  <a:txBody>
                    <a:bodyPr/>
                    <a:lstStyle/>
                    <a:p>
                      <a:pPr algn="ctr"/>
                      <a:r>
                        <a:rPr lang="es-MX" sz="1600" dirty="0" smtClean="0">
                          <a:latin typeface="Calibri" pitchFamily="34" charset="0"/>
                          <a:cs typeface="Calibri" pitchFamily="34" charset="0"/>
                        </a:rPr>
                        <a:t>2014</a:t>
                      </a:r>
                      <a:endParaRPr lang="es-MX" sz="1600" dirty="0">
                        <a:latin typeface="Calibri" pitchFamily="34" charset="0"/>
                        <a:cs typeface="Calibri" pitchFamily="34" charset="0"/>
                      </a:endParaRPr>
                    </a:p>
                  </a:txBody>
                  <a:tcPr anchor="ctr"/>
                </a:tc>
                <a:tc>
                  <a:txBody>
                    <a:bodyPr/>
                    <a:lstStyle/>
                    <a:p>
                      <a:pPr algn="ctr"/>
                      <a:r>
                        <a:rPr lang="es-MX" sz="1600" dirty="0" smtClean="0">
                          <a:latin typeface="Calibri" pitchFamily="34" charset="0"/>
                          <a:cs typeface="Calibri" pitchFamily="34" charset="0"/>
                        </a:rPr>
                        <a:t>242</a:t>
                      </a:r>
                      <a:endParaRPr lang="es-MX" sz="1600" dirty="0">
                        <a:latin typeface="Calibri" pitchFamily="34" charset="0"/>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38</a:t>
                      </a:r>
                      <a:endParaRPr kumimoji="0" lang="es-MX" sz="1600" kern="1200" dirty="0">
                        <a:solidFill>
                          <a:schemeClr val="dk1"/>
                        </a:solidFill>
                        <a:latin typeface="Calibri" pitchFamily="34" charset="0"/>
                        <a:ea typeface="+mn-ea"/>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20,865</a:t>
                      </a:r>
                      <a:endParaRPr kumimoji="0" lang="es-MX" sz="1600" kern="1200" dirty="0">
                        <a:solidFill>
                          <a:schemeClr val="dk1"/>
                        </a:solidFill>
                        <a:latin typeface="Calibri" pitchFamily="34" charset="0"/>
                        <a:ea typeface="+mn-ea"/>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838</a:t>
                      </a:r>
                      <a:endParaRPr kumimoji="0" lang="es-MX" sz="1600" kern="1200" dirty="0">
                        <a:solidFill>
                          <a:schemeClr val="dk1"/>
                        </a:solidFill>
                        <a:latin typeface="Calibri" pitchFamily="34" charset="0"/>
                        <a:ea typeface="+mn-ea"/>
                        <a:cs typeface="Calibri" pitchFamily="34" charset="0"/>
                      </a:endParaRPr>
                    </a:p>
                  </a:txBody>
                  <a:tcPr anchor="ctr"/>
                </a:tc>
              </a:tr>
              <a:tr h="453656">
                <a:tc>
                  <a:txBody>
                    <a:bodyPr/>
                    <a:lstStyle/>
                    <a:p>
                      <a:pPr algn="ctr"/>
                      <a:r>
                        <a:rPr lang="es-MX" sz="1600" dirty="0" smtClean="0">
                          <a:latin typeface="Calibri" pitchFamily="34" charset="0"/>
                          <a:cs typeface="Calibri" pitchFamily="34" charset="0"/>
                        </a:rPr>
                        <a:t>2015</a:t>
                      </a:r>
                      <a:endParaRPr lang="es-MX" sz="1600" dirty="0">
                        <a:latin typeface="Calibri" pitchFamily="34" charset="0"/>
                        <a:cs typeface="Calibri" pitchFamily="34" charset="0"/>
                      </a:endParaRPr>
                    </a:p>
                  </a:txBody>
                  <a:tcPr anchor="ctr"/>
                </a:tc>
                <a:tc>
                  <a:txBody>
                    <a:bodyPr/>
                    <a:lstStyle/>
                    <a:p>
                      <a:pPr algn="ctr"/>
                      <a:r>
                        <a:rPr lang="es-MX" sz="1600" dirty="0" smtClean="0">
                          <a:latin typeface="Calibri" pitchFamily="34" charset="0"/>
                          <a:cs typeface="Calibri" pitchFamily="34" charset="0"/>
                        </a:rPr>
                        <a:t>218</a:t>
                      </a:r>
                      <a:endParaRPr lang="es-MX" sz="1600" dirty="0">
                        <a:latin typeface="Calibri" pitchFamily="34" charset="0"/>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38</a:t>
                      </a:r>
                      <a:endParaRPr kumimoji="0" lang="es-MX" sz="1600" kern="1200" dirty="0">
                        <a:solidFill>
                          <a:schemeClr val="dk1"/>
                        </a:solidFill>
                        <a:latin typeface="Calibri" pitchFamily="34" charset="0"/>
                        <a:ea typeface="+mn-ea"/>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21,718</a:t>
                      </a:r>
                      <a:endParaRPr kumimoji="0" lang="es-MX" sz="1600" kern="1200" dirty="0">
                        <a:solidFill>
                          <a:schemeClr val="dk1"/>
                        </a:solidFill>
                        <a:latin typeface="Calibri" pitchFamily="34" charset="0"/>
                        <a:ea typeface="+mn-ea"/>
                        <a:cs typeface="Calibri" pitchFamily="34" charset="0"/>
                      </a:endParaRPr>
                    </a:p>
                  </a:txBody>
                  <a:tcPr anchor="ctr"/>
                </a:tc>
                <a:tc>
                  <a:txBody>
                    <a:bodyPr/>
                    <a:lstStyle/>
                    <a:p>
                      <a:pPr marL="0" algn="ctr" rtl="0" eaLnBrk="1" latinLnBrk="0" hangingPunct="1"/>
                      <a:r>
                        <a:rPr kumimoji="0" lang="es-MX" sz="1600" kern="1200" dirty="0" smtClean="0">
                          <a:solidFill>
                            <a:schemeClr val="dk1"/>
                          </a:solidFill>
                          <a:latin typeface="Calibri" pitchFamily="34" charset="0"/>
                          <a:ea typeface="+mn-ea"/>
                          <a:cs typeface="Calibri" pitchFamily="34" charset="0"/>
                        </a:rPr>
                        <a:t>1,083</a:t>
                      </a:r>
                      <a:endParaRPr kumimoji="0" lang="es-MX" sz="1600" kern="1200" dirty="0">
                        <a:solidFill>
                          <a:schemeClr val="dk1"/>
                        </a:solidFill>
                        <a:latin typeface="Calibri" pitchFamily="34" charset="0"/>
                        <a:ea typeface="+mn-ea"/>
                        <a:cs typeface="Calibri" pitchFamily="34" charset="0"/>
                      </a:endParaRPr>
                    </a:p>
                  </a:txBody>
                  <a:tcPr anchor="ctr"/>
                </a:tc>
              </a:tr>
            </a:tbl>
          </a:graphicData>
        </a:graphic>
      </p:graphicFrame>
      <p:sp>
        <p:nvSpPr>
          <p:cNvPr id="7" name="6 Rectángulo"/>
          <p:cNvSpPr/>
          <p:nvPr/>
        </p:nvSpPr>
        <p:spPr>
          <a:xfrm>
            <a:off x="2928926" y="1357298"/>
            <a:ext cx="3416392" cy="615553"/>
          </a:xfrm>
          <a:prstGeom prst="rect">
            <a:avLst/>
          </a:prstGeom>
        </p:spPr>
        <p:txBody>
          <a:bodyPr wrap="square">
            <a:spAutoFit/>
          </a:bodyPr>
          <a:lstStyle/>
          <a:p>
            <a:pPr lvl="0" algn="ctr"/>
            <a:r>
              <a:rPr lang="es-MX" sz="2000" b="1" i="1" dirty="0" smtClean="0">
                <a:solidFill>
                  <a:prstClr val="black"/>
                </a:solidFill>
                <a:latin typeface="Calibri" pitchFamily="34" charset="0"/>
                <a:ea typeface="Arial Unicode MS" pitchFamily="34" charset="-128"/>
                <a:cs typeface="Calibri" pitchFamily="34" charset="0"/>
              </a:rPr>
              <a:t>Impacto económico </a:t>
            </a:r>
          </a:p>
          <a:p>
            <a:pPr lvl="0" algn="ctr"/>
            <a:r>
              <a:rPr lang="es-MX" sz="1400" b="1" i="1" dirty="0" smtClean="0">
                <a:solidFill>
                  <a:prstClr val="black"/>
                </a:solidFill>
                <a:latin typeface="Calibri" pitchFamily="34" charset="0"/>
                <a:ea typeface="Arial Unicode MS" pitchFamily="34" charset="-128"/>
                <a:cs typeface="Calibri" pitchFamily="34" charset="0"/>
              </a:rPr>
              <a:t>Millones de pesos</a:t>
            </a:r>
            <a:endParaRPr lang="es-MX" sz="1400" b="1" i="1" dirty="0">
              <a:solidFill>
                <a:prstClr val="black"/>
              </a:solidFill>
              <a:latin typeface="Calibri" pitchFamily="34" charset="0"/>
              <a:ea typeface="Arial Unicode MS" pitchFamily="34" charset="-128"/>
              <a:cs typeface="Calibri" pitchFamily="34" charset="0"/>
            </a:endParaRPr>
          </a:p>
        </p:txBody>
      </p:sp>
      <p:sp>
        <p:nvSpPr>
          <p:cNvPr id="14" name="13 Recortar rectángulo de esquina diagonal"/>
          <p:cNvSpPr/>
          <p:nvPr/>
        </p:nvSpPr>
        <p:spPr>
          <a:xfrm>
            <a:off x="919969" y="726517"/>
            <a:ext cx="7383437" cy="630621"/>
          </a:xfrm>
          <a:prstGeom prst="snip2Diag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14 Rectángulo"/>
          <p:cNvSpPr/>
          <p:nvPr/>
        </p:nvSpPr>
        <p:spPr>
          <a:xfrm>
            <a:off x="1370345" y="1095688"/>
            <a:ext cx="6627243" cy="261610"/>
          </a:xfrm>
          <a:prstGeom prst="rect">
            <a:avLst/>
          </a:prstGeom>
        </p:spPr>
        <p:txBody>
          <a:bodyPr wrap="square">
            <a:spAutoFit/>
          </a:bodyPr>
          <a:lstStyle/>
          <a:p>
            <a:pPr algn="ctr"/>
            <a:r>
              <a:rPr lang="es-MX" sz="1100" b="1" i="1" dirty="0" smtClean="0">
                <a:solidFill>
                  <a:schemeClr val="bg1"/>
                </a:solidFill>
                <a:latin typeface="Calibri" pitchFamily="34" charset="0"/>
                <a:ea typeface="Arial Unicode MS" pitchFamily="34" charset="-128"/>
                <a:cs typeface="Calibri" pitchFamily="34" charset="0"/>
              </a:rPr>
              <a:t>Comisión Coordinadora para la Negociación de  Precios de Medicamentos y otros Insumos para la Salud</a:t>
            </a:r>
            <a:endParaRPr lang="es-MX" sz="1100" b="1" i="1" dirty="0">
              <a:solidFill>
                <a:schemeClr val="bg1"/>
              </a:solidFill>
              <a:latin typeface="Calibri" pitchFamily="34" charset="0"/>
              <a:ea typeface="Arial Unicode MS" pitchFamily="34" charset="-128"/>
              <a:cs typeface="Calibri" pitchFamily="34" charset="0"/>
            </a:endParaRPr>
          </a:p>
        </p:txBody>
      </p:sp>
      <p:sp>
        <p:nvSpPr>
          <p:cNvPr id="16" name="15 Rectángulo"/>
          <p:cNvSpPr/>
          <p:nvPr/>
        </p:nvSpPr>
        <p:spPr>
          <a:xfrm>
            <a:off x="919969" y="726517"/>
            <a:ext cx="1430905" cy="369332"/>
          </a:xfrm>
          <a:prstGeom prst="rect">
            <a:avLst/>
          </a:prstGeom>
        </p:spPr>
        <p:txBody>
          <a:bodyPr wrap="none">
            <a:spAutoFit/>
          </a:bodyPr>
          <a:lstStyle/>
          <a:p>
            <a:pPr marL="457200" indent="-457200">
              <a:buFont typeface="+mj-lt"/>
              <a:buAutoNum type="arabicPeriod" startAt="5"/>
            </a:pPr>
            <a:r>
              <a:rPr lang="es-MX" b="1" i="1" dirty="0" smtClean="0">
                <a:solidFill>
                  <a:schemeClr val="bg1"/>
                </a:solidFill>
                <a:latin typeface="Calibri" pitchFamily="34" charset="0"/>
                <a:ea typeface="Arial Unicode MS" pitchFamily="34" charset="-128"/>
                <a:cs typeface="Calibri" pitchFamily="34" charset="0"/>
              </a:rPr>
              <a:t>Impacto</a:t>
            </a:r>
            <a:endParaRPr lang="es-MX" b="1" i="1" dirty="0">
              <a:solidFill>
                <a:schemeClr val="bg1"/>
              </a:solidFill>
              <a:latin typeface="Calibri" pitchFamily="34" charset="0"/>
              <a:ea typeface="Arial Unicode MS" pitchFamily="34" charset="-128"/>
              <a:cs typeface="Calibri" pitchFamily="34" charset="0"/>
            </a:endParaRPr>
          </a:p>
        </p:txBody>
      </p:sp>
    </p:spTree>
    <p:extLst>
      <p:ext uri="{BB962C8B-B14F-4D97-AF65-F5344CB8AC3E}">
        <p14:creationId xmlns:p14="http://schemas.microsoft.com/office/powerpoint/2010/main" xmlns="" val="181869191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ortar rectángulo de esquina diagonal"/>
          <p:cNvSpPr/>
          <p:nvPr/>
        </p:nvSpPr>
        <p:spPr>
          <a:xfrm>
            <a:off x="919969" y="726517"/>
            <a:ext cx="7383437" cy="630621"/>
          </a:xfrm>
          <a:prstGeom prst="snip2Diag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370345" y="1095688"/>
            <a:ext cx="6627243" cy="261610"/>
          </a:xfrm>
          <a:prstGeom prst="rect">
            <a:avLst/>
          </a:prstGeom>
        </p:spPr>
        <p:txBody>
          <a:bodyPr wrap="square">
            <a:spAutoFit/>
          </a:bodyPr>
          <a:lstStyle/>
          <a:p>
            <a:pPr algn="ctr"/>
            <a:r>
              <a:rPr lang="es-MX" sz="1100" b="1" i="1" dirty="0" smtClean="0">
                <a:solidFill>
                  <a:schemeClr val="bg1"/>
                </a:solidFill>
                <a:latin typeface="Calibri" pitchFamily="34" charset="0"/>
                <a:ea typeface="Arial Unicode MS" pitchFamily="34" charset="-128"/>
                <a:cs typeface="Calibri" pitchFamily="34" charset="0"/>
              </a:rPr>
              <a:t>Comisión Coordinadora para la Negociación de  Precios de Medicamentos y otros Insumos para la Salud</a:t>
            </a:r>
            <a:endParaRPr lang="es-MX" sz="1100" b="1" i="1" dirty="0">
              <a:solidFill>
                <a:schemeClr val="bg1"/>
              </a:solidFill>
              <a:latin typeface="Calibri" pitchFamily="34" charset="0"/>
              <a:ea typeface="Arial Unicode MS" pitchFamily="34" charset="-128"/>
              <a:cs typeface="Calibri" pitchFamily="34" charset="0"/>
            </a:endParaRPr>
          </a:p>
        </p:txBody>
      </p:sp>
      <p:sp>
        <p:nvSpPr>
          <p:cNvPr id="10" name="9 Rectángulo"/>
          <p:cNvSpPr/>
          <p:nvPr/>
        </p:nvSpPr>
        <p:spPr>
          <a:xfrm>
            <a:off x="919969" y="726517"/>
            <a:ext cx="1430905" cy="369332"/>
          </a:xfrm>
          <a:prstGeom prst="rect">
            <a:avLst/>
          </a:prstGeom>
        </p:spPr>
        <p:txBody>
          <a:bodyPr wrap="none">
            <a:spAutoFit/>
          </a:bodyPr>
          <a:lstStyle/>
          <a:p>
            <a:pPr marL="457200" indent="-457200">
              <a:buFont typeface="+mj-lt"/>
              <a:buAutoNum type="arabicPeriod" startAt="5"/>
            </a:pPr>
            <a:r>
              <a:rPr lang="es-MX" b="1" i="1" dirty="0" smtClean="0">
                <a:solidFill>
                  <a:schemeClr val="bg1"/>
                </a:solidFill>
                <a:latin typeface="Calibri" pitchFamily="34" charset="0"/>
                <a:ea typeface="Arial Unicode MS" pitchFamily="34" charset="-128"/>
                <a:cs typeface="Calibri" pitchFamily="34" charset="0"/>
              </a:rPr>
              <a:t>Impacto</a:t>
            </a:r>
            <a:endParaRPr lang="es-MX" b="1" i="1" dirty="0">
              <a:solidFill>
                <a:schemeClr val="bg1"/>
              </a:solidFill>
              <a:latin typeface="Calibri" pitchFamily="34" charset="0"/>
              <a:ea typeface="Arial Unicode MS" pitchFamily="34" charset="-128"/>
              <a:cs typeface="Calibri" pitchFamily="34" charset="0"/>
            </a:endParaRPr>
          </a:p>
        </p:txBody>
      </p:sp>
      <p:sp>
        <p:nvSpPr>
          <p:cNvPr id="6" name="5 Rectángulo"/>
          <p:cNvSpPr/>
          <p:nvPr/>
        </p:nvSpPr>
        <p:spPr>
          <a:xfrm>
            <a:off x="919968" y="1610261"/>
            <a:ext cx="7383437" cy="4708981"/>
          </a:xfrm>
          <a:prstGeom prst="rect">
            <a:avLst/>
          </a:prstGeom>
        </p:spPr>
        <p:txBody>
          <a:bodyPr wrap="square">
            <a:spAutoFit/>
          </a:bodyPr>
          <a:lstStyle/>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Varios de los mecanismos utilizados en el proceso de negociación de precios fueron utilizados para la estrategia de la compra consolidada;</a:t>
            </a:r>
            <a:endParaRPr lang="es-MX" sz="2000" dirty="0">
              <a:latin typeface="Calibri" pitchFamily="34" charset="0"/>
              <a:ea typeface="Arial Unicode MS" pitchFamily="34" charset="-128"/>
              <a:cs typeface="Calibri" pitchFamily="34" charset="0"/>
            </a:endParaRPr>
          </a:p>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Clara diferenciación de los costos que representan la distribución y la dispensación de los medicamentos en el ámbito público.</a:t>
            </a:r>
            <a:endParaRPr lang="es-MX" sz="2000" dirty="0">
              <a:latin typeface="Calibri" pitchFamily="34" charset="0"/>
              <a:ea typeface="Arial Unicode MS" pitchFamily="34" charset="-128"/>
              <a:cs typeface="Calibri" pitchFamily="34" charset="0"/>
            </a:endParaRPr>
          </a:p>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Se trazaron los primeros modelos de riesgos compartidos Industria-Sector Público en productos con potenciales de desarrollo.</a:t>
            </a:r>
          </a:p>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Se incentivó la liberación de claves terapéuticas para fortalecer el crecimiento del mercado de genéricos.</a:t>
            </a:r>
            <a:endParaRPr lang="es-MX" sz="2000" dirty="0">
              <a:latin typeface="Calibri" pitchFamily="34" charset="0"/>
              <a:ea typeface="Arial Unicode MS" pitchFamily="34" charset="-128"/>
              <a:cs typeface="Calibri" pitchFamily="34" charset="0"/>
            </a:endParaRPr>
          </a:p>
          <a:p>
            <a:pPr marL="355600" indent="-355600">
              <a:spcBef>
                <a:spcPts val="600"/>
              </a:spcBef>
              <a:spcAft>
                <a:spcPts val="600"/>
              </a:spcAft>
              <a:buBlip>
                <a:blip r:embed="rId2"/>
              </a:buBlip>
            </a:pPr>
            <a:r>
              <a:rPr lang="es-MX" sz="2000" dirty="0" smtClean="0">
                <a:latin typeface="Calibri" pitchFamily="34" charset="0"/>
                <a:ea typeface="Arial Unicode MS" pitchFamily="34" charset="-128"/>
                <a:cs typeface="Calibri" pitchFamily="34" charset="0"/>
              </a:rPr>
              <a:t>Se mejoró el ordenamiento de la prescripción en las Instituciones basados en capacidades resolutivas de las unidades médicas y guías de practica clínica.</a:t>
            </a:r>
            <a:endParaRPr lang="es-MX" sz="2000" dirty="0">
              <a:latin typeface="Calibri" pitchFamily="34" charset="0"/>
              <a:ea typeface="Arial Unicode MS" pitchFamily="34" charset="-128"/>
              <a:cs typeface="Calibri" pitchFamily="34" charset="0"/>
            </a:endParaRPr>
          </a:p>
        </p:txBody>
      </p:sp>
    </p:spTree>
    <p:extLst>
      <p:ext uri="{BB962C8B-B14F-4D97-AF65-F5344CB8AC3E}">
        <p14:creationId xmlns:p14="http://schemas.microsoft.com/office/powerpoint/2010/main" xmlns="" val="108411646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ortar rectángulo de esquina diagonal"/>
          <p:cNvSpPr/>
          <p:nvPr/>
        </p:nvSpPr>
        <p:spPr>
          <a:xfrm>
            <a:off x="919969" y="655079"/>
            <a:ext cx="7383437" cy="630621"/>
          </a:xfrm>
          <a:prstGeom prst="snip2Diag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1 Rectángulo"/>
          <p:cNvSpPr/>
          <p:nvPr/>
        </p:nvSpPr>
        <p:spPr>
          <a:xfrm>
            <a:off x="952944" y="690187"/>
            <a:ext cx="1942776" cy="369332"/>
          </a:xfrm>
          <a:prstGeom prst="rect">
            <a:avLst/>
          </a:prstGeom>
        </p:spPr>
        <p:txBody>
          <a:bodyPr wrap="none">
            <a:spAutoFit/>
          </a:bodyPr>
          <a:lstStyle/>
          <a:p>
            <a:pPr marL="457200" indent="-457200">
              <a:buFont typeface="+mj-lt"/>
              <a:buAutoNum type="arabicPeriod"/>
            </a:pPr>
            <a:r>
              <a:rPr lang="es-MX" b="1" i="1" dirty="0">
                <a:solidFill>
                  <a:schemeClr val="bg1"/>
                </a:solidFill>
                <a:latin typeface="Calibri" pitchFamily="34" charset="0"/>
                <a:ea typeface="Arial Unicode MS" pitchFamily="34" charset="-128"/>
                <a:cs typeface="Calibri" pitchFamily="34" charset="0"/>
              </a:rPr>
              <a:t>Antecedentes</a:t>
            </a:r>
          </a:p>
        </p:txBody>
      </p:sp>
      <p:sp>
        <p:nvSpPr>
          <p:cNvPr id="5" name="4 Rectángulo"/>
          <p:cNvSpPr/>
          <p:nvPr/>
        </p:nvSpPr>
        <p:spPr>
          <a:xfrm>
            <a:off x="1370345" y="1024250"/>
            <a:ext cx="6627243" cy="261610"/>
          </a:xfrm>
          <a:prstGeom prst="rect">
            <a:avLst/>
          </a:prstGeom>
        </p:spPr>
        <p:txBody>
          <a:bodyPr wrap="square">
            <a:spAutoFit/>
          </a:bodyPr>
          <a:lstStyle/>
          <a:p>
            <a:pPr algn="ctr"/>
            <a:r>
              <a:rPr lang="es-MX" sz="1100" b="1" i="1" dirty="0" smtClean="0">
                <a:solidFill>
                  <a:schemeClr val="bg1"/>
                </a:solidFill>
                <a:latin typeface="Calibri" pitchFamily="34" charset="0"/>
                <a:ea typeface="Arial Unicode MS" pitchFamily="34" charset="-128"/>
                <a:cs typeface="Calibri" pitchFamily="34" charset="0"/>
              </a:rPr>
              <a:t>Comisión Coordinadora para la Negociación de  Precios de Medicamentos y otros Insumos para la Salud</a:t>
            </a:r>
            <a:endParaRPr lang="es-MX" sz="1100" b="1" i="1" dirty="0">
              <a:solidFill>
                <a:schemeClr val="bg1"/>
              </a:solidFill>
              <a:latin typeface="Calibri" pitchFamily="34" charset="0"/>
              <a:ea typeface="Arial Unicode MS" pitchFamily="34" charset="-128"/>
              <a:cs typeface="Calibri" pitchFamily="34" charset="0"/>
            </a:endParaRPr>
          </a:p>
        </p:txBody>
      </p:sp>
      <p:sp>
        <p:nvSpPr>
          <p:cNvPr id="6" name="5 Rectángulo"/>
          <p:cNvSpPr/>
          <p:nvPr/>
        </p:nvSpPr>
        <p:spPr>
          <a:xfrm>
            <a:off x="500034" y="1484076"/>
            <a:ext cx="8143932" cy="5078313"/>
          </a:xfrm>
          <a:prstGeom prst="rect">
            <a:avLst/>
          </a:prstGeom>
        </p:spPr>
        <p:txBody>
          <a:bodyPr wrap="square">
            <a:spAutoFit/>
          </a:bodyPr>
          <a:lstStyle/>
          <a:p>
            <a:pPr marL="355600" indent="-355600">
              <a:spcBef>
                <a:spcPts val="600"/>
              </a:spcBef>
              <a:spcAft>
                <a:spcPts val="600"/>
              </a:spcAft>
              <a:buBlip>
                <a:blip r:embed="rId2"/>
              </a:buBlip>
            </a:pPr>
            <a:r>
              <a:rPr lang="es-MX" sz="2200" dirty="0" smtClean="0">
                <a:solidFill>
                  <a:schemeClr val="tx1">
                    <a:lumMod val="50000"/>
                    <a:lumOff val="50000"/>
                  </a:schemeClr>
                </a:solidFill>
                <a:latin typeface="Calibri" pitchFamily="34" charset="0"/>
                <a:ea typeface="Arial Unicode MS" pitchFamily="34" charset="-128"/>
                <a:cs typeface="Calibri" pitchFamily="34" charset="0"/>
              </a:rPr>
              <a:t>Incremento constante de precio en farmacias privadas muy por arriba de la inflación.</a:t>
            </a:r>
          </a:p>
          <a:p>
            <a:pPr marL="355600" indent="-355600">
              <a:spcBef>
                <a:spcPts val="600"/>
              </a:spcBef>
              <a:spcAft>
                <a:spcPts val="600"/>
              </a:spcAft>
              <a:buBlip>
                <a:blip r:embed="rId2"/>
              </a:buBlip>
            </a:pPr>
            <a:r>
              <a:rPr lang="es-MX" sz="2200" dirty="0" smtClean="0">
                <a:solidFill>
                  <a:schemeClr val="tx1">
                    <a:lumMod val="50000"/>
                    <a:lumOff val="50000"/>
                  </a:schemeClr>
                </a:solidFill>
                <a:latin typeface="Calibri" pitchFamily="34" charset="0"/>
                <a:ea typeface="Arial Unicode MS" pitchFamily="34" charset="-128"/>
                <a:cs typeface="Calibri" pitchFamily="34" charset="0"/>
              </a:rPr>
              <a:t>El precio máximo de venta al público solo se aplicaba en los estratos de población más pobres.</a:t>
            </a:r>
          </a:p>
          <a:p>
            <a:pPr marL="355600" indent="-355600">
              <a:spcBef>
                <a:spcPts val="600"/>
              </a:spcBef>
              <a:spcAft>
                <a:spcPts val="600"/>
              </a:spcAft>
              <a:buBlip>
                <a:blip r:embed="rId2"/>
              </a:buBlip>
            </a:pPr>
            <a:r>
              <a:rPr lang="es-MX" sz="2200" dirty="0" smtClean="0">
                <a:solidFill>
                  <a:schemeClr val="tx1">
                    <a:lumMod val="50000"/>
                    <a:lumOff val="50000"/>
                  </a:schemeClr>
                </a:solidFill>
                <a:latin typeface="Calibri" pitchFamily="34" charset="0"/>
                <a:ea typeface="Arial Unicode MS" pitchFamily="34" charset="-128"/>
                <a:cs typeface="Calibri" pitchFamily="34" charset="0"/>
              </a:rPr>
              <a:t>El mercado de genéricos presentaba un lento avance y gran desconfianza.</a:t>
            </a:r>
          </a:p>
          <a:p>
            <a:pPr marL="355600" indent="-355600">
              <a:spcBef>
                <a:spcPts val="600"/>
              </a:spcBef>
              <a:spcAft>
                <a:spcPts val="600"/>
              </a:spcAft>
              <a:buBlip>
                <a:blip r:embed="rId2"/>
              </a:buBlip>
            </a:pPr>
            <a:r>
              <a:rPr lang="es-MX" sz="2200" dirty="0" smtClean="0">
                <a:solidFill>
                  <a:schemeClr val="tx1">
                    <a:lumMod val="50000"/>
                    <a:lumOff val="50000"/>
                  </a:schemeClr>
                </a:solidFill>
                <a:latin typeface="Calibri" pitchFamily="34" charset="0"/>
                <a:ea typeface="Arial Unicode MS" pitchFamily="34" charset="-128"/>
                <a:cs typeface="Calibri" pitchFamily="34" charset="0"/>
              </a:rPr>
              <a:t>Aumento en la falsificación y el contrabando de medicamentos.</a:t>
            </a:r>
          </a:p>
          <a:p>
            <a:pPr marL="355600" indent="-355600">
              <a:spcBef>
                <a:spcPts val="600"/>
              </a:spcBef>
              <a:spcAft>
                <a:spcPts val="600"/>
              </a:spcAft>
              <a:buBlip>
                <a:blip r:embed="rId2"/>
              </a:buBlip>
            </a:pPr>
            <a:r>
              <a:rPr lang="es-MX" sz="2200" dirty="0" smtClean="0">
                <a:solidFill>
                  <a:schemeClr val="tx1">
                    <a:lumMod val="50000"/>
                    <a:lumOff val="50000"/>
                  </a:schemeClr>
                </a:solidFill>
                <a:latin typeface="Calibri" pitchFamily="34" charset="0"/>
                <a:ea typeface="Arial Unicode MS" pitchFamily="34" charset="-128"/>
                <a:cs typeface="Calibri" pitchFamily="34" charset="0"/>
              </a:rPr>
              <a:t>Aumento de la prescripción inadecuada e innecesaria.</a:t>
            </a:r>
          </a:p>
          <a:p>
            <a:pPr marL="355600" indent="-355600">
              <a:spcBef>
                <a:spcPts val="600"/>
              </a:spcBef>
              <a:spcAft>
                <a:spcPts val="600"/>
              </a:spcAft>
              <a:buBlip>
                <a:blip r:embed="rId2"/>
              </a:buBlip>
            </a:pPr>
            <a:r>
              <a:rPr lang="es-MX" sz="2200" dirty="0" smtClean="0">
                <a:solidFill>
                  <a:schemeClr val="tx1">
                    <a:lumMod val="50000"/>
                    <a:lumOff val="50000"/>
                  </a:schemeClr>
                </a:solidFill>
                <a:latin typeface="Calibri" pitchFamily="34" charset="0"/>
                <a:ea typeface="Arial Unicode MS" pitchFamily="34" charset="-128"/>
                <a:cs typeface="Calibri" pitchFamily="34" charset="0"/>
              </a:rPr>
              <a:t>Incremento de eventos adversos por mala dispensación. </a:t>
            </a:r>
          </a:p>
          <a:p>
            <a:pPr marL="355600" indent="-355600">
              <a:spcBef>
                <a:spcPts val="600"/>
              </a:spcBef>
              <a:spcAft>
                <a:spcPts val="600"/>
              </a:spcAft>
              <a:buBlip>
                <a:blip r:embed="rId2"/>
              </a:buBlip>
            </a:pPr>
            <a:r>
              <a:rPr lang="es-MX" sz="2200" b="1" dirty="0" smtClean="0">
                <a:latin typeface="Calibri" pitchFamily="34" charset="0"/>
                <a:ea typeface="Arial Unicode MS" pitchFamily="34" charset="-128"/>
                <a:cs typeface="Calibri" pitchFamily="34" charset="0"/>
              </a:rPr>
              <a:t>Compra </a:t>
            </a:r>
            <a:r>
              <a:rPr lang="es-MX" sz="2200" b="1" dirty="0">
                <a:latin typeface="Calibri" pitchFamily="34" charset="0"/>
                <a:ea typeface="Arial Unicode MS" pitchFamily="34" charset="-128"/>
                <a:cs typeface="Calibri" pitchFamily="34" charset="0"/>
              </a:rPr>
              <a:t>pública </a:t>
            </a:r>
            <a:r>
              <a:rPr lang="es-MX" sz="2200" b="1" dirty="0" smtClean="0">
                <a:latin typeface="Calibri" pitchFamily="34" charset="0"/>
                <a:ea typeface="Arial Unicode MS" pitchFamily="34" charset="-128"/>
                <a:cs typeface="Calibri" pitchFamily="34" charset="0"/>
              </a:rPr>
              <a:t>fragmentada</a:t>
            </a:r>
            <a:r>
              <a:rPr lang="es-MX" sz="2200" b="1" dirty="0">
                <a:latin typeface="Calibri" pitchFamily="34" charset="0"/>
                <a:ea typeface="Arial Unicode MS" pitchFamily="34" charset="-128"/>
                <a:cs typeface="Calibri" pitchFamily="34" charset="0"/>
              </a:rPr>
              <a:t>, </a:t>
            </a:r>
            <a:r>
              <a:rPr lang="es-MX" sz="2200" b="1" dirty="0" smtClean="0">
                <a:latin typeface="Calibri" pitchFamily="34" charset="0"/>
                <a:ea typeface="Arial Unicode MS" pitchFamily="34" charset="-128"/>
                <a:cs typeface="Calibri" pitchFamily="34" charset="0"/>
              </a:rPr>
              <a:t>sin </a:t>
            </a:r>
            <a:r>
              <a:rPr lang="es-MX" sz="2200" b="1" dirty="0">
                <a:latin typeface="Calibri" pitchFamily="34" charset="0"/>
                <a:ea typeface="Arial Unicode MS" pitchFamily="34" charset="-128"/>
                <a:cs typeface="Calibri" pitchFamily="34" charset="0"/>
              </a:rPr>
              <a:t>poder de </a:t>
            </a:r>
            <a:r>
              <a:rPr lang="es-MX" sz="2200" b="1" dirty="0" smtClean="0">
                <a:latin typeface="Calibri" pitchFamily="34" charset="0"/>
                <a:ea typeface="Arial Unicode MS" pitchFamily="34" charset="-128"/>
                <a:cs typeface="Calibri" pitchFamily="34" charset="0"/>
              </a:rPr>
              <a:t>negociación y con alto </a:t>
            </a:r>
            <a:r>
              <a:rPr lang="es-MX" sz="2200" b="1" dirty="0">
                <a:latin typeface="Calibri" pitchFamily="34" charset="0"/>
                <a:ea typeface="Arial Unicode MS" pitchFamily="34" charset="-128"/>
                <a:cs typeface="Calibri" pitchFamily="34" charset="0"/>
              </a:rPr>
              <a:t>grado de heterogeneidad </a:t>
            </a:r>
            <a:r>
              <a:rPr lang="es-MX" sz="2200" b="1" dirty="0" smtClean="0">
                <a:latin typeface="Calibri" pitchFamily="34" charset="0"/>
                <a:ea typeface="Arial Unicode MS" pitchFamily="34" charset="-128"/>
                <a:cs typeface="Calibri" pitchFamily="34" charset="0"/>
              </a:rPr>
              <a:t>en precios, proceso </a:t>
            </a:r>
            <a:r>
              <a:rPr lang="es-MX" sz="2200" b="1" dirty="0">
                <a:latin typeface="Calibri" pitchFamily="34" charset="0"/>
                <a:ea typeface="Arial Unicode MS" pitchFamily="34" charset="-128"/>
                <a:cs typeface="Calibri" pitchFamily="34" charset="0"/>
              </a:rPr>
              <a:t>de </a:t>
            </a:r>
            <a:r>
              <a:rPr lang="es-MX" sz="2200" b="1" dirty="0" smtClean="0">
                <a:latin typeface="Calibri" pitchFamily="34" charset="0"/>
                <a:ea typeface="Arial Unicode MS" pitchFamily="34" charset="-128"/>
                <a:cs typeface="Calibri" pitchFamily="34" charset="0"/>
              </a:rPr>
              <a:t>compra y condiciones </a:t>
            </a:r>
            <a:r>
              <a:rPr lang="es-MX" sz="2200" b="1" dirty="0">
                <a:latin typeface="Calibri" pitchFamily="34" charset="0"/>
                <a:ea typeface="Arial Unicode MS" pitchFamily="34" charset="-128"/>
                <a:cs typeface="Calibri" pitchFamily="34" charset="0"/>
              </a:rPr>
              <a:t>de </a:t>
            </a:r>
            <a:r>
              <a:rPr lang="es-MX" sz="2200" b="1" dirty="0" smtClean="0">
                <a:latin typeface="Calibri" pitchFamily="34" charset="0"/>
                <a:ea typeface="Arial Unicode MS" pitchFamily="34" charset="-128"/>
                <a:cs typeface="Calibri" pitchFamily="34" charset="0"/>
              </a:rPr>
              <a:t>pago.</a:t>
            </a:r>
            <a:endParaRPr lang="es-MX" sz="2200" b="1" dirty="0">
              <a:latin typeface="Calibri" pitchFamily="34" charset="0"/>
              <a:ea typeface="Arial Unicode MS" pitchFamily="34" charset="-128"/>
              <a:cs typeface="Calibri" pitchFamily="34" charset="0"/>
            </a:endParaRPr>
          </a:p>
        </p:txBody>
      </p:sp>
    </p:spTree>
    <p:extLst>
      <p:ext uri="{BB962C8B-B14F-4D97-AF65-F5344CB8AC3E}">
        <p14:creationId xmlns:p14="http://schemas.microsoft.com/office/powerpoint/2010/main" xmlns="" val="356154268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71472" y="1571612"/>
            <a:ext cx="6143668" cy="5093702"/>
          </a:xfrm>
          <a:prstGeom prst="rect">
            <a:avLst/>
          </a:prstGeom>
        </p:spPr>
        <p:txBody>
          <a:bodyPr wrap="square">
            <a:spAutoFit/>
          </a:bodyPr>
          <a:lstStyle/>
          <a:p>
            <a:pPr marL="355600" indent="-355600">
              <a:spcBef>
                <a:spcPts val="600"/>
              </a:spcBef>
              <a:spcAft>
                <a:spcPts val="600"/>
              </a:spcAft>
              <a:buBlip>
                <a:blip r:embed="rId2"/>
              </a:buBlip>
            </a:pPr>
            <a:r>
              <a:rPr lang="es-MX" dirty="0" smtClean="0">
                <a:latin typeface="Calibri" pitchFamily="34" charset="0"/>
                <a:ea typeface="Arial Unicode MS" pitchFamily="34" charset="-128"/>
                <a:cs typeface="Calibri" pitchFamily="34" charset="0"/>
              </a:rPr>
              <a:t>En el 2002 se habían establecido los elementos de una Política Farmacéutica Integral.</a:t>
            </a:r>
          </a:p>
          <a:p>
            <a:pPr marL="355600" indent="-355600">
              <a:spcBef>
                <a:spcPts val="600"/>
              </a:spcBef>
              <a:spcAft>
                <a:spcPts val="600"/>
              </a:spcAft>
              <a:buBlip>
                <a:blip r:embed="rId2"/>
              </a:buBlip>
            </a:pPr>
            <a:r>
              <a:rPr lang="es-MX" dirty="0" smtClean="0">
                <a:latin typeface="Calibri" pitchFamily="34" charset="0"/>
                <a:ea typeface="Arial Unicode MS" pitchFamily="34" charset="-128"/>
                <a:cs typeface="Calibri" pitchFamily="34" charset="0"/>
              </a:rPr>
              <a:t>En 2006, se estima un gasto público en medicamentos es cercano a los 35,000 </a:t>
            </a:r>
            <a:r>
              <a:rPr lang="es-MX" dirty="0" err="1" smtClean="0">
                <a:latin typeface="Calibri" pitchFamily="34" charset="0"/>
                <a:ea typeface="Arial Unicode MS" pitchFamily="34" charset="-128"/>
                <a:cs typeface="Calibri" pitchFamily="34" charset="0"/>
              </a:rPr>
              <a:t>mp</a:t>
            </a:r>
            <a:r>
              <a:rPr lang="es-MX" dirty="0" smtClean="0">
                <a:latin typeface="Calibri" pitchFamily="34" charset="0"/>
                <a:ea typeface="Arial Unicode MS" pitchFamily="34" charset="-128"/>
                <a:cs typeface="Calibri" pitchFamily="34" charset="0"/>
              </a:rPr>
              <a:t> ( 2,650 </a:t>
            </a:r>
            <a:r>
              <a:rPr lang="es-MX" dirty="0" err="1" smtClean="0">
                <a:latin typeface="Calibri" pitchFamily="34" charset="0"/>
                <a:ea typeface="Arial Unicode MS" pitchFamily="34" charset="-128"/>
                <a:cs typeface="Calibri" pitchFamily="34" charset="0"/>
              </a:rPr>
              <a:t>md</a:t>
            </a:r>
            <a:r>
              <a:rPr lang="es-MX" dirty="0" smtClean="0">
                <a:latin typeface="Calibri" pitchFamily="34" charset="0"/>
                <a:ea typeface="Arial Unicode MS" pitchFamily="34" charset="-128"/>
                <a:cs typeface="Calibri" pitchFamily="34" charset="0"/>
              </a:rPr>
              <a:t>) en crecimiento, sin lograr el nivel de surtimiento de recetas deseado.</a:t>
            </a:r>
          </a:p>
          <a:p>
            <a:pPr marL="355600" indent="-355600">
              <a:spcBef>
                <a:spcPts val="600"/>
              </a:spcBef>
              <a:spcAft>
                <a:spcPts val="600"/>
              </a:spcAft>
              <a:buBlip>
                <a:blip r:embed="rId2"/>
              </a:buBlip>
            </a:pPr>
            <a:r>
              <a:rPr lang="es-MX" dirty="0" smtClean="0">
                <a:latin typeface="Calibri" pitchFamily="34" charset="0"/>
                <a:ea typeface="Arial Unicode MS" pitchFamily="34" charset="-128"/>
                <a:cs typeface="Calibri" pitchFamily="34" charset="0"/>
              </a:rPr>
              <a:t>El </a:t>
            </a:r>
            <a:r>
              <a:rPr lang="es-MX" dirty="0">
                <a:latin typeface="Calibri" pitchFamily="34" charset="0"/>
                <a:ea typeface="Arial Unicode MS" pitchFamily="34" charset="-128"/>
                <a:cs typeface="Calibri" pitchFamily="34" charset="0"/>
              </a:rPr>
              <a:t>26 de febrero de </a:t>
            </a:r>
            <a:r>
              <a:rPr lang="es-MX" dirty="0" smtClean="0">
                <a:latin typeface="Calibri" pitchFamily="34" charset="0"/>
                <a:ea typeface="Arial Unicode MS" pitchFamily="34" charset="-128"/>
                <a:cs typeface="Calibri" pitchFamily="34" charset="0"/>
              </a:rPr>
              <a:t>2007, se firma el </a:t>
            </a:r>
            <a:r>
              <a:rPr lang="es-MX" dirty="0">
                <a:latin typeface="Calibri" pitchFamily="34" charset="0"/>
                <a:ea typeface="Arial Unicode MS" pitchFamily="34" charset="-128"/>
                <a:cs typeface="Calibri" pitchFamily="34" charset="0"/>
              </a:rPr>
              <a:t>“Compromiso para garantizar la suficiencia, disponibilidad y precio justo de medicamentos</a:t>
            </a:r>
            <a:r>
              <a:rPr lang="es-MX" dirty="0" smtClean="0">
                <a:latin typeface="Calibri" pitchFamily="34" charset="0"/>
                <a:ea typeface="Arial Unicode MS" pitchFamily="34" charset="-128"/>
                <a:cs typeface="Calibri" pitchFamily="34" charset="0"/>
              </a:rPr>
              <a:t>”.</a:t>
            </a:r>
          </a:p>
          <a:p>
            <a:pPr marL="355600" indent="-355600">
              <a:spcBef>
                <a:spcPts val="600"/>
              </a:spcBef>
              <a:spcAft>
                <a:spcPts val="600"/>
              </a:spcAft>
              <a:buBlip>
                <a:blip r:embed="rId2"/>
              </a:buBlip>
            </a:pPr>
            <a:r>
              <a:rPr lang="es-MX" dirty="0" smtClean="0">
                <a:latin typeface="Calibri" pitchFamily="34" charset="0"/>
                <a:ea typeface="Arial Unicode MS" pitchFamily="34" charset="-128"/>
                <a:cs typeface="Calibri" pitchFamily="34" charset="0"/>
              </a:rPr>
              <a:t>En 2007, se conforma el grupo </a:t>
            </a:r>
            <a:r>
              <a:rPr lang="es-MX" dirty="0">
                <a:latin typeface="Calibri" pitchFamily="34" charset="0"/>
                <a:ea typeface="Arial Unicode MS" pitchFamily="34" charset="-128"/>
                <a:cs typeface="Calibri" pitchFamily="34" charset="0"/>
              </a:rPr>
              <a:t>Interinstitucional para conducir la Política Nacional de </a:t>
            </a:r>
            <a:r>
              <a:rPr lang="es-MX" dirty="0" smtClean="0">
                <a:latin typeface="Calibri" pitchFamily="34" charset="0"/>
                <a:ea typeface="Arial Unicode MS" pitchFamily="34" charset="-128"/>
                <a:cs typeface="Calibri" pitchFamily="34" charset="0"/>
              </a:rPr>
              <a:t>Medicamentos: </a:t>
            </a:r>
          </a:p>
          <a:p>
            <a:pPr marL="1727200" lvl="4" indent="-355600">
              <a:spcBef>
                <a:spcPts val="600"/>
              </a:spcBef>
              <a:buBlip>
                <a:blip r:embed="rId2"/>
              </a:buBlip>
            </a:pPr>
            <a:r>
              <a:rPr lang="es-MX" i="1" dirty="0" smtClean="0">
                <a:latin typeface="Calibri" pitchFamily="34" charset="0"/>
                <a:ea typeface="Arial Unicode MS" pitchFamily="34" charset="-128"/>
                <a:cs typeface="Calibri" pitchFamily="34" charset="0"/>
              </a:rPr>
              <a:t>Regulación de precios en el sector privado</a:t>
            </a:r>
          </a:p>
          <a:p>
            <a:pPr marL="1727200" lvl="4" indent="-355600">
              <a:spcBef>
                <a:spcPts val="600"/>
              </a:spcBef>
              <a:buBlip>
                <a:blip r:embed="rId2"/>
              </a:buBlip>
            </a:pPr>
            <a:r>
              <a:rPr lang="es-MX" i="1" dirty="0" smtClean="0">
                <a:latin typeface="Calibri" pitchFamily="34" charset="0"/>
                <a:ea typeface="Arial Unicode MS" pitchFamily="34" charset="-128"/>
                <a:cs typeface="Calibri" pitchFamily="34" charset="0"/>
              </a:rPr>
              <a:t>Regulación Sanitaria de la industria</a:t>
            </a:r>
          </a:p>
          <a:p>
            <a:pPr marL="1727200" lvl="4" indent="-355600">
              <a:spcBef>
                <a:spcPts val="600"/>
              </a:spcBef>
              <a:buBlip>
                <a:blip r:embed="rId2"/>
              </a:buBlip>
            </a:pPr>
            <a:r>
              <a:rPr lang="es-MX" i="1" dirty="0" smtClean="0">
                <a:latin typeface="Calibri" pitchFamily="34" charset="0"/>
                <a:ea typeface="Arial Unicode MS" pitchFamily="34" charset="-128"/>
                <a:cs typeface="Calibri" pitchFamily="34" charset="0"/>
              </a:rPr>
              <a:t>Prescripción y dispensación responsable</a:t>
            </a:r>
          </a:p>
          <a:p>
            <a:pPr marL="1727200" lvl="4" indent="-355600">
              <a:spcBef>
                <a:spcPts val="600"/>
              </a:spcBef>
              <a:buBlip>
                <a:blip r:embed="rId2"/>
              </a:buBlip>
            </a:pPr>
            <a:r>
              <a:rPr lang="es-MX" i="1" dirty="0" smtClean="0">
                <a:latin typeface="Calibri" pitchFamily="34" charset="0"/>
                <a:ea typeface="Arial Unicode MS" pitchFamily="34" charset="-128"/>
                <a:cs typeface="Calibri" pitchFamily="34" charset="0"/>
              </a:rPr>
              <a:t>Financiamiento y mecanismos de compra pública</a:t>
            </a:r>
            <a:endParaRPr lang="es-MX" i="1" dirty="0">
              <a:latin typeface="Calibri" pitchFamily="34" charset="0"/>
              <a:ea typeface="Arial Unicode MS" pitchFamily="34" charset="-128"/>
              <a:cs typeface="Calibri" pitchFamily="34" charset="0"/>
            </a:endParaRPr>
          </a:p>
        </p:txBody>
      </p:sp>
      <p:sp>
        <p:nvSpPr>
          <p:cNvPr id="7" name="6 Recortar rectángulo de esquina diagonal"/>
          <p:cNvSpPr/>
          <p:nvPr/>
        </p:nvSpPr>
        <p:spPr>
          <a:xfrm>
            <a:off x="919969" y="655079"/>
            <a:ext cx="7383437" cy="630621"/>
          </a:xfrm>
          <a:prstGeom prst="snip2Diag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952944" y="690187"/>
            <a:ext cx="1942776" cy="369332"/>
          </a:xfrm>
          <a:prstGeom prst="rect">
            <a:avLst/>
          </a:prstGeom>
        </p:spPr>
        <p:txBody>
          <a:bodyPr wrap="none">
            <a:spAutoFit/>
          </a:bodyPr>
          <a:lstStyle/>
          <a:p>
            <a:pPr marL="457200" indent="-457200">
              <a:buFont typeface="+mj-lt"/>
              <a:buAutoNum type="arabicPeriod"/>
            </a:pPr>
            <a:r>
              <a:rPr lang="es-MX" b="1" i="1" dirty="0">
                <a:solidFill>
                  <a:schemeClr val="bg1"/>
                </a:solidFill>
                <a:latin typeface="Calibri" pitchFamily="34" charset="0"/>
                <a:ea typeface="Arial Unicode MS" pitchFamily="34" charset="-128"/>
                <a:cs typeface="Calibri" pitchFamily="34" charset="0"/>
              </a:rPr>
              <a:t>Antecedentes</a:t>
            </a:r>
          </a:p>
        </p:txBody>
      </p:sp>
      <p:sp>
        <p:nvSpPr>
          <p:cNvPr id="9" name="8 Rectángulo"/>
          <p:cNvSpPr/>
          <p:nvPr/>
        </p:nvSpPr>
        <p:spPr>
          <a:xfrm>
            <a:off x="1370345" y="1024250"/>
            <a:ext cx="6627243" cy="261610"/>
          </a:xfrm>
          <a:prstGeom prst="rect">
            <a:avLst/>
          </a:prstGeom>
        </p:spPr>
        <p:txBody>
          <a:bodyPr wrap="square">
            <a:spAutoFit/>
          </a:bodyPr>
          <a:lstStyle/>
          <a:p>
            <a:pPr algn="ctr"/>
            <a:r>
              <a:rPr lang="es-MX" sz="1100" b="1" i="1" dirty="0" smtClean="0">
                <a:solidFill>
                  <a:schemeClr val="bg1"/>
                </a:solidFill>
                <a:latin typeface="Calibri" pitchFamily="34" charset="0"/>
                <a:ea typeface="Arial Unicode MS" pitchFamily="34" charset="-128"/>
                <a:cs typeface="Calibri" pitchFamily="34" charset="0"/>
              </a:rPr>
              <a:t>Comisión Coordinadora para la Negociación de  Precios de Medicamentos y otros Insumos para la Salud</a:t>
            </a:r>
            <a:endParaRPr lang="es-MX" sz="1100" b="1" i="1" dirty="0">
              <a:solidFill>
                <a:schemeClr val="bg1"/>
              </a:solidFill>
              <a:latin typeface="Calibri" pitchFamily="34" charset="0"/>
              <a:ea typeface="Arial Unicode MS" pitchFamily="34" charset="-128"/>
              <a:cs typeface="Calibri"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6786578" y="2500306"/>
            <a:ext cx="1981104" cy="2566945"/>
          </a:xfrm>
          <a:prstGeom prst="rect">
            <a:avLst/>
          </a:prstGeom>
          <a:noFill/>
          <a:ln w="9525">
            <a:solidFill>
              <a:schemeClr val="accent1"/>
            </a:solidFill>
            <a:miter lim="800000"/>
            <a:headEnd/>
            <a:tailEnd/>
          </a:ln>
          <a:effectLst/>
        </p:spPr>
      </p:pic>
    </p:spTree>
    <p:extLst>
      <p:ext uri="{BB962C8B-B14F-4D97-AF65-F5344CB8AC3E}">
        <p14:creationId xmlns:p14="http://schemas.microsoft.com/office/powerpoint/2010/main" xmlns="" val="211163486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19969" y="1396829"/>
            <a:ext cx="4031034" cy="246221"/>
          </a:xfrm>
          <a:prstGeom prst="rect">
            <a:avLst/>
          </a:prstGeom>
        </p:spPr>
        <p:txBody>
          <a:bodyPr wrap="square">
            <a:spAutoFit/>
          </a:bodyPr>
          <a:lstStyle/>
          <a:p>
            <a:r>
              <a:rPr lang="es-MX" sz="1000" b="1" i="1" dirty="0">
                <a:latin typeface="Calibri" pitchFamily="34" charset="0"/>
                <a:ea typeface="Arial Unicode MS" pitchFamily="34" charset="-128"/>
                <a:cs typeface="Calibri" pitchFamily="34" charset="0"/>
              </a:rPr>
              <a:t>Constitución Política de los Estados Unidos Mexicanos DOF 05-02-1917 </a:t>
            </a:r>
          </a:p>
        </p:txBody>
      </p:sp>
      <p:sp>
        <p:nvSpPr>
          <p:cNvPr id="3" name="2 Rectángulo"/>
          <p:cNvSpPr/>
          <p:nvPr/>
        </p:nvSpPr>
        <p:spPr>
          <a:xfrm>
            <a:off x="500034" y="1918038"/>
            <a:ext cx="8215370" cy="3477875"/>
          </a:xfrm>
          <a:prstGeom prst="rect">
            <a:avLst/>
          </a:prstGeom>
        </p:spPr>
        <p:txBody>
          <a:bodyPr wrap="square">
            <a:spAutoFit/>
          </a:bodyPr>
          <a:lstStyle/>
          <a:p>
            <a:pPr marL="355600" indent="-355600" algn="just">
              <a:spcBef>
                <a:spcPts val="600"/>
              </a:spcBef>
              <a:spcAft>
                <a:spcPts val="600"/>
              </a:spcAft>
              <a:buBlip>
                <a:blip r:embed="rId2"/>
              </a:buBlip>
            </a:pPr>
            <a:r>
              <a:rPr lang="es-MX" sz="2000" b="1" dirty="0">
                <a:latin typeface="Calibri" pitchFamily="34" charset="0"/>
                <a:ea typeface="Arial Unicode MS" pitchFamily="34" charset="-128"/>
                <a:cs typeface="Calibri" pitchFamily="34" charset="0"/>
              </a:rPr>
              <a:t>Artículo 4o</a:t>
            </a:r>
            <a:r>
              <a:rPr lang="es-MX" sz="2000" dirty="0">
                <a:latin typeface="Calibri" pitchFamily="34" charset="0"/>
                <a:ea typeface="Arial Unicode MS" pitchFamily="34" charset="-128"/>
                <a:cs typeface="Calibri" pitchFamily="34" charset="0"/>
              </a:rPr>
              <a:t>. </a:t>
            </a:r>
            <a:r>
              <a:rPr lang="es-MX" sz="2000" dirty="0" smtClean="0">
                <a:latin typeface="Calibri" pitchFamily="34" charset="0"/>
                <a:ea typeface="Arial Unicode MS" pitchFamily="34" charset="-128"/>
                <a:cs typeface="Calibri" pitchFamily="34" charset="0"/>
              </a:rPr>
              <a:t>…..  </a:t>
            </a:r>
            <a:r>
              <a:rPr lang="es-MX" sz="2000" b="1" dirty="0" smtClean="0">
                <a:latin typeface="Calibri" pitchFamily="34" charset="0"/>
                <a:ea typeface="Arial Unicode MS" pitchFamily="34" charset="-128"/>
                <a:cs typeface="Calibri" pitchFamily="34" charset="0"/>
              </a:rPr>
              <a:t>Toda </a:t>
            </a:r>
            <a:r>
              <a:rPr lang="es-MX" sz="2000" b="1" dirty="0">
                <a:latin typeface="Calibri" pitchFamily="34" charset="0"/>
                <a:ea typeface="Arial Unicode MS" pitchFamily="34" charset="-128"/>
                <a:cs typeface="Calibri" pitchFamily="34" charset="0"/>
              </a:rPr>
              <a:t>persona tiene derecho a la protección de la salud.</a:t>
            </a:r>
            <a:r>
              <a:rPr lang="es-MX" sz="2000" dirty="0">
                <a:latin typeface="Calibri" pitchFamily="34" charset="0"/>
                <a:ea typeface="Arial Unicode MS" pitchFamily="34" charset="-128"/>
                <a:cs typeface="Calibri" pitchFamily="34" charset="0"/>
              </a:rPr>
              <a:t> La Ley definirá las </a:t>
            </a:r>
            <a:r>
              <a:rPr lang="es-MX" sz="2000" b="1" dirty="0">
                <a:latin typeface="Calibri" pitchFamily="34" charset="0"/>
                <a:ea typeface="Arial Unicode MS" pitchFamily="34" charset="-128"/>
                <a:cs typeface="Calibri" pitchFamily="34" charset="0"/>
              </a:rPr>
              <a:t>bases y modalidades </a:t>
            </a:r>
            <a:r>
              <a:rPr lang="es-MX" sz="2000" b="1" dirty="0" smtClean="0">
                <a:latin typeface="Calibri" pitchFamily="34" charset="0"/>
                <a:ea typeface="Arial Unicode MS" pitchFamily="34" charset="-128"/>
                <a:cs typeface="Calibri" pitchFamily="34" charset="0"/>
              </a:rPr>
              <a:t>para el </a:t>
            </a:r>
            <a:r>
              <a:rPr lang="es-MX" sz="2000" b="1" dirty="0">
                <a:latin typeface="Calibri" pitchFamily="34" charset="0"/>
                <a:ea typeface="Arial Unicode MS" pitchFamily="34" charset="-128"/>
                <a:cs typeface="Calibri" pitchFamily="34" charset="0"/>
              </a:rPr>
              <a:t>acceso a los servicios de salud</a:t>
            </a:r>
            <a:r>
              <a:rPr lang="es-MX" sz="2000" dirty="0">
                <a:latin typeface="Calibri" pitchFamily="34" charset="0"/>
                <a:ea typeface="Arial Unicode MS" pitchFamily="34" charset="-128"/>
                <a:cs typeface="Calibri" pitchFamily="34" charset="0"/>
              </a:rPr>
              <a:t> y establecerá la concurrencia de la Federación y las </a:t>
            </a:r>
            <a:r>
              <a:rPr lang="es-MX" sz="2000" dirty="0" smtClean="0">
                <a:latin typeface="Calibri" pitchFamily="34" charset="0"/>
                <a:ea typeface="Arial Unicode MS" pitchFamily="34" charset="-128"/>
                <a:cs typeface="Calibri" pitchFamily="34" charset="0"/>
              </a:rPr>
              <a:t>entidades federativas </a:t>
            </a:r>
            <a:r>
              <a:rPr lang="es-MX" sz="2000" dirty="0">
                <a:latin typeface="Calibri" pitchFamily="34" charset="0"/>
                <a:ea typeface="Arial Unicode MS" pitchFamily="34" charset="-128"/>
                <a:cs typeface="Calibri" pitchFamily="34" charset="0"/>
              </a:rPr>
              <a:t>en materia de salubridad </a:t>
            </a:r>
            <a:r>
              <a:rPr lang="es-MX" sz="2000" dirty="0" smtClean="0">
                <a:latin typeface="Calibri" pitchFamily="34" charset="0"/>
                <a:ea typeface="Arial Unicode MS" pitchFamily="34" charset="-128"/>
                <a:cs typeface="Calibri" pitchFamily="34" charset="0"/>
              </a:rPr>
              <a:t>general…...</a:t>
            </a:r>
          </a:p>
          <a:p>
            <a:pPr marL="355600" indent="-355600" algn="just">
              <a:spcBef>
                <a:spcPts val="600"/>
              </a:spcBef>
              <a:spcAft>
                <a:spcPts val="600"/>
              </a:spcAft>
              <a:buBlip>
                <a:blip r:embed="rId2"/>
              </a:buBlip>
            </a:pPr>
            <a:endParaRPr lang="es-MX" sz="2000" dirty="0" smtClean="0">
              <a:latin typeface="Calibri" pitchFamily="34" charset="0"/>
              <a:ea typeface="Arial Unicode MS" pitchFamily="34" charset="-128"/>
              <a:cs typeface="Calibri" pitchFamily="34" charset="0"/>
            </a:endParaRPr>
          </a:p>
          <a:p>
            <a:pPr marL="355600" indent="-355600" algn="just">
              <a:spcBef>
                <a:spcPts val="600"/>
              </a:spcBef>
              <a:spcAft>
                <a:spcPts val="600"/>
              </a:spcAft>
              <a:buBlip>
                <a:blip r:embed="rId2"/>
              </a:buBlip>
            </a:pPr>
            <a:r>
              <a:rPr lang="es-MX" sz="2000" b="1" dirty="0">
                <a:latin typeface="Calibri" pitchFamily="34" charset="0"/>
                <a:ea typeface="Arial Unicode MS" pitchFamily="34" charset="-128"/>
                <a:cs typeface="Calibri" pitchFamily="34" charset="0"/>
              </a:rPr>
              <a:t>Artículo 134. </a:t>
            </a:r>
            <a:r>
              <a:rPr lang="es-MX" sz="2000" dirty="0">
                <a:latin typeface="Calibri" pitchFamily="34" charset="0"/>
                <a:ea typeface="Arial Unicode MS" pitchFamily="34" charset="-128"/>
                <a:cs typeface="Calibri" pitchFamily="34" charset="0"/>
              </a:rPr>
              <a:t>Los recursos económicos de que dispongan la Federación, los estados, los municipios</a:t>
            </a:r>
            <a:r>
              <a:rPr lang="es-MX" sz="2000" dirty="0" smtClean="0">
                <a:latin typeface="Calibri" pitchFamily="34" charset="0"/>
                <a:ea typeface="Arial Unicode MS" pitchFamily="34" charset="-128"/>
                <a:cs typeface="Calibri" pitchFamily="34" charset="0"/>
              </a:rPr>
              <a:t>, el </a:t>
            </a:r>
            <a:r>
              <a:rPr lang="es-MX" sz="2000" dirty="0">
                <a:latin typeface="Calibri" pitchFamily="34" charset="0"/>
                <a:ea typeface="Arial Unicode MS" pitchFamily="34" charset="-128"/>
                <a:cs typeface="Calibri" pitchFamily="34" charset="0"/>
              </a:rPr>
              <a:t>Distrito Federal y los órganos político-administrativos de sus demarcaciones territoriales, </a:t>
            </a:r>
            <a:r>
              <a:rPr lang="es-MX" sz="2000" b="1" dirty="0" smtClean="0">
                <a:latin typeface="Calibri" pitchFamily="34" charset="0"/>
                <a:ea typeface="Arial Unicode MS" pitchFamily="34" charset="-128"/>
                <a:cs typeface="Calibri" pitchFamily="34" charset="0"/>
              </a:rPr>
              <a:t>se administrarán </a:t>
            </a:r>
            <a:r>
              <a:rPr lang="es-MX" sz="2000" b="1" dirty="0">
                <a:latin typeface="Calibri" pitchFamily="34" charset="0"/>
                <a:ea typeface="Arial Unicode MS" pitchFamily="34" charset="-128"/>
                <a:cs typeface="Calibri" pitchFamily="34" charset="0"/>
              </a:rPr>
              <a:t>con eficiencia, eficacia, economía, transparencia y honradez </a:t>
            </a:r>
            <a:r>
              <a:rPr lang="es-MX" sz="2000" dirty="0">
                <a:latin typeface="Calibri" pitchFamily="34" charset="0"/>
                <a:ea typeface="Arial Unicode MS" pitchFamily="34" charset="-128"/>
                <a:cs typeface="Calibri" pitchFamily="34" charset="0"/>
              </a:rPr>
              <a:t>para satisfacer los objetivos </a:t>
            </a:r>
            <a:r>
              <a:rPr lang="es-MX" sz="2000" dirty="0" smtClean="0">
                <a:latin typeface="Calibri" pitchFamily="34" charset="0"/>
                <a:ea typeface="Arial Unicode MS" pitchFamily="34" charset="-128"/>
                <a:cs typeface="Calibri" pitchFamily="34" charset="0"/>
              </a:rPr>
              <a:t>a los </a:t>
            </a:r>
            <a:r>
              <a:rPr lang="es-MX" sz="2000" dirty="0">
                <a:latin typeface="Calibri" pitchFamily="34" charset="0"/>
                <a:ea typeface="Arial Unicode MS" pitchFamily="34" charset="-128"/>
                <a:cs typeface="Calibri" pitchFamily="34" charset="0"/>
              </a:rPr>
              <a:t>que estén destinados.</a:t>
            </a:r>
          </a:p>
        </p:txBody>
      </p:sp>
      <p:sp>
        <p:nvSpPr>
          <p:cNvPr id="6" name="5 Recortar rectángulo de esquina diagonal"/>
          <p:cNvSpPr/>
          <p:nvPr/>
        </p:nvSpPr>
        <p:spPr>
          <a:xfrm>
            <a:off x="919969" y="725009"/>
            <a:ext cx="7383437" cy="630621"/>
          </a:xfrm>
          <a:prstGeom prst="snip2Diag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Rectángulo"/>
          <p:cNvSpPr/>
          <p:nvPr/>
        </p:nvSpPr>
        <p:spPr>
          <a:xfrm>
            <a:off x="960058" y="746422"/>
            <a:ext cx="2337756" cy="369332"/>
          </a:xfrm>
          <a:prstGeom prst="rect">
            <a:avLst/>
          </a:prstGeom>
        </p:spPr>
        <p:txBody>
          <a:bodyPr wrap="none">
            <a:spAutoFit/>
          </a:bodyPr>
          <a:lstStyle/>
          <a:p>
            <a:pPr marL="457200" indent="-457200">
              <a:buFont typeface="+mj-lt"/>
              <a:buAutoNum type="arabicPeriod" startAt="2"/>
            </a:pPr>
            <a:r>
              <a:rPr lang="es-MX" b="1" i="1" dirty="0">
                <a:latin typeface="Calibri" pitchFamily="34" charset="0"/>
                <a:ea typeface="Arial Unicode MS" pitchFamily="34" charset="-128"/>
                <a:cs typeface="Calibri" pitchFamily="34" charset="0"/>
              </a:rPr>
              <a:t>MARCO JURÍDICO</a:t>
            </a:r>
          </a:p>
        </p:txBody>
      </p:sp>
      <p:sp>
        <p:nvSpPr>
          <p:cNvPr id="7" name="6 Rectángulo"/>
          <p:cNvSpPr/>
          <p:nvPr/>
        </p:nvSpPr>
        <p:spPr>
          <a:xfrm>
            <a:off x="1370345" y="1094180"/>
            <a:ext cx="6627243" cy="261610"/>
          </a:xfrm>
          <a:prstGeom prst="rect">
            <a:avLst/>
          </a:prstGeom>
        </p:spPr>
        <p:txBody>
          <a:bodyPr wrap="square">
            <a:spAutoFit/>
          </a:bodyPr>
          <a:lstStyle/>
          <a:p>
            <a:pPr algn="ctr"/>
            <a:r>
              <a:rPr lang="es-MX" sz="1100" b="1" i="1" dirty="0" smtClean="0">
                <a:latin typeface="Calibri" pitchFamily="34" charset="0"/>
                <a:ea typeface="Arial Unicode MS" pitchFamily="34" charset="-128"/>
                <a:cs typeface="Calibri" pitchFamily="34" charset="0"/>
              </a:rPr>
              <a:t>Comisión Coordinadora para la Negociación de  Precios de Medicamentos y otros Insumos para la Salud</a:t>
            </a:r>
            <a:endParaRPr lang="es-MX" sz="1100" b="1" i="1" dirty="0">
              <a:latin typeface="Calibri" pitchFamily="34" charset="0"/>
              <a:ea typeface="Arial Unicode MS" pitchFamily="34" charset="-128"/>
              <a:cs typeface="Calibri" pitchFamily="34" charset="0"/>
            </a:endParaRPr>
          </a:p>
        </p:txBody>
      </p:sp>
    </p:spTree>
    <p:extLst>
      <p:ext uri="{BB962C8B-B14F-4D97-AF65-F5344CB8AC3E}">
        <p14:creationId xmlns:p14="http://schemas.microsoft.com/office/powerpoint/2010/main" xmlns="" val="115502638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71472" y="1764464"/>
            <a:ext cx="8072494" cy="4093428"/>
          </a:xfrm>
          <a:prstGeom prst="rect">
            <a:avLst/>
          </a:prstGeom>
        </p:spPr>
        <p:txBody>
          <a:bodyPr wrap="square">
            <a:spAutoFit/>
          </a:bodyPr>
          <a:lstStyle/>
          <a:p>
            <a:pPr marL="355600" indent="-355600">
              <a:spcBef>
                <a:spcPts val="600"/>
              </a:spcBef>
              <a:spcAft>
                <a:spcPts val="600"/>
              </a:spcAft>
              <a:buBlip>
                <a:blip r:embed="rId2"/>
              </a:buBlip>
            </a:pPr>
            <a:r>
              <a:rPr lang="es-MX" sz="2000" b="1" dirty="0" smtClean="0">
                <a:latin typeface="Calibri" pitchFamily="34" charset="0"/>
                <a:ea typeface="Arial Unicode MS" pitchFamily="34" charset="-128"/>
                <a:cs typeface="Calibri" pitchFamily="34" charset="0"/>
              </a:rPr>
              <a:t>Ley General de Salud. </a:t>
            </a:r>
            <a:r>
              <a:rPr lang="es-MX" sz="1400" dirty="0" smtClean="0">
                <a:latin typeface="Calibri" pitchFamily="34" charset="0"/>
                <a:ea typeface="Arial Unicode MS" pitchFamily="34" charset="-128"/>
                <a:cs typeface="Calibri" pitchFamily="34" charset="0"/>
              </a:rPr>
              <a:t>Artículo </a:t>
            </a:r>
            <a:r>
              <a:rPr lang="es-MX" sz="1400" dirty="0">
                <a:latin typeface="Calibri" pitchFamily="34" charset="0"/>
                <a:ea typeface="Arial Unicode MS" pitchFamily="34" charset="-128"/>
                <a:cs typeface="Calibri" pitchFamily="34" charset="0"/>
              </a:rPr>
              <a:t>77 bis 9</a:t>
            </a:r>
            <a:r>
              <a:rPr lang="es-MX" sz="2000" dirty="0">
                <a:latin typeface="Calibri" pitchFamily="34" charset="0"/>
                <a:ea typeface="Arial Unicode MS" pitchFamily="34" charset="-128"/>
                <a:cs typeface="Calibri" pitchFamily="34" charset="0"/>
              </a:rPr>
              <a:t>.- </a:t>
            </a:r>
            <a:r>
              <a:rPr lang="es-MX" sz="2000" dirty="0" smtClean="0">
                <a:latin typeface="Calibri" pitchFamily="34" charset="0"/>
                <a:ea typeface="Arial Unicode MS" pitchFamily="34" charset="-128"/>
                <a:cs typeface="Calibri" pitchFamily="34" charset="0"/>
              </a:rPr>
              <a:t>…… La </a:t>
            </a:r>
            <a:r>
              <a:rPr lang="es-MX" sz="2000" dirty="0">
                <a:latin typeface="Calibri" pitchFamily="34" charset="0"/>
                <a:ea typeface="Arial Unicode MS" pitchFamily="34" charset="-128"/>
                <a:cs typeface="Calibri" pitchFamily="34" charset="0"/>
              </a:rPr>
              <a:t>acreditación de la calidad de los servicios prestados deberá considerar, al menos, los </a:t>
            </a:r>
            <a:r>
              <a:rPr lang="es-MX" sz="2000" dirty="0" smtClean="0">
                <a:latin typeface="Calibri" pitchFamily="34" charset="0"/>
                <a:ea typeface="Arial Unicode MS" pitchFamily="34" charset="-128"/>
                <a:cs typeface="Calibri" pitchFamily="34" charset="0"/>
              </a:rPr>
              <a:t>aspectos siguientes: I….</a:t>
            </a:r>
            <a:r>
              <a:rPr lang="es-MX" sz="2000" b="1" u="sng" dirty="0" smtClean="0">
                <a:latin typeface="Calibri" pitchFamily="34" charset="0"/>
                <a:ea typeface="Arial Unicode MS" pitchFamily="34" charset="-128"/>
                <a:cs typeface="Calibri" pitchFamily="34" charset="0"/>
              </a:rPr>
              <a:t>VII</a:t>
            </a:r>
            <a:r>
              <a:rPr lang="es-MX" sz="2000" b="1" u="sng" dirty="0">
                <a:latin typeface="Calibri" pitchFamily="34" charset="0"/>
                <a:ea typeface="Arial Unicode MS" pitchFamily="34" charset="-128"/>
                <a:cs typeface="Calibri" pitchFamily="34" charset="0"/>
              </a:rPr>
              <a:t>. Prescripción y surtimiento de </a:t>
            </a:r>
            <a:r>
              <a:rPr lang="es-MX" sz="2000" b="1" u="sng" dirty="0" smtClean="0">
                <a:latin typeface="Calibri" pitchFamily="34" charset="0"/>
                <a:ea typeface="Arial Unicode MS" pitchFamily="34" charset="-128"/>
                <a:cs typeface="Calibri" pitchFamily="34" charset="0"/>
              </a:rPr>
              <a:t>medicamentos…..</a:t>
            </a:r>
          </a:p>
          <a:p>
            <a:pPr marL="355600" indent="-355600">
              <a:spcBef>
                <a:spcPts val="600"/>
              </a:spcBef>
              <a:spcAft>
                <a:spcPts val="600"/>
              </a:spcAft>
              <a:buBlip>
                <a:blip r:embed="rId2"/>
              </a:buBlip>
            </a:pPr>
            <a:endParaRPr lang="es-MX" sz="2000" dirty="0" smtClean="0">
              <a:latin typeface="Calibri" pitchFamily="34" charset="0"/>
              <a:ea typeface="Arial Unicode MS" pitchFamily="34" charset="-128"/>
              <a:cs typeface="Calibri" pitchFamily="34" charset="0"/>
            </a:endParaRPr>
          </a:p>
          <a:p>
            <a:pPr marL="355600" indent="-355600">
              <a:spcBef>
                <a:spcPts val="600"/>
              </a:spcBef>
              <a:spcAft>
                <a:spcPts val="600"/>
              </a:spcAft>
              <a:buBlip>
                <a:blip r:embed="rId2"/>
              </a:buBlip>
            </a:pPr>
            <a:r>
              <a:rPr lang="es-MX" sz="2000" b="1" dirty="0">
                <a:latin typeface="Calibri" pitchFamily="34" charset="0"/>
                <a:ea typeface="Arial Unicode MS" pitchFamily="34" charset="-128"/>
                <a:cs typeface="Calibri" pitchFamily="34" charset="0"/>
              </a:rPr>
              <a:t>Ley del IMSS. </a:t>
            </a:r>
            <a:r>
              <a:rPr lang="es-MX" sz="1400" dirty="0">
                <a:latin typeface="Calibri" pitchFamily="34" charset="0"/>
                <a:ea typeface="Arial Unicode MS" pitchFamily="34" charset="-128"/>
                <a:cs typeface="Calibri" pitchFamily="34" charset="0"/>
              </a:rPr>
              <a:t>Artículo 91</a:t>
            </a:r>
            <a:r>
              <a:rPr lang="es-MX" sz="2000" dirty="0">
                <a:latin typeface="Calibri" pitchFamily="34" charset="0"/>
                <a:ea typeface="Arial Unicode MS" pitchFamily="34" charset="-128"/>
                <a:cs typeface="Calibri" pitchFamily="34" charset="0"/>
              </a:rPr>
              <a:t>. </a:t>
            </a:r>
            <a:r>
              <a:rPr lang="es-MX" sz="2000" dirty="0" smtClean="0">
                <a:latin typeface="Calibri" pitchFamily="34" charset="0"/>
                <a:ea typeface="Arial Unicode MS" pitchFamily="34" charset="-128"/>
                <a:cs typeface="Calibri" pitchFamily="34" charset="0"/>
              </a:rPr>
              <a:t>……el </a:t>
            </a:r>
            <a:r>
              <a:rPr lang="es-MX" sz="2000" dirty="0">
                <a:latin typeface="Calibri" pitchFamily="34" charset="0"/>
                <a:ea typeface="Arial Unicode MS" pitchFamily="34" charset="-128"/>
                <a:cs typeface="Calibri" pitchFamily="34" charset="0"/>
              </a:rPr>
              <a:t>Instituto otorgará al asegurado la </a:t>
            </a:r>
            <a:r>
              <a:rPr lang="es-MX" sz="2000" dirty="0" smtClean="0">
                <a:latin typeface="Calibri" pitchFamily="34" charset="0"/>
                <a:ea typeface="Arial Unicode MS" pitchFamily="34" charset="-128"/>
                <a:cs typeface="Calibri" pitchFamily="34" charset="0"/>
              </a:rPr>
              <a:t>asistencia médico </a:t>
            </a:r>
            <a:r>
              <a:rPr lang="es-MX" sz="2000" dirty="0">
                <a:latin typeface="Calibri" pitchFamily="34" charset="0"/>
                <a:ea typeface="Arial Unicode MS" pitchFamily="34" charset="-128"/>
                <a:cs typeface="Calibri" pitchFamily="34" charset="0"/>
              </a:rPr>
              <a:t>quirúrgica, </a:t>
            </a:r>
            <a:r>
              <a:rPr lang="es-MX" sz="2000" b="1" u="sng" dirty="0">
                <a:latin typeface="Calibri" pitchFamily="34" charset="0"/>
                <a:ea typeface="Arial Unicode MS" pitchFamily="34" charset="-128"/>
                <a:cs typeface="Calibri" pitchFamily="34" charset="0"/>
              </a:rPr>
              <a:t>farmacéutica </a:t>
            </a:r>
            <a:r>
              <a:rPr lang="es-MX" sz="2000" dirty="0">
                <a:latin typeface="Calibri" pitchFamily="34" charset="0"/>
                <a:ea typeface="Arial Unicode MS" pitchFamily="34" charset="-128"/>
                <a:cs typeface="Calibri" pitchFamily="34" charset="0"/>
              </a:rPr>
              <a:t>y hospitalaria que sea </a:t>
            </a:r>
            <a:r>
              <a:rPr lang="es-MX" sz="2000" dirty="0" smtClean="0">
                <a:latin typeface="Calibri" pitchFamily="34" charset="0"/>
                <a:ea typeface="Arial Unicode MS" pitchFamily="34" charset="-128"/>
                <a:cs typeface="Calibri" pitchFamily="34" charset="0"/>
              </a:rPr>
              <a:t>necesaria…..</a:t>
            </a:r>
          </a:p>
          <a:p>
            <a:pPr marL="355600" indent="-355600">
              <a:spcBef>
                <a:spcPts val="600"/>
              </a:spcBef>
              <a:spcAft>
                <a:spcPts val="600"/>
              </a:spcAft>
              <a:buBlip>
                <a:blip r:embed="rId2"/>
              </a:buBlip>
            </a:pPr>
            <a:endParaRPr lang="es-MX" sz="2000" dirty="0" smtClean="0">
              <a:latin typeface="Calibri" pitchFamily="34" charset="0"/>
              <a:ea typeface="Arial Unicode MS" pitchFamily="34" charset="-128"/>
              <a:cs typeface="Calibri" pitchFamily="34" charset="0"/>
            </a:endParaRPr>
          </a:p>
          <a:p>
            <a:pPr marL="355600" indent="-355600">
              <a:spcBef>
                <a:spcPts val="600"/>
              </a:spcBef>
              <a:spcAft>
                <a:spcPts val="600"/>
              </a:spcAft>
              <a:buBlip>
                <a:blip r:embed="rId2"/>
              </a:buBlip>
            </a:pPr>
            <a:r>
              <a:rPr lang="es-MX" sz="2000" b="1" dirty="0">
                <a:latin typeface="Calibri" pitchFamily="34" charset="0"/>
                <a:ea typeface="Arial Unicode MS" pitchFamily="34" charset="-128"/>
                <a:cs typeface="Calibri" pitchFamily="34" charset="0"/>
              </a:rPr>
              <a:t>Ley del ISSSTE. </a:t>
            </a:r>
            <a:r>
              <a:rPr lang="es-MX" sz="1400" dirty="0">
                <a:latin typeface="Calibri" pitchFamily="34" charset="0"/>
                <a:ea typeface="Arial Unicode MS" pitchFamily="34" charset="-128"/>
                <a:cs typeface="Calibri" pitchFamily="34" charset="0"/>
              </a:rPr>
              <a:t>Artículo 36</a:t>
            </a:r>
            <a:r>
              <a:rPr lang="es-MX" sz="2000" dirty="0">
                <a:latin typeface="Calibri" pitchFamily="34" charset="0"/>
                <a:ea typeface="Arial Unicode MS" pitchFamily="34" charset="-128"/>
                <a:cs typeface="Calibri" pitchFamily="34" charset="0"/>
              </a:rPr>
              <a:t>. </a:t>
            </a:r>
            <a:r>
              <a:rPr lang="es-MX" sz="2000" dirty="0" smtClean="0">
                <a:latin typeface="Calibri" pitchFamily="34" charset="0"/>
                <a:ea typeface="Arial Unicode MS" pitchFamily="34" charset="-128"/>
                <a:cs typeface="Calibri" pitchFamily="34" charset="0"/>
              </a:rPr>
              <a:t>…… el </a:t>
            </a:r>
            <a:r>
              <a:rPr lang="es-MX" sz="2000" dirty="0">
                <a:latin typeface="Calibri" pitchFamily="34" charset="0"/>
                <a:ea typeface="Arial Unicode MS" pitchFamily="34" charset="-128"/>
                <a:cs typeface="Calibri" pitchFamily="34" charset="0"/>
              </a:rPr>
              <a:t>Trabajador y el Pensionado tendrán derecho a recibir </a:t>
            </a:r>
            <a:r>
              <a:rPr lang="es-MX" sz="2000" dirty="0" smtClean="0">
                <a:latin typeface="Calibri" pitchFamily="34" charset="0"/>
                <a:ea typeface="Arial Unicode MS" pitchFamily="34" charset="-128"/>
                <a:cs typeface="Calibri" pitchFamily="34" charset="0"/>
              </a:rPr>
              <a:t>atención médica </a:t>
            </a:r>
            <a:r>
              <a:rPr lang="es-MX" sz="2000" dirty="0">
                <a:latin typeface="Calibri" pitchFamily="34" charset="0"/>
                <a:ea typeface="Arial Unicode MS" pitchFamily="34" charset="-128"/>
                <a:cs typeface="Calibri" pitchFamily="34" charset="0"/>
              </a:rPr>
              <a:t>de diagnóstico, de tratamiento, odontológica, consulta externa, quirúrgica, hospitalaria</a:t>
            </a:r>
            <a:r>
              <a:rPr lang="es-MX" sz="2000" dirty="0" smtClean="0">
                <a:latin typeface="Calibri" pitchFamily="34" charset="0"/>
                <a:ea typeface="Arial Unicode MS" pitchFamily="34" charset="-128"/>
                <a:cs typeface="Calibri" pitchFamily="34" charset="0"/>
              </a:rPr>
              <a:t>, </a:t>
            </a:r>
            <a:r>
              <a:rPr lang="es-MX" sz="2000" b="1" u="sng" dirty="0" smtClean="0">
                <a:latin typeface="Calibri" pitchFamily="34" charset="0"/>
                <a:ea typeface="Arial Unicode MS" pitchFamily="34" charset="-128"/>
                <a:cs typeface="Calibri" pitchFamily="34" charset="0"/>
              </a:rPr>
              <a:t>farmacéutica</a:t>
            </a:r>
            <a:r>
              <a:rPr lang="es-MX" sz="2000" dirty="0" smtClean="0">
                <a:latin typeface="Calibri" pitchFamily="34" charset="0"/>
                <a:ea typeface="Arial Unicode MS" pitchFamily="34" charset="-128"/>
                <a:cs typeface="Calibri" pitchFamily="34" charset="0"/>
              </a:rPr>
              <a:t> </a:t>
            </a:r>
            <a:r>
              <a:rPr lang="es-MX" sz="2000" dirty="0">
                <a:latin typeface="Calibri" pitchFamily="34" charset="0"/>
                <a:ea typeface="Arial Unicode MS" pitchFamily="34" charset="-128"/>
                <a:cs typeface="Calibri" pitchFamily="34" charset="0"/>
              </a:rPr>
              <a:t>y de rehabilitación </a:t>
            </a:r>
            <a:r>
              <a:rPr lang="es-MX" sz="2000" dirty="0" smtClean="0">
                <a:latin typeface="Calibri" pitchFamily="34" charset="0"/>
                <a:ea typeface="Arial Unicode MS" pitchFamily="34" charset="-128"/>
                <a:cs typeface="Calibri" pitchFamily="34" charset="0"/>
              </a:rPr>
              <a:t>………..</a:t>
            </a:r>
            <a:endParaRPr lang="es-MX" sz="2000" dirty="0">
              <a:latin typeface="Calibri" pitchFamily="34" charset="0"/>
              <a:ea typeface="Arial Unicode MS" pitchFamily="34" charset="-128"/>
              <a:cs typeface="Calibri" pitchFamily="34" charset="0"/>
            </a:endParaRPr>
          </a:p>
        </p:txBody>
      </p:sp>
      <p:sp>
        <p:nvSpPr>
          <p:cNvPr id="6" name="5 Recortar rectángulo de esquina diagonal"/>
          <p:cNvSpPr/>
          <p:nvPr/>
        </p:nvSpPr>
        <p:spPr>
          <a:xfrm>
            <a:off x="919969" y="725009"/>
            <a:ext cx="7383437" cy="630621"/>
          </a:xfrm>
          <a:prstGeom prst="snip2Diag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960058" y="746422"/>
            <a:ext cx="2337756" cy="369332"/>
          </a:xfrm>
          <a:prstGeom prst="rect">
            <a:avLst/>
          </a:prstGeom>
        </p:spPr>
        <p:txBody>
          <a:bodyPr wrap="none">
            <a:spAutoFit/>
          </a:bodyPr>
          <a:lstStyle/>
          <a:p>
            <a:pPr marL="457200" indent="-457200">
              <a:buFont typeface="+mj-lt"/>
              <a:buAutoNum type="arabicPeriod" startAt="2"/>
            </a:pPr>
            <a:r>
              <a:rPr lang="es-MX" b="1" i="1" dirty="0">
                <a:latin typeface="Calibri" pitchFamily="34" charset="0"/>
                <a:ea typeface="Arial Unicode MS" pitchFamily="34" charset="-128"/>
                <a:cs typeface="Calibri" pitchFamily="34" charset="0"/>
              </a:rPr>
              <a:t>MARCO JURÍDICO</a:t>
            </a:r>
          </a:p>
        </p:txBody>
      </p:sp>
      <p:sp>
        <p:nvSpPr>
          <p:cNvPr id="11" name="10 Rectángulo"/>
          <p:cNvSpPr/>
          <p:nvPr/>
        </p:nvSpPr>
        <p:spPr>
          <a:xfrm>
            <a:off x="1370345" y="1094180"/>
            <a:ext cx="6627243" cy="261610"/>
          </a:xfrm>
          <a:prstGeom prst="rect">
            <a:avLst/>
          </a:prstGeom>
        </p:spPr>
        <p:txBody>
          <a:bodyPr wrap="square">
            <a:spAutoFit/>
          </a:bodyPr>
          <a:lstStyle/>
          <a:p>
            <a:pPr algn="ctr"/>
            <a:r>
              <a:rPr lang="es-MX" sz="1100" b="1" i="1" dirty="0" smtClean="0">
                <a:latin typeface="Calibri" pitchFamily="34" charset="0"/>
                <a:ea typeface="Arial Unicode MS" pitchFamily="34" charset="-128"/>
                <a:cs typeface="Calibri" pitchFamily="34" charset="0"/>
              </a:rPr>
              <a:t>Comisión Coordinadora para la Negociación de  Precios de Medicamentos y otros Insumos para la Salud</a:t>
            </a:r>
            <a:endParaRPr lang="es-MX" sz="1100" b="1" i="1" dirty="0">
              <a:latin typeface="Calibri" pitchFamily="34" charset="0"/>
              <a:ea typeface="Arial Unicode MS" pitchFamily="34" charset="-128"/>
              <a:cs typeface="Calibri" pitchFamily="34" charset="0"/>
            </a:endParaRPr>
          </a:p>
        </p:txBody>
      </p:sp>
    </p:spTree>
    <p:extLst>
      <p:ext uri="{BB962C8B-B14F-4D97-AF65-F5344CB8AC3E}">
        <p14:creationId xmlns:p14="http://schemas.microsoft.com/office/powerpoint/2010/main" xmlns="" val="415766245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71472" y="1643050"/>
            <a:ext cx="8215370" cy="4555093"/>
          </a:xfrm>
          <a:prstGeom prst="rect">
            <a:avLst/>
          </a:prstGeom>
        </p:spPr>
        <p:txBody>
          <a:bodyPr wrap="square">
            <a:spAutoFit/>
          </a:bodyPr>
          <a:lstStyle/>
          <a:p>
            <a:pPr marL="355600" indent="-355600">
              <a:spcBef>
                <a:spcPts val="600"/>
              </a:spcBef>
              <a:spcAft>
                <a:spcPts val="600"/>
              </a:spcAft>
              <a:buBlip>
                <a:blip r:embed="rId2"/>
              </a:buBlip>
            </a:pPr>
            <a:r>
              <a:rPr lang="es-MX" sz="2000" b="1" u="sng" dirty="0">
                <a:latin typeface="Calibri" pitchFamily="34" charset="0"/>
                <a:ea typeface="Arial Unicode MS" pitchFamily="34" charset="-128"/>
                <a:cs typeface="Calibri" pitchFamily="34" charset="0"/>
              </a:rPr>
              <a:t>Acuerdo por el que se crea la Comisión </a:t>
            </a:r>
            <a:r>
              <a:rPr lang="es-MX" sz="2000" dirty="0">
                <a:latin typeface="Calibri" pitchFamily="34" charset="0"/>
                <a:ea typeface="Arial Unicode MS" pitchFamily="34" charset="-128"/>
                <a:cs typeface="Calibri" pitchFamily="34" charset="0"/>
              </a:rPr>
              <a:t>Coordinadora para </a:t>
            </a:r>
            <a:r>
              <a:rPr lang="es-MX" sz="2000" dirty="0" smtClean="0">
                <a:latin typeface="Calibri" pitchFamily="34" charset="0"/>
                <a:ea typeface="Arial Unicode MS" pitchFamily="34" charset="-128"/>
                <a:cs typeface="Calibri" pitchFamily="34" charset="0"/>
              </a:rPr>
              <a:t>la Negociación </a:t>
            </a:r>
            <a:r>
              <a:rPr lang="es-MX" sz="2000" dirty="0">
                <a:latin typeface="Calibri" pitchFamily="34" charset="0"/>
                <a:ea typeface="Arial Unicode MS" pitchFamily="34" charset="-128"/>
                <a:cs typeface="Calibri" pitchFamily="34" charset="0"/>
              </a:rPr>
              <a:t>de Precios de Medicamentos y otros Insumos para </a:t>
            </a:r>
            <a:r>
              <a:rPr lang="es-MX" sz="2000" dirty="0" smtClean="0">
                <a:latin typeface="Calibri" pitchFamily="34" charset="0"/>
                <a:ea typeface="Arial Unicode MS" pitchFamily="34" charset="-128"/>
                <a:cs typeface="Calibri" pitchFamily="34" charset="0"/>
              </a:rPr>
              <a:t>la Salud</a:t>
            </a:r>
            <a:r>
              <a:rPr lang="es-MX" sz="2000" dirty="0">
                <a:latin typeface="Calibri" pitchFamily="34" charset="0"/>
                <a:ea typeface="Arial Unicode MS" pitchFamily="34" charset="-128"/>
                <a:cs typeface="Calibri" pitchFamily="34" charset="0"/>
              </a:rPr>
              <a:t>, publicado en el Diario Oficial de la Federación en fecha 26 </a:t>
            </a:r>
            <a:r>
              <a:rPr lang="es-MX" sz="2000" dirty="0" smtClean="0">
                <a:latin typeface="Calibri" pitchFamily="34" charset="0"/>
                <a:ea typeface="Arial Unicode MS" pitchFamily="34" charset="-128"/>
                <a:cs typeface="Calibri" pitchFamily="34" charset="0"/>
              </a:rPr>
              <a:t>de febrero </a:t>
            </a:r>
            <a:r>
              <a:rPr lang="es-MX" sz="2000" dirty="0">
                <a:latin typeface="Calibri" pitchFamily="34" charset="0"/>
                <a:ea typeface="Arial Unicode MS" pitchFamily="34" charset="-128"/>
                <a:cs typeface="Calibri" pitchFamily="34" charset="0"/>
              </a:rPr>
              <a:t>de 2008.</a:t>
            </a:r>
          </a:p>
          <a:p>
            <a:pPr marL="355600" indent="-355600">
              <a:spcBef>
                <a:spcPts val="600"/>
              </a:spcBef>
              <a:spcAft>
                <a:spcPts val="600"/>
              </a:spcAft>
              <a:buBlip>
                <a:blip r:embed="rId2"/>
              </a:buBlip>
            </a:pPr>
            <a:r>
              <a:rPr lang="es-MX" sz="2000" b="1" u="sng" dirty="0">
                <a:latin typeface="Calibri" pitchFamily="34" charset="0"/>
                <a:ea typeface="Arial Unicode MS" pitchFamily="34" charset="-128"/>
                <a:cs typeface="Calibri" pitchFamily="34" charset="0"/>
              </a:rPr>
              <a:t>Acuerdo por el que se modifica </a:t>
            </a:r>
            <a:r>
              <a:rPr lang="es-MX" sz="2000" dirty="0">
                <a:latin typeface="Calibri" pitchFamily="34" charset="0"/>
                <a:ea typeface="Arial Unicode MS" pitchFamily="34" charset="-128"/>
                <a:cs typeface="Calibri" pitchFamily="34" charset="0"/>
              </a:rPr>
              <a:t>el diverso por el que se crea </a:t>
            </a:r>
            <a:r>
              <a:rPr lang="es-MX" sz="2000" dirty="0" smtClean="0">
                <a:latin typeface="Calibri" pitchFamily="34" charset="0"/>
                <a:ea typeface="Arial Unicode MS" pitchFamily="34" charset="-128"/>
                <a:cs typeface="Calibri" pitchFamily="34" charset="0"/>
              </a:rPr>
              <a:t>la Comisión </a:t>
            </a:r>
            <a:r>
              <a:rPr lang="es-MX" sz="2000" dirty="0">
                <a:latin typeface="Calibri" pitchFamily="34" charset="0"/>
                <a:ea typeface="Arial Unicode MS" pitchFamily="34" charset="-128"/>
                <a:cs typeface="Calibri" pitchFamily="34" charset="0"/>
              </a:rPr>
              <a:t>Coordinadora para la Negociación de Precios </a:t>
            </a:r>
            <a:r>
              <a:rPr lang="es-MX" sz="2000" dirty="0" smtClean="0">
                <a:latin typeface="Calibri" pitchFamily="34" charset="0"/>
                <a:ea typeface="Arial Unicode MS" pitchFamily="34" charset="-128"/>
                <a:cs typeface="Calibri" pitchFamily="34" charset="0"/>
              </a:rPr>
              <a:t>de Medicamentos </a:t>
            </a:r>
            <a:r>
              <a:rPr lang="es-MX" sz="2000" dirty="0">
                <a:latin typeface="Calibri" pitchFamily="34" charset="0"/>
                <a:ea typeface="Arial Unicode MS" pitchFamily="34" charset="-128"/>
                <a:cs typeface="Calibri" pitchFamily="34" charset="0"/>
              </a:rPr>
              <a:t>y otros Insumos para la Salud, publicado en el </a:t>
            </a:r>
            <a:r>
              <a:rPr lang="es-MX" sz="2000" dirty="0" smtClean="0">
                <a:latin typeface="Calibri" pitchFamily="34" charset="0"/>
                <a:ea typeface="Arial Unicode MS" pitchFamily="34" charset="-128"/>
                <a:cs typeface="Calibri" pitchFamily="34" charset="0"/>
              </a:rPr>
              <a:t>Diario Oficial </a:t>
            </a:r>
            <a:r>
              <a:rPr lang="es-MX" sz="2000" dirty="0">
                <a:latin typeface="Calibri" pitchFamily="34" charset="0"/>
                <a:ea typeface="Arial Unicode MS" pitchFamily="34" charset="-128"/>
                <a:cs typeface="Calibri" pitchFamily="34" charset="0"/>
              </a:rPr>
              <a:t>de la Federación el 23 de agosto de 2012.</a:t>
            </a:r>
          </a:p>
          <a:p>
            <a:pPr marL="355600" indent="-355600">
              <a:spcBef>
                <a:spcPts val="600"/>
              </a:spcBef>
              <a:spcAft>
                <a:spcPts val="600"/>
              </a:spcAft>
              <a:buBlip>
                <a:blip r:embed="rId2"/>
              </a:buBlip>
            </a:pPr>
            <a:r>
              <a:rPr lang="es-MX" sz="2000" b="1" u="sng" dirty="0">
                <a:latin typeface="Calibri" pitchFamily="34" charset="0"/>
                <a:ea typeface="Arial Unicode MS" pitchFamily="34" charset="-128"/>
                <a:cs typeface="Calibri" pitchFamily="34" charset="0"/>
              </a:rPr>
              <a:t>Reglas de operación de la Comisión </a:t>
            </a:r>
            <a:r>
              <a:rPr lang="es-MX" sz="2000" dirty="0">
                <a:latin typeface="Calibri" pitchFamily="34" charset="0"/>
                <a:ea typeface="Arial Unicode MS" pitchFamily="34" charset="-128"/>
                <a:cs typeface="Calibri" pitchFamily="34" charset="0"/>
              </a:rPr>
              <a:t>Coordinadora para la </a:t>
            </a:r>
            <a:r>
              <a:rPr lang="es-MX" sz="2000" dirty="0" smtClean="0">
                <a:latin typeface="Calibri" pitchFamily="34" charset="0"/>
                <a:ea typeface="Arial Unicode MS" pitchFamily="34" charset="-128"/>
                <a:cs typeface="Calibri" pitchFamily="34" charset="0"/>
              </a:rPr>
              <a:t>Negociación de </a:t>
            </a:r>
            <a:r>
              <a:rPr lang="es-MX" sz="2000" dirty="0">
                <a:latin typeface="Calibri" pitchFamily="34" charset="0"/>
                <a:ea typeface="Arial Unicode MS" pitchFamily="34" charset="-128"/>
                <a:cs typeface="Calibri" pitchFamily="34" charset="0"/>
              </a:rPr>
              <a:t>Precios de Medicamentos y otros Insumos para la Salud, </a:t>
            </a:r>
            <a:r>
              <a:rPr lang="es-MX" sz="2000" dirty="0" smtClean="0">
                <a:latin typeface="Calibri" pitchFamily="34" charset="0"/>
                <a:ea typeface="Arial Unicode MS" pitchFamily="34" charset="-128"/>
                <a:cs typeface="Calibri" pitchFamily="34" charset="0"/>
              </a:rPr>
              <a:t>publicadas en </a:t>
            </a:r>
            <a:r>
              <a:rPr lang="es-MX" sz="2000" dirty="0">
                <a:latin typeface="Calibri" pitchFamily="34" charset="0"/>
                <a:ea typeface="Arial Unicode MS" pitchFamily="34" charset="-128"/>
                <a:cs typeface="Calibri" pitchFamily="34" charset="0"/>
              </a:rPr>
              <a:t>el Diario Oficial de la Federación en fecha 08 de junio de 2010.</a:t>
            </a:r>
          </a:p>
          <a:p>
            <a:pPr marL="355600" indent="-355600">
              <a:spcBef>
                <a:spcPts val="600"/>
              </a:spcBef>
              <a:spcAft>
                <a:spcPts val="600"/>
              </a:spcAft>
              <a:buBlip>
                <a:blip r:embed="rId2"/>
              </a:buBlip>
            </a:pPr>
            <a:r>
              <a:rPr lang="es-MX" sz="2000" b="1" u="sng" dirty="0">
                <a:latin typeface="Calibri" pitchFamily="34" charset="0"/>
                <a:ea typeface="Arial Unicode MS" pitchFamily="34" charset="-128"/>
                <a:cs typeface="Calibri" pitchFamily="34" charset="0"/>
              </a:rPr>
              <a:t>Modificación a las Reglas de operación </a:t>
            </a:r>
            <a:r>
              <a:rPr lang="es-MX" sz="2000" dirty="0">
                <a:latin typeface="Calibri" pitchFamily="34" charset="0"/>
                <a:ea typeface="Arial Unicode MS" pitchFamily="34" charset="-128"/>
                <a:cs typeface="Calibri" pitchFamily="34" charset="0"/>
              </a:rPr>
              <a:t>de la Comisión </a:t>
            </a:r>
            <a:r>
              <a:rPr lang="es-MX" sz="2000" dirty="0" smtClean="0">
                <a:latin typeface="Calibri" pitchFamily="34" charset="0"/>
                <a:ea typeface="Arial Unicode MS" pitchFamily="34" charset="-128"/>
                <a:cs typeface="Calibri" pitchFamily="34" charset="0"/>
              </a:rPr>
              <a:t>Coordinadora para </a:t>
            </a:r>
            <a:r>
              <a:rPr lang="es-MX" sz="2000" dirty="0">
                <a:latin typeface="Calibri" pitchFamily="34" charset="0"/>
                <a:ea typeface="Arial Unicode MS" pitchFamily="34" charset="-128"/>
                <a:cs typeface="Calibri" pitchFamily="34" charset="0"/>
              </a:rPr>
              <a:t>la Negociación de Precios de Medicamentos y Otros Insumos </a:t>
            </a:r>
            <a:r>
              <a:rPr lang="es-MX" sz="2000" dirty="0" smtClean="0">
                <a:latin typeface="Calibri" pitchFamily="34" charset="0"/>
                <a:ea typeface="Arial Unicode MS" pitchFamily="34" charset="-128"/>
                <a:cs typeface="Calibri" pitchFamily="34" charset="0"/>
              </a:rPr>
              <a:t>para la </a:t>
            </a:r>
            <a:r>
              <a:rPr lang="es-MX" sz="2000" dirty="0">
                <a:latin typeface="Calibri" pitchFamily="34" charset="0"/>
                <a:ea typeface="Arial Unicode MS" pitchFamily="34" charset="-128"/>
                <a:cs typeface="Calibri" pitchFamily="34" charset="0"/>
              </a:rPr>
              <a:t>Salud aprobadas en fecha 20 de noviembre de 2012.</a:t>
            </a:r>
          </a:p>
        </p:txBody>
      </p:sp>
      <p:sp>
        <p:nvSpPr>
          <p:cNvPr id="6" name="5 Recortar rectángulo de esquina diagonal"/>
          <p:cNvSpPr/>
          <p:nvPr/>
        </p:nvSpPr>
        <p:spPr>
          <a:xfrm>
            <a:off x="919969" y="725009"/>
            <a:ext cx="7383437" cy="630621"/>
          </a:xfrm>
          <a:prstGeom prst="snip2Diag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Rectángulo"/>
          <p:cNvSpPr/>
          <p:nvPr/>
        </p:nvSpPr>
        <p:spPr>
          <a:xfrm>
            <a:off x="960058" y="746422"/>
            <a:ext cx="2337756" cy="369332"/>
          </a:xfrm>
          <a:prstGeom prst="rect">
            <a:avLst/>
          </a:prstGeom>
        </p:spPr>
        <p:txBody>
          <a:bodyPr wrap="none">
            <a:spAutoFit/>
          </a:bodyPr>
          <a:lstStyle/>
          <a:p>
            <a:pPr marL="457200" indent="-457200">
              <a:buFont typeface="+mj-lt"/>
              <a:buAutoNum type="arabicPeriod" startAt="2"/>
            </a:pPr>
            <a:r>
              <a:rPr lang="es-MX" b="1" i="1" dirty="0">
                <a:latin typeface="Calibri" pitchFamily="34" charset="0"/>
                <a:ea typeface="Arial Unicode MS" pitchFamily="34" charset="-128"/>
                <a:cs typeface="Calibri" pitchFamily="34" charset="0"/>
              </a:rPr>
              <a:t>MARCO JURÍDICO</a:t>
            </a:r>
          </a:p>
        </p:txBody>
      </p:sp>
      <p:sp>
        <p:nvSpPr>
          <p:cNvPr id="9" name="8 Rectángulo"/>
          <p:cNvSpPr/>
          <p:nvPr/>
        </p:nvSpPr>
        <p:spPr>
          <a:xfrm>
            <a:off x="1370345" y="1094180"/>
            <a:ext cx="6627243" cy="261610"/>
          </a:xfrm>
          <a:prstGeom prst="rect">
            <a:avLst/>
          </a:prstGeom>
        </p:spPr>
        <p:txBody>
          <a:bodyPr wrap="square">
            <a:spAutoFit/>
          </a:bodyPr>
          <a:lstStyle/>
          <a:p>
            <a:pPr algn="ctr"/>
            <a:r>
              <a:rPr lang="es-MX" sz="1100" b="1" i="1" dirty="0" smtClean="0">
                <a:latin typeface="Calibri" pitchFamily="34" charset="0"/>
                <a:ea typeface="Arial Unicode MS" pitchFamily="34" charset="-128"/>
                <a:cs typeface="Calibri" pitchFamily="34" charset="0"/>
              </a:rPr>
              <a:t>Comisión Coordinadora para la Negociación de  Precios de Medicamentos y otros Insumos para la Salud</a:t>
            </a:r>
            <a:endParaRPr lang="es-MX" sz="1100" b="1" i="1" dirty="0">
              <a:latin typeface="Calibri" pitchFamily="34" charset="0"/>
              <a:ea typeface="Arial Unicode MS" pitchFamily="34" charset="-128"/>
              <a:cs typeface="Calibri" pitchFamily="34" charset="0"/>
            </a:endParaRPr>
          </a:p>
        </p:txBody>
      </p:sp>
    </p:spTree>
    <p:extLst>
      <p:ext uri="{BB962C8B-B14F-4D97-AF65-F5344CB8AC3E}">
        <p14:creationId xmlns:p14="http://schemas.microsoft.com/office/powerpoint/2010/main" xmlns="" val="393225061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919969" y="2281190"/>
            <a:ext cx="7209692" cy="2862322"/>
          </a:xfrm>
          <a:prstGeom prst="rect">
            <a:avLst/>
          </a:prstGeom>
        </p:spPr>
        <p:txBody>
          <a:bodyPr wrap="square">
            <a:spAutoFit/>
          </a:bodyPr>
          <a:lstStyle/>
          <a:p>
            <a:pPr algn="ctr"/>
            <a:r>
              <a:rPr lang="es-MX" sz="2000" dirty="0" smtClean="0">
                <a:latin typeface="Calibri" pitchFamily="34" charset="0"/>
                <a:ea typeface="Arial Unicode MS" pitchFamily="34" charset="-128"/>
                <a:cs typeface="Calibri" pitchFamily="34" charset="0"/>
              </a:rPr>
              <a:t>Llevar </a:t>
            </a:r>
            <a:r>
              <a:rPr lang="es-MX" sz="2000" dirty="0">
                <a:latin typeface="Calibri" pitchFamily="34" charset="0"/>
                <a:ea typeface="Arial Unicode MS" pitchFamily="34" charset="-128"/>
                <a:cs typeface="Calibri" pitchFamily="34" charset="0"/>
              </a:rPr>
              <a:t>a cabo el proceso de </a:t>
            </a:r>
            <a:r>
              <a:rPr lang="es-MX" sz="2000" b="1" dirty="0">
                <a:latin typeface="Calibri" pitchFamily="34" charset="0"/>
                <a:ea typeface="Arial Unicode MS" pitchFamily="34" charset="-128"/>
                <a:cs typeface="Calibri" pitchFamily="34" charset="0"/>
              </a:rPr>
              <a:t>negociación anual de precios </a:t>
            </a:r>
            <a:r>
              <a:rPr lang="es-MX" sz="2000" dirty="0">
                <a:latin typeface="Calibri" pitchFamily="34" charset="0"/>
                <a:ea typeface="Arial Unicode MS" pitchFamily="34" charset="-128"/>
                <a:cs typeface="Calibri" pitchFamily="34" charset="0"/>
              </a:rPr>
              <a:t>de medicamentos y otros insumos para la salud contenidos en el </a:t>
            </a:r>
            <a:r>
              <a:rPr lang="es-MX" sz="2000" b="1" dirty="0">
                <a:latin typeface="Calibri" pitchFamily="34" charset="0"/>
                <a:ea typeface="Arial Unicode MS" pitchFamily="34" charset="-128"/>
                <a:cs typeface="Calibri" pitchFamily="34" charset="0"/>
              </a:rPr>
              <a:t>Cuadro Básico </a:t>
            </a:r>
            <a:r>
              <a:rPr lang="es-MX" sz="2000" dirty="0">
                <a:latin typeface="Calibri" pitchFamily="34" charset="0"/>
                <a:ea typeface="Arial Unicode MS" pitchFamily="34" charset="-128"/>
                <a:cs typeface="Calibri" pitchFamily="34" charset="0"/>
              </a:rPr>
              <a:t>para el primer nivel de atención médica y Catálogo de Insumos para el segundo y tercer nivel, que cuenten con </a:t>
            </a:r>
            <a:r>
              <a:rPr lang="es-MX" sz="2000" b="1" dirty="0">
                <a:latin typeface="Calibri" pitchFamily="34" charset="0"/>
                <a:ea typeface="Arial Unicode MS" pitchFamily="34" charset="-128"/>
                <a:cs typeface="Calibri" pitchFamily="34" charset="0"/>
              </a:rPr>
              <a:t>patente vigente </a:t>
            </a:r>
            <a:r>
              <a:rPr lang="es-MX" sz="2000" dirty="0">
                <a:latin typeface="Calibri" pitchFamily="34" charset="0"/>
                <a:ea typeface="Arial Unicode MS" pitchFamily="34" charset="-128"/>
                <a:cs typeface="Calibri" pitchFamily="34" charset="0"/>
              </a:rPr>
              <a:t>y que sean objeto del procedimiento de adjudicación directa y aquellos respecto de los cuales </a:t>
            </a:r>
            <a:r>
              <a:rPr lang="es-MX" sz="2000" b="1" dirty="0">
                <a:latin typeface="Calibri" pitchFamily="34" charset="0"/>
                <a:ea typeface="Arial Unicode MS" pitchFamily="34" charset="-128"/>
                <a:cs typeface="Calibri" pitchFamily="34" charset="0"/>
              </a:rPr>
              <a:t>sólo existe un posible oferente </a:t>
            </a:r>
            <a:r>
              <a:rPr lang="es-MX" sz="2000" dirty="0">
                <a:latin typeface="Calibri" pitchFamily="34" charset="0"/>
                <a:ea typeface="Arial Unicode MS" pitchFamily="34" charset="-128"/>
                <a:cs typeface="Calibri" pitchFamily="34" charset="0"/>
              </a:rPr>
              <a:t>en el mercado, o respecto de los cuales no existan medicamentos y demás insumos para la salud </a:t>
            </a:r>
            <a:r>
              <a:rPr lang="es-MX" sz="2000" b="1" dirty="0">
                <a:latin typeface="Calibri" pitchFamily="34" charset="0"/>
                <a:ea typeface="Arial Unicode MS" pitchFamily="34" charset="-128"/>
                <a:cs typeface="Calibri" pitchFamily="34" charset="0"/>
              </a:rPr>
              <a:t>alternativos o sustitutos </a:t>
            </a:r>
            <a:r>
              <a:rPr lang="es-MX" sz="2000" dirty="0">
                <a:latin typeface="Calibri" pitchFamily="34" charset="0"/>
                <a:ea typeface="Arial Unicode MS" pitchFamily="34" charset="-128"/>
                <a:cs typeface="Calibri" pitchFamily="34" charset="0"/>
              </a:rPr>
              <a:t>técnicamente razonables. </a:t>
            </a:r>
          </a:p>
        </p:txBody>
      </p:sp>
      <p:sp>
        <p:nvSpPr>
          <p:cNvPr id="7" name="6 Recortar rectángulo de esquina diagonal"/>
          <p:cNvSpPr/>
          <p:nvPr/>
        </p:nvSpPr>
        <p:spPr>
          <a:xfrm>
            <a:off x="919969" y="655079"/>
            <a:ext cx="7383437" cy="630621"/>
          </a:xfrm>
          <a:prstGeom prst="snip2Diag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370345" y="1024250"/>
            <a:ext cx="6627243" cy="261610"/>
          </a:xfrm>
          <a:prstGeom prst="rect">
            <a:avLst/>
          </a:prstGeom>
        </p:spPr>
        <p:txBody>
          <a:bodyPr wrap="square">
            <a:spAutoFit/>
          </a:bodyPr>
          <a:lstStyle/>
          <a:p>
            <a:pPr algn="ctr"/>
            <a:r>
              <a:rPr lang="es-MX" sz="1100" b="1" i="1" dirty="0" smtClean="0">
                <a:latin typeface="Calibri" pitchFamily="34" charset="0"/>
                <a:ea typeface="Arial Unicode MS" pitchFamily="34" charset="-128"/>
                <a:cs typeface="Calibri" pitchFamily="34" charset="0"/>
              </a:rPr>
              <a:t>Comisión Coordinadora para la Negociación de  Precios de Medicamentos y otros Insumos para la Salud</a:t>
            </a:r>
            <a:endParaRPr lang="es-MX" sz="1100" b="1" i="1" dirty="0">
              <a:latin typeface="Calibri" pitchFamily="34" charset="0"/>
              <a:ea typeface="Arial Unicode MS" pitchFamily="34" charset="-128"/>
              <a:cs typeface="Calibri" pitchFamily="34" charset="0"/>
            </a:endParaRPr>
          </a:p>
        </p:txBody>
      </p:sp>
      <p:sp>
        <p:nvSpPr>
          <p:cNvPr id="2" name="1 Rectángulo"/>
          <p:cNvSpPr/>
          <p:nvPr/>
        </p:nvSpPr>
        <p:spPr>
          <a:xfrm>
            <a:off x="919969" y="655079"/>
            <a:ext cx="2184765" cy="369332"/>
          </a:xfrm>
          <a:prstGeom prst="rect">
            <a:avLst/>
          </a:prstGeom>
        </p:spPr>
        <p:txBody>
          <a:bodyPr wrap="none">
            <a:spAutoFit/>
          </a:bodyPr>
          <a:lstStyle/>
          <a:p>
            <a:pPr marL="457200" indent="-457200">
              <a:buFont typeface="+mj-lt"/>
              <a:buAutoNum type="arabicPeriod" startAt="3"/>
            </a:pPr>
            <a:r>
              <a:rPr lang="es-MX" b="1" i="1" dirty="0">
                <a:latin typeface="Calibri" pitchFamily="34" charset="0"/>
                <a:ea typeface="Arial Unicode MS" pitchFamily="34" charset="-128"/>
                <a:cs typeface="Calibri" pitchFamily="34" charset="0"/>
              </a:rPr>
              <a:t>Funcionamiento</a:t>
            </a:r>
          </a:p>
        </p:txBody>
      </p:sp>
      <p:sp>
        <p:nvSpPr>
          <p:cNvPr id="4" name="3 Rectángulo"/>
          <p:cNvSpPr/>
          <p:nvPr/>
        </p:nvSpPr>
        <p:spPr>
          <a:xfrm>
            <a:off x="4036861" y="1615354"/>
            <a:ext cx="975908" cy="400110"/>
          </a:xfrm>
          <a:prstGeom prst="rect">
            <a:avLst/>
          </a:prstGeom>
        </p:spPr>
        <p:txBody>
          <a:bodyPr wrap="square">
            <a:spAutoFit/>
          </a:bodyPr>
          <a:lstStyle/>
          <a:p>
            <a:pPr algn="ctr"/>
            <a:r>
              <a:rPr lang="es-MX" sz="2000" b="1" i="1" dirty="0">
                <a:solidFill>
                  <a:prstClr val="black"/>
                </a:solidFill>
                <a:latin typeface="Calibri" pitchFamily="34" charset="0"/>
                <a:ea typeface="Arial Unicode MS" pitchFamily="34" charset="-128"/>
                <a:cs typeface="Calibri" pitchFamily="34" charset="0"/>
              </a:rPr>
              <a:t> </a:t>
            </a:r>
            <a:r>
              <a:rPr lang="es-MX" sz="2000" b="1" i="1" dirty="0" smtClean="0">
                <a:solidFill>
                  <a:prstClr val="black"/>
                </a:solidFill>
                <a:latin typeface="Calibri" pitchFamily="34" charset="0"/>
                <a:ea typeface="Arial Unicode MS" pitchFamily="34" charset="-128"/>
                <a:cs typeface="Calibri" pitchFamily="34" charset="0"/>
              </a:rPr>
              <a:t>Objeto </a:t>
            </a:r>
            <a:endParaRPr lang="es-MX" sz="2000" b="1" i="1" dirty="0">
              <a:solidFill>
                <a:prstClr val="black"/>
              </a:solidFill>
              <a:latin typeface="Calibri" pitchFamily="34" charset="0"/>
              <a:ea typeface="Arial Unicode MS" pitchFamily="34" charset="-128"/>
              <a:cs typeface="Calibri" pitchFamily="34" charset="0"/>
            </a:endParaRPr>
          </a:p>
        </p:txBody>
      </p:sp>
    </p:spTree>
    <p:extLst>
      <p:ext uri="{BB962C8B-B14F-4D97-AF65-F5344CB8AC3E}">
        <p14:creationId xmlns:p14="http://schemas.microsoft.com/office/powerpoint/2010/main" xmlns="" val="301937208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04966" y="2323460"/>
            <a:ext cx="8081835" cy="3785652"/>
          </a:xfrm>
          <a:prstGeom prst="rect">
            <a:avLst/>
          </a:prstGeom>
        </p:spPr>
        <p:txBody>
          <a:bodyPr wrap="square">
            <a:spAutoFit/>
          </a:bodyPr>
          <a:lstStyle/>
          <a:p>
            <a:pPr marL="358775" indent="-358775">
              <a:buBlip>
                <a:blip r:embed="rId2"/>
              </a:buBlip>
            </a:pPr>
            <a:r>
              <a:rPr lang="es-MX" sz="2400" dirty="0" smtClean="0">
                <a:latin typeface="Calibri" pitchFamily="34" charset="0"/>
                <a:ea typeface="Arial Unicode MS" pitchFamily="34" charset="-128"/>
                <a:cs typeface="Calibri" pitchFamily="34" charset="0"/>
              </a:rPr>
              <a:t>Secretaría de Hacienda </a:t>
            </a:r>
            <a:r>
              <a:rPr lang="es-MX" sz="2400" dirty="0">
                <a:latin typeface="Calibri" pitchFamily="34" charset="0"/>
                <a:ea typeface="Arial Unicode MS" pitchFamily="34" charset="-128"/>
                <a:cs typeface="Calibri" pitchFamily="34" charset="0"/>
              </a:rPr>
              <a:t>y Crédito </a:t>
            </a:r>
            <a:r>
              <a:rPr lang="es-MX" sz="2400" dirty="0" smtClean="0">
                <a:latin typeface="Calibri" pitchFamily="34" charset="0"/>
                <a:ea typeface="Arial Unicode MS" pitchFamily="34" charset="-128"/>
                <a:cs typeface="Calibri" pitchFamily="34" charset="0"/>
              </a:rPr>
              <a:t>Público</a:t>
            </a:r>
          </a:p>
          <a:p>
            <a:pPr marL="358775" indent="-358775">
              <a:buBlip>
                <a:blip r:embed="rId2"/>
              </a:buBlip>
            </a:pPr>
            <a:r>
              <a:rPr lang="es-MX" sz="2400" dirty="0">
                <a:latin typeface="Calibri" pitchFamily="34" charset="0"/>
                <a:ea typeface="Arial Unicode MS" pitchFamily="34" charset="-128"/>
                <a:cs typeface="Calibri" pitchFamily="34" charset="0"/>
              </a:rPr>
              <a:t>Secretaría de </a:t>
            </a:r>
            <a:r>
              <a:rPr lang="es-MX" sz="2400" dirty="0" smtClean="0">
                <a:latin typeface="Calibri" pitchFamily="34" charset="0"/>
                <a:ea typeface="Arial Unicode MS" pitchFamily="34" charset="-128"/>
                <a:cs typeface="Calibri" pitchFamily="34" charset="0"/>
              </a:rPr>
              <a:t>Economía</a:t>
            </a:r>
          </a:p>
          <a:p>
            <a:pPr marL="358775" indent="-358775">
              <a:buBlip>
                <a:blip r:embed="rId2"/>
              </a:buBlip>
            </a:pPr>
            <a:r>
              <a:rPr lang="es-MX" sz="2400" dirty="0">
                <a:latin typeface="Calibri" pitchFamily="34" charset="0"/>
                <a:ea typeface="Arial Unicode MS" pitchFamily="34" charset="-128"/>
                <a:cs typeface="Calibri" pitchFamily="34" charset="0"/>
              </a:rPr>
              <a:t>Secretaría de </a:t>
            </a:r>
            <a:r>
              <a:rPr lang="es-MX" sz="2400" dirty="0" smtClean="0">
                <a:latin typeface="Calibri" pitchFamily="34" charset="0"/>
                <a:ea typeface="Arial Unicode MS" pitchFamily="34" charset="-128"/>
                <a:cs typeface="Calibri" pitchFamily="34" charset="0"/>
              </a:rPr>
              <a:t>Salud</a:t>
            </a:r>
          </a:p>
          <a:p>
            <a:pPr marL="358775" indent="-358775">
              <a:buBlip>
                <a:blip r:embed="rId2"/>
              </a:buBlip>
            </a:pPr>
            <a:r>
              <a:rPr lang="es-MX" sz="2400" dirty="0" smtClean="0">
                <a:latin typeface="Calibri" pitchFamily="34" charset="0"/>
                <a:ea typeface="Arial Unicode MS" pitchFamily="34" charset="-128"/>
                <a:cs typeface="Calibri" pitchFamily="34" charset="0"/>
              </a:rPr>
              <a:t>Instituto </a:t>
            </a:r>
            <a:r>
              <a:rPr lang="es-MX" sz="2400" dirty="0">
                <a:latin typeface="Calibri" pitchFamily="34" charset="0"/>
                <a:ea typeface="Arial Unicode MS" pitchFamily="34" charset="-128"/>
                <a:cs typeface="Calibri" pitchFamily="34" charset="0"/>
              </a:rPr>
              <a:t>Mexicano del Seguro </a:t>
            </a:r>
            <a:r>
              <a:rPr lang="es-MX" sz="2400" dirty="0" smtClean="0">
                <a:latin typeface="Calibri" pitchFamily="34" charset="0"/>
                <a:ea typeface="Arial Unicode MS" pitchFamily="34" charset="-128"/>
                <a:cs typeface="Calibri" pitchFamily="34" charset="0"/>
              </a:rPr>
              <a:t>Social</a:t>
            </a:r>
          </a:p>
          <a:p>
            <a:pPr marL="358775" indent="-358775">
              <a:buBlip>
                <a:blip r:embed="rId2"/>
              </a:buBlip>
            </a:pPr>
            <a:r>
              <a:rPr lang="es-MX" sz="2400" dirty="0" smtClean="0">
                <a:latin typeface="Calibri" pitchFamily="34" charset="0"/>
                <a:ea typeface="Arial Unicode MS" pitchFamily="34" charset="-128"/>
                <a:cs typeface="Calibri" pitchFamily="34" charset="0"/>
              </a:rPr>
              <a:t>Instituto </a:t>
            </a:r>
            <a:r>
              <a:rPr lang="es-MX" sz="2400" dirty="0">
                <a:latin typeface="Calibri" pitchFamily="34" charset="0"/>
                <a:ea typeface="Arial Unicode MS" pitchFamily="34" charset="-128"/>
                <a:cs typeface="Calibri" pitchFamily="34" charset="0"/>
              </a:rPr>
              <a:t>de Seguridad y Servicios Sociales de los Trabajadores del Estado</a:t>
            </a:r>
            <a:r>
              <a:rPr lang="es-MX" sz="2400" dirty="0" smtClean="0">
                <a:latin typeface="Calibri" pitchFamily="34" charset="0"/>
                <a:ea typeface="Arial Unicode MS" pitchFamily="34" charset="-128"/>
                <a:cs typeface="Calibri" pitchFamily="34" charset="0"/>
              </a:rPr>
              <a:t>.</a:t>
            </a:r>
          </a:p>
          <a:p>
            <a:endParaRPr lang="es-MX" sz="2400" dirty="0" smtClean="0">
              <a:latin typeface="Calibri" pitchFamily="34" charset="0"/>
              <a:ea typeface="Arial Unicode MS" pitchFamily="34" charset="-128"/>
              <a:cs typeface="Calibri" pitchFamily="34" charset="0"/>
            </a:endParaRPr>
          </a:p>
          <a:p>
            <a:r>
              <a:rPr lang="es-MX" sz="2400" dirty="0" smtClean="0">
                <a:latin typeface="Calibri" pitchFamily="34" charset="0"/>
                <a:ea typeface="Arial Unicode MS" pitchFamily="34" charset="-128"/>
                <a:cs typeface="Calibri" pitchFamily="34" charset="0"/>
              </a:rPr>
              <a:t>La </a:t>
            </a:r>
            <a:r>
              <a:rPr lang="es-MX" sz="2400" dirty="0">
                <a:latin typeface="Calibri" pitchFamily="34" charset="0"/>
                <a:ea typeface="Arial Unicode MS" pitchFamily="34" charset="-128"/>
                <a:cs typeface="Calibri" pitchFamily="34" charset="0"/>
              </a:rPr>
              <a:t>Secretaría de la Función Pública y la Comisión Federal de Competencia participarán como asesores permanentes de la Comisión fundando y motivando el sentido de sus opiniones.</a:t>
            </a:r>
          </a:p>
        </p:txBody>
      </p:sp>
      <p:sp>
        <p:nvSpPr>
          <p:cNvPr id="4" name="3 Rectángulo"/>
          <p:cNvSpPr/>
          <p:nvPr/>
        </p:nvSpPr>
        <p:spPr>
          <a:xfrm>
            <a:off x="1686674" y="1571612"/>
            <a:ext cx="5718418" cy="400110"/>
          </a:xfrm>
          <a:prstGeom prst="rect">
            <a:avLst/>
          </a:prstGeom>
        </p:spPr>
        <p:txBody>
          <a:bodyPr wrap="square">
            <a:spAutoFit/>
          </a:bodyPr>
          <a:lstStyle/>
          <a:p>
            <a:pPr lvl="0" algn="ctr"/>
            <a:r>
              <a:rPr lang="es-MX" sz="2000" b="1" i="1" dirty="0" smtClean="0">
                <a:solidFill>
                  <a:prstClr val="black"/>
                </a:solidFill>
                <a:latin typeface="Calibri" pitchFamily="34" charset="0"/>
                <a:ea typeface="Arial Unicode MS" pitchFamily="34" charset="-128"/>
                <a:cs typeface="Calibri" pitchFamily="34" charset="0"/>
              </a:rPr>
              <a:t>Integrantes</a:t>
            </a:r>
            <a:endParaRPr lang="es-MX" sz="2000" b="1" i="1" dirty="0">
              <a:solidFill>
                <a:prstClr val="black"/>
              </a:solidFill>
              <a:latin typeface="Calibri" pitchFamily="34" charset="0"/>
              <a:ea typeface="Arial Unicode MS" pitchFamily="34" charset="-128"/>
              <a:cs typeface="Calibri" pitchFamily="34" charset="0"/>
            </a:endParaRPr>
          </a:p>
        </p:txBody>
      </p:sp>
      <p:sp>
        <p:nvSpPr>
          <p:cNvPr id="7" name="6 Recortar rectángulo de esquina diagonal"/>
          <p:cNvSpPr/>
          <p:nvPr/>
        </p:nvSpPr>
        <p:spPr>
          <a:xfrm>
            <a:off x="919969" y="655079"/>
            <a:ext cx="7383437" cy="630621"/>
          </a:xfrm>
          <a:prstGeom prst="snip2Diag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1370345" y="1024250"/>
            <a:ext cx="6627243" cy="261610"/>
          </a:xfrm>
          <a:prstGeom prst="rect">
            <a:avLst/>
          </a:prstGeom>
        </p:spPr>
        <p:txBody>
          <a:bodyPr wrap="square">
            <a:spAutoFit/>
          </a:bodyPr>
          <a:lstStyle/>
          <a:p>
            <a:pPr algn="ctr"/>
            <a:r>
              <a:rPr lang="es-MX" sz="1100" b="1" i="1" dirty="0" smtClean="0">
                <a:latin typeface="Calibri" pitchFamily="34" charset="0"/>
                <a:ea typeface="Arial Unicode MS" pitchFamily="34" charset="-128"/>
                <a:cs typeface="Calibri" pitchFamily="34" charset="0"/>
              </a:rPr>
              <a:t>Comisión Coordinadora para la Negociación de  Precios de Medicamentos y otros Insumos para la Salud</a:t>
            </a:r>
            <a:endParaRPr lang="es-MX" sz="1100" b="1" i="1" dirty="0">
              <a:latin typeface="Calibri" pitchFamily="34" charset="0"/>
              <a:ea typeface="Arial Unicode MS" pitchFamily="34" charset="-128"/>
              <a:cs typeface="Calibri" pitchFamily="34" charset="0"/>
            </a:endParaRPr>
          </a:p>
        </p:txBody>
      </p:sp>
      <p:sp>
        <p:nvSpPr>
          <p:cNvPr id="12" name="11 Rectángulo"/>
          <p:cNvSpPr/>
          <p:nvPr/>
        </p:nvSpPr>
        <p:spPr>
          <a:xfrm>
            <a:off x="919969" y="655079"/>
            <a:ext cx="2184765" cy="369332"/>
          </a:xfrm>
          <a:prstGeom prst="rect">
            <a:avLst/>
          </a:prstGeom>
        </p:spPr>
        <p:txBody>
          <a:bodyPr wrap="none">
            <a:spAutoFit/>
          </a:bodyPr>
          <a:lstStyle/>
          <a:p>
            <a:pPr marL="457200" indent="-457200">
              <a:buFont typeface="+mj-lt"/>
              <a:buAutoNum type="arabicPeriod" startAt="3"/>
            </a:pPr>
            <a:r>
              <a:rPr lang="es-MX" b="1" i="1" dirty="0">
                <a:latin typeface="Calibri" pitchFamily="34" charset="0"/>
                <a:ea typeface="Arial Unicode MS" pitchFamily="34" charset="-128"/>
                <a:cs typeface="Calibri" pitchFamily="34" charset="0"/>
              </a:rPr>
              <a:t>Funcionamiento</a:t>
            </a:r>
          </a:p>
        </p:txBody>
      </p:sp>
    </p:spTree>
    <p:extLst>
      <p:ext uri="{BB962C8B-B14F-4D97-AF65-F5344CB8AC3E}">
        <p14:creationId xmlns:p14="http://schemas.microsoft.com/office/powerpoint/2010/main" xmlns="" val="412367117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425</TotalTime>
  <Words>2265</Words>
  <Application>Microsoft Office PowerPoint</Application>
  <PresentationFormat>Presentación en pantalla (4:3)</PresentationFormat>
  <Paragraphs>199</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Urbano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Planeacion</dc:creator>
  <cp:lastModifiedBy>Planeacion</cp:lastModifiedBy>
  <cp:revision>45</cp:revision>
  <dcterms:created xsi:type="dcterms:W3CDTF">2016-05-30T14:54:29Z</dcterms:created>
  <dcterms:modified xsi:type="dcterms:W3CDTF">2016-06-15T15:23:46Z</dcterms:modified>
</cp:coreProperties>
</file>