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7"/>
  </p:notesMasterIdLst>
  <p:sldIdLst>
    <p:sldId id="260" r:id="rId5"/>
    <p:sldId id="299" r:id="rId6"/>
    <p:sldId id="308" r:id="rId7"/>
    <p:sldId id="346" r:id="rId8"/>
    <p:sldId id="345" r:id="rId9"/>
    <p:sldId id="344" r:id="rId10"/>
    <p:sldId id="343" r:id="rId11"/>
    <p:sldId id="342" r:id="rId12"/>
    <p:sldId id="341" r:id="rId13"/>
    <p:sldId id="340" r:id="rId14"/>
    <p:sldId id="339" r:id="rId15"/>
    <p:sldId id="338" r:id="rId16"/>
    <p:sldId id="337" r:id="rId17"/>
    <p:sldId id="336" r:id="rId18"/>
    <p:sldId id="335" r:id="rId19"/>
    <p:sldId id="352" r:id="rId20"/>
    <p:sldId id="353" r:id="rId21"/>
    <p:sldId id="333" r:id="rId22"/>
    <p:sldId id="332" r:id="rId23"/>
    <p:sldId id="331" r:id="rId24"/>
    <p:sldId id="330" r:id="rId25"/>
    <p:sldId id="329" r:id="rId26"/>
    <p:sldId id="348" r:id="rId27"/>
    <p:sldId id="328" r:id="rId28"/>
    <p:sldId id="327" r:id="rId29"/>
    <p:sldId id="326" r:id="rId30"/>
    <p:sldId id="325" r:id="rId31"/>
    <p:sldId id="324" r:id="rId32"/>
    <p:sldId id="323" r:id="rId33"/>
    <p:sldId id="322" r:id="rId34"/>
    <p:sldId id="321" r:id="rId35"/>
    <p:sldId id="320" r:id="rId36"/>
    <p:sldId id="349" r:id="rId37"/>
    <p:sldId id="350" r:id="rId38"/>
    <p:sldId id="351" r:id="rId39"/>
    <p:sldId id="319" r:id="rId40"/>
    <p:sldId id="318" r:id="rId41"/>
    <p:sldId id="311" r:id="rId42"/>
    <p:sldId id="317" r:id="rId43"/>
    <p:sldId id="316" r:id="rId44"/>
    <p:sldId id="355" r:id="rId45"/>
    <p:sldId id="273" r:id="rId46"/>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is Alejandro Gavilán González" initials="LAGG" lastIdx="1" clrIdx="0">
    <p:extLst>
      <p:ext uri="{19B8F6BF-5375-455C-9EA6-DF929625EA0E}">
        <p15:presenceInfo xmlns:p15="http://schemas.microsoft.com/office/powerpoint/2012/main" userId="S-1-5-21-1795133247-308683162-2935857134-617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2434"/>
    <a:srgbClr val="D12435"/>
    <a:srgbClr val="E6A812"/>
    <a:srgbClr val="BF41BA"/>
    <a:srgbClr val="FF8482"/>
    <a:srgbClr val="FFB18D"/>
    <a:srgbClr val="F12E2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Estilo claro 1 - Énfasis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Estilo claro 2 - Énfasis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660B408-B3CF-4A94-85FC-2B1E0A45F4A2}" styleName="Estilo oscuro 2 - Énfasis 1/Énfasis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43" autoAdjust="0"/>
    <p:restoredTop sz="94660"/>
  </p:normalViewPr>
  <p:slideViewPr>
    <p:cSldViewPr snapToGrid="0" snapToObjects="1">
      <p:cViewPr varScale="1">
        <p:scale>
          <a:sx n="87" d="100"/>
          <a:sy n="87" d="100"/>
        </p:scale>
        <p:origin x="100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urelio.mejia\Dropbox\IETS\ETES\Consolidado%20ET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8.9403114511061268E-2"/>
          <c:y val="0.15397426544050336"/>
          <c:w val="0.82947167116791065"/>
          <c:h val="0.81008285431488358"/>
        </c:manualLayout>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dPt>
          <c:dPt>
            <c:idx val="1"/>
            <c:bubble3D val="0"/>
            <c:spPr>
              <a:solidFill>
                <a:schemeClr val="accent2"/>
              </a:solidFill>
              <a:ln w="25400">
                <a:solidFill>
                  <a:schemeClr val="lt1"/>
                </a:solidFill>
              </a:ln>
              <a:effectLst/>
              <a:sp3d contourW="25400">
                <a:contourClr>
                  <a:schemeClr val="lt1"/>
                </a:contourClr>
              </a:sp3d>
            </c:spPr>
          </c:dPt>
          <c:dPt>
            <c:idx val="2"/>
            <c:bubble3D val="0"/>
            <c:spPr>
              <a:solidFill>
                <a:schemeClr val="accent3"/>
              </a:solidFill>
              <a:ln w="25400">
                <a:solidFill>
                  <a:schemeClr val="lt1"/>
                </a:solidFill>
              </a:ln>
              <a:effectLst/>
              <a:sp3d contourW="25400">
                <a:contourClr>
                  <a:schemeClr val="lt1"/>
                </a:contourClr>
              </a:sp3d>
            </c:spPr>
          </c:dPt>
          <c:dPt>
            <c:idx val="3"/>
            <c:bubble3D val="0"/>
            <c:spPr>
              <a:solidFill>
                <a:schemeClr val="accent4"/>
              </a:solidFill>
              <a:ln w="25400">
                <a:solidFill>
                  <a:schemeClr val="lt1"/>
                </a:solidFill>
              </a:ln>
              <a:effectLst/>
              <a:sp3d contourW="25400">
                <a:contourClr>
                  <a:schemeClr val="lt1"/>
                </a:contourClr>
              </a:sp3d>
            </c:spPr>
          </c:dPt>
          <c:dLbls>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mn-lt"/>
                    <a:ea typeface="+mn-ea"/>
                    <a:cs typeface="+mn-cs"/>
                  </a:defRPr>
                </a:pPr>
                <a:endParaRPr lang="es-CO"/>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'[Consolidado ETES.xlsx]CONSOLIDADO'!$F$156:$F$159</c:f>
              <c:strCache>
                <c:ptCount val="4"/>
                <c:pt idx="0">
                  <c:v>Dispositivos</c:v>
                </c:pt>
                <c:pt idx="1">
                  <c:v>Procedimientos</c:v>
                </c:pt>
                <c:pt idx="2">
                  <c:v>Pruebas diagnósticas y tamización </c:v>
                </c:pt>
                <c:pt idx="3">
                  <c:v>Medicamentos</c:v>
                </c:pt>
              </c:strCache>
            </c:strRef>
          </c:cat>
          <c:val>
            <c:numRef>
              <c:f>'[Consolidado ETES.xlsx]CONSOLIDADO'!$G$156:$G$159</c:f>
              <c:numCache>
                <c:formatCode>General</c:formatCode>
                <c:ptCount val="4"/>
                <c:pt idx="0">
                  <c:v>3</c:v>
                </c:pt>
                <c:pt idx="1">
                  <c:v>4</c:v>
                </c:pt>
                <c:pt idx="2">
                  <c:v>21</c:v>
                </c:pt>
                <c:pt idx="3">
                  <c:v>120</c:v>
                </c:pt>
              </c:numCache>
            </c:numRef>
          </c:val>
        </c:ser>
        <c:dLbls>
          <c:showLegendKey val="0"/>
          <c:showVal val="0"/>
          <c:showCatName val="1"/>
          <c:showSerName val="0"/>
          <c:showPercent val="1"/>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5C38A4-79D8-428F-B2EF-F78CC55AF5E7}" type="doc">
      <dgm:prSet loTypeId="urn:microsoft.com/office/officeart/2005/8/layout/orgChart1" loCatId="hierarchy" qsTypeId="urn:microsoft.com/office/officeart/2005/8/quickstyle/simple1" qsCatId="simple" csTypeId="urn:microsoft.com/office/officeart/2005/8/colors/accent2_1" csCatId="accent2" phldr="1"/>
      <dgm:spPr/>
      <dgm:t>
        <a:bodyPr/>
        <a:lstStyle/>
        <a:p>
          <a:endParaRPr lang="es-CO"/>
        </a:p>
      </dgm:t>
    </dgm:pt>
    <dgm:pt modelId="{83E48CD8-9A49-4838-B54A-AE672DE1F1A4}">
      <dgm:prSet phldrT="[Texto]"/>
      <dgm:spPr/>
      <dgm:t>
        <a:bodyPr/>
        <a:lstStyle/>
        <a:p>
          <a:r>
            <a:rPr lang="es-CO" dirty="0" smtClean="0">
              <a:latin typeface="Segoe UI Light" panose="020B0502040204020203" pitchFamily="34" charset="0"/>
            </a:rPr>
            <a:t>Dirección Ejecutiva</a:t>
          </a:r>
          <a:endParaRPr lang="es-CO" dirty="0">
            <a:latin typeface="Segoe UI Light" panose="020B0502040204020203" pitchFamily="34" charset="0"/>
          </a:endParaRPr>
        </a:p>
      </dgm:t>
    </dgm:pt>
    <dgm:pt modelId="{561F3986-1324-4166-A56E-094AAE959756}" type="parTrans" cxnId="{3B1884A4-D02E-49C4-B7B3-0E650C12E74E}">
      <dgm:prSet/>
      <dgm:spPr/>
      <dgm:t>
        <a:bodyPr/>
        <a:lstStyle/>
        <a:p>
          <a:endParaRPr lang="es-CO"/>
        </a:p>
      </dgm:t>
    </dgm:pt>
    <dgm:pt modelId="{3D5578E3-FDC2-462B-8465-033C7454E4E3}" type="sibTrans" cxnId="{3B1884A4-D02E-49C4-B7B3-0E650C12E74E}">
      <dgm:prSet/>
      <dgm:spPr/>
      <dgm:t>
        <a:bodyPr/>
        <a:lstStyle/>
        <a:p>
          <a:endParaRPr lang="es-CO"/>
        </a:p>
      </dgm:t>
    </dgm:pt>
    <dgm:pt modelId="{E2416032-E8BC-4D37-AE85-FD5E64972925}">
      <dgm:prSet phldrT="[Texto]"/>
      <dgm:spPr/>
      <dgm:t>
        <a:bodyPr/>
        <a:lstStyle/>
        <a:p>
          <a:r>
            <a:rPr lang="es-CO" dirty="0" smtClean="0">
              <a:latin typeface="Segoe UI Light" panose="020B0502040204020203" pitchFamily="34" charset="0"/>
            </a:rPr>
            <a:t>Subdirección de Evaluación de Tecnologías en Salud </a:t>
          </a:r>
          <a:endParaRPr lang="es-CO" dirty="0">
            <a:latin typeface="Segoe UI Light" panose="020B0502040204020203" pitchFamily="34" charset="0"/>
          </a:endParaRPr>
        </a:p>
      </dgm:t>
    </dgm:pt>
    <dgm:pt modelId="{5D57C9B6-8850-44F0-8D9D-02BF45175D24}" type="parTrans" cxnId="{EC6120F5-E940-44EF-A166-7C051AA87C68}">
      <dgm:prSet/>
      <dgm:spPr/>
      <dgm:t>
        <a:bodyPr/>
        <a:lstStyle/>
        <a:p>
          <a:endParaRPr lang="es-CO"/>
        </a:p>
      </dgm:t>
    </dgm:pt>
    <dgm:pt modelId="{777B38D0-1A38-4EBA-BDE2-90F38A489698}" type="sibTrans" cxnId="{EC6120F5-E940-44EF-A166-7C051AA87C68}">
      <dgm:prSet/>
      <dgm:spPr/>
      <dgm:t>
        <a:bodyPr/>
        <a:lstStyle/>
        <a:p>
          <a:endParaRPr lang="es-CO"/>
        </a:p>
      </dgm:t>
    </dgm:pt>
    <dgm:pt modelId="{73CDB890-5987-44C2-9111-79A0B86E9B61}">
      <dgm:prSet phldrT="[Texto]"/>
      <dgm:spPr/>
      <dgm:t>
        <a:bodyPr/>
        <a:lstStyle/>
        <a:p>
          <a:r>
            <a:rPr lang="es-CO" dirty="0" smtClean="0">
              <a:latin typeface="Segoe UI Light" panose="020B0502040204020203" pitchFamily="34" charset="0"/>
            </a:rPr>
            <a:t>Subdirección de Producción de Guías de Práctica Clínica</a:t>
          </a:r>
          <a:endParaRPr lang="es-CO" dirty="0">
            <a:latin typeface="Segoe UI Light" panose="020B0502040204020203" pitchFamily="34" charset="0"/>
          </a:endParaRPr>
        </a:p>
      </dgm:t>
    </dgm:pt>
    <dgm:pt modelId="{6BF82E7C-2EF4-44A1-AD8D-4A6746F18087}" type="parTrans" cxnId="{3DEB86C4-51D3-4438-B59B-13FA770CFB35}">
      <dgm:prSet/>
      <dgm:spPr/>
      <dgm:t>
        <a:bodyPr/>
        <a:lstStyle/>
        <a:p>
          <a:endParaRPr lang="es-CO"/>
        </a:p>
      </dgm:t>
    </dgm:pt>
    <dgm:pt modelId="{ECCF6E33-F3F7-4529-974B-BDCF41E53BC1}" type="sibTrans" cxnId="{3DEB86C4-51D3-4438-B59B-13FA770CFB35}">
      <dgm:prSet/>
      <dgm:spPr/>
      <dgm:t>
        <a:bodyPr/>
        <a:lstStyle/>
        <a:p>
          <a:endParaRPr lang="es-CO"/>
        </a:p>
      </dgm:t>
    </dgm:pt>
    <dgm:pt modelId="{C41A3AB7-CF36-4922-A8A8-881FAD3C6C27}">
      <dgm:prSet/>
      <dgm:spPr/>
      <dgm:t>
        <a:bodyPr/>
        <a:lstStyle/>
        <a:p>
          <a:r>
            <a:rPr lang="es-CO" dirty="0" smtClean="0">
              <a:latin typeface="Segoe UI Light" panose="020B0502040204020203" pitchFamily="34" charset="0"/>
            </a:rPr>
            <a:t>Subdirección de Participación, Deliberación y Comunicaciones</a:t>
          </a:r>
          <a:endParaRPr lang="es-CO" dirty="0">
            <a:latin typeface="Segoe UI Light" panose="020B0502040204020203" pitchFamily="34" charset="0"/>
          </a:endParaRPr>
        </a:p>
      </dgm:t>
    </dgm:pt>
    <dgm:pt modelId="{BF4DD4DF-E091-45DE-8B89-3D19510E8589}" type="parTrans" cxnId="{2E630D9B-9F6F-44FC-BDA2-C18AE674135B}">
      <dgm:prSet/>
      <dgm:spPr/>
      <dgm:t>
        <a:bodyPr/>
        <a:lstStyle/>
        <a:p>
          <a:endParaRPr lang="es-CO"/>
        </a:p>
      </dgm:t>
    </dgm:pt>
    <dgm:pt modelId="{306B39DF-5E0F-46DC-8301-10116FC0C442}" type="sibTrans" cxnId="{2E630D9B-9F6F-44FC-BDA2-C18AE674135B}">
      <dgm:prSet/>
      <dgm:spPr/>
      <dgm:t>
        <a:bodyPr/>
        <a:lstStyle/>
        <a:p>
          <a:endParaRPr lang="es-CO"/>
        </a:p>
      </dgm:t>
    </dgm:pt>
    <dgm:pt modelId="{DBD13EFA-08BD-4F60-85FB-526602F769D0}">
      <dgm:prSet/>
      <dgm:spPr/>
      <dgm:t>
        <a:bodyPr/>
        <a:lstStyle/>
        <a:p>
          <a:r>
            <a:rPr lang="es-CO" dirty="0" smtClean="0">
              <a:latin typeface="Segoe UI Light" panose="020B0502040204020203" pitchFamily="34" charset="0"/>
            </a:rPr>
            <a:t>Subdirección de Implantación y Diseminación</a:t>
          </a:r>
          <a:endParaRPr lang="es-CO" dirty="0">
            <a:latin typeface="Segoe UI Light" panose="020B0502040204020203" pitchFamily="34" charset="0"/>
          </a:endParaRPr>
        </a:p>
      </dgm:t>
    </dgm:pt>
    <dgm:pt modelId="{F540019E-A93F-4E71-94E1-8FA2BAE7731F}" type="parTrans" cxnId="{150BA110-F587-4BCF-AE58-4ECE87CE04C5}">
      <dgm:prSet/>
      <dgm:spPr/>
      <dgm:t>
        <a:bodyPr/>
        <a:lstStyle/>
        <a:p>
          <a:endParaRPr lang="es-CO"/>
        </a:p>
      </dgm:t>
    </dgm:pt>
    <dgm:pt modelId="{6608CE2F-BBA1-459E-BA70-89FFD34B5209}" type="sibTrans" cxnId="{150BA110-F587-4BCF-AE58-4ECE87CE04C5}">
      <dgm:prSet/>
      <dgm:spPr/>
      <dgm:t>
        <a:bodyPr/>
        <a:lstStyle/>
        <a:p>
          <a:endParaRPr lang="es-CO"/>
        </a:p>
      </dgm:t>
    </dgm:pt>
    <dgm:pt modelId="{42C67CB8-9C21-4CDA-A716-F236D4B438A0}" type="pres">
      <dgm:prSet presAssocID="{E35C38A4-79D8-428F-B2EF-F78CC55AF5E7}" presName="hierChild1" presStyleCnt="0">
        <dgm:presLayoutVars>
          <dgm:orgChart val="1"/>
          <dgm:chPref val="1"/>
          <dgm:dir/>
          <dgm:animOne val="branch"/>
          <dgm:animLvl val="lvl"/>
          <dgm:resizeHandles/>
        </dgm:presLayoutVars>
      </dgm:prSet>
      <dgm:spPr/>
      <dgm:t>
        <a:bodyPr/>
        <a:lstStyle/>
        <a:p>
          <a:endParaRPr lang="es-CO"/>
        </a:p>
      </dgm:t>
    </dgm:pt>
    <dgm:pt modelId="{4B37EA5F-1C97-40FC-948B-8176F1FEC09A}" type="pres">
      <dgm:prSet presAssocID="{83E48CD8-9A49-4838-B54A-AE672DE1F1A4}" presName="hierRoot1" presStyleCnt="0">
        <dgm:presLayoutVars>
          <dgm:hierBranch val="init"/>
        </dgm:presLayoutVars>
      </dgm:prSet>
      <dgm:spPr/>
    </dgm:pt>
    <dgm:pt modelId="{B01BBFDC-B030-4D84-8559-C57968720A84}" type="pres">
      <dgm:prSet presAssocID="{83E48CD8-9A49-4838-B54A-AE672DE1F1A4}" presName="rootComposite1" presStyleCnt="0"/>
      <dgm:spPr/>
    </dgm:pt>
    <dgm:pt modelId="{0E221CF2-66BD-458F-968E-5907CA39FA3B}" type="pres">
      <dgm:prSet presAssocID="{83E48CD8-9A49-4838-B54A-AE672DE1F1A4}" presName="rootText1" presStyleLbl="node0" presStyleIdx="0" presStyleCnt="1" custLinFactNeighborX="236" custLinFactNeighborY="-34191">
        <dgm:presLayoutVars>
          <dgm:chPref val="3"/>
        </dgm:presLayoutVars>
      </dgm:prSet>
      <dgm:spPr/>
      <dgm:t>
        <a:bodyPr/>
        <a:lstStyle/>
        <a:p>
          <a:endParaRPr lang="es-CO"/>
        </a:p>
      </dgm:t>
    </dgm:pt>
    <dgm:pt modelId="{1934BA7B-021E-48D6-9586-5F8159D3252C}" type="pres">
      <dgm:prSet presAssocID="{83E48CD8-9A49-4838-B54A-AE672DE1F1A4}" presName="rootConnector1" presStyleLbl="node1" presStyleIdx="0" presStyleCnt="0"/>
      <dgm:spPr/>
      <dgm:t>
        <a:bodyPr/>
        <a:lstStyle/>
        <a:p>
          <a:endParaRPr lang="es-CO"/>
        </a:p>
      </dgm:t>
    </dgm:pt>
    <dgm:pt modelId="{B3BAB74E-AAD9-49C8-9025-7DC5993D7149}" type="pres">
      <dgm:prSet presAssocID="{83E48CD8-9A49-4838-B54A-AE672DE1F1A4}" presName="hierChild2" presStyleCnt="0"/>
      <dgm:spPr/>
    </dgm:pt>
    <dgm:pt modelId="{EDFD233B-591E-4AF6-81BB-87EEC63655E8}" type="pres">
      <dgm:prSet presAssocID="{5D57C9B6-8850-44F0-8D9D-02BF45175D24}" presName="Name37" presStyleLbl="parChTrans1D2" presStyleIdx="0" presStyleCnt="4"/>
      <dgm:spPr/>
      <dgm:t>
        <a:bodyPr/>
        <a:lstStyle/>
        <a:p>
          <a:endParaRPr lang="es-CO"/>
        </a:p>
      </dgm:t>
    </dgm:pt>
    <dgm:pt modelId="{0AEE7E6A-45D5-4EDE-81A8-76AB2547429E}" type="pres">
      <dgm:prSet presAssocID="{E2416032-E8BC-4D37-AE85-FD5E64972925}" presName="hierRoot2" presStyleCnt="0">
        <dgm:presLayoutVars>
          <dgm:hierBranch val="init"/>
        </dgm:presLayoutVars>
      </dgm:prSet>
      <dgm:spPr/>
    </dgm:pt>
    <dgm:pt modelId="{58D3C7F9-9E48-4B4B-BF91-C79BD6B51D5D}" type="pres">
      <dgm:prSet presAssocID="{E2416032-E8BC-4D37-AE85-FD5E64972925}" presName="rootComposite" presStyleCnt="0"/>
      <dgm:spPr/>
    </dgm:pt>
    <dgm:pt modelId="{32258A32-D08A-41D7-A12D-CFD018D74944}" type="pres">
      <dgm:prSet presAssocID="{E2416032-E8BC-4D37-AE85-FD5E64972925}" presName="rootText" presStyleLbl="node2" presStyleIdx="0" presStyleCnt="4">
        <dgm:presLayoutVars>
          <dgm:chPref val="3"/>
        </dgm:presLayoutVars>
      </dgm:prSet>
      <dgm:spPr/>
      <dgm:t>
        <a:bodyPr/>
        <a:lstStyle/>
        <a:p>
          <a:endParaRPr lang="es-CO"/>
        </a:p>
      </dgm:t>
    </dgm:pt>
    <dgm:pt modelId="{14CC7BD0-0E18-490D-B3A6-CF17015803B9}" type="pres">
      <dgm:prSet presAssocID="{E2416032-E8BC-4D37-AE85-FD5E64972925}" presName="rootConnector" presStyleLbl="node2" presStyleIdx="0" presStyleCnt="4"/>
      <dgm:spPr/>
      <dgm:t>
        <a:bodyPr/>
        <a:lstStyle/>
        <a:p>
          <a:endParaRPr lang="es-CO"/>
        </a:p>
      </dgm:t>
    </dgm:pt>
    <dgm:pt modelId="{99E1DA75-47CC-4994-8B90-90425E6A3549}" type="pres">
      <dgm:prSet presAssocID="{E2416032-E8BC-4D37-AE85-FD5E64972925}" presName="hierChild4" presStyleCnt="0"/>
      <dgm:spPr/>
    </dgm:pt>
    <dgm:pt modelId="{EBCA716E-FBE5-4F89-ADE2-DFDC2A21FDE4}" type="pres">
      <dgm:prSet presAssocID="{E2416032-E8BC-4D37-AE85-FD5E64972925}" presName="hierChild5" presStyleCnt="0"/>
      <dgm:spPr/>
    </dgm:pt>
    <dgm:pt modelId="{2727D68B-70F5-495B-BB6E-E05C670948CA}" type="pres">
      <dgm:prSet presAssocID="{6BF82E7C-2EF4-44A1-AD8D-4A6746F18087}" presName="Name37" presStyleLbl="parChTrans1D2" presStyleIdx="1" presStyleCnt="4"/>
      <dgm:spPr/>
      <dgm:t>
        <a:bodyPr/>
        <a:lstStyle/>
        <a:p>
          <a:endParaRPr lang="es-CO"/>
        </a:p>
      </dgm:t>
    </dgm:pt>
    <dgm:pt modelId="{AFDEFD9E-A5F2-45F8-8F6C-D93DA5B3FC9C}" type="pres">
      <dgm:prSet presAssocID="{73CDB890-5987-44C2-9111-79A0B86E9B61}" presName="hierRoot2" presStyleCnt="0">
        <dgm:presLayoutVars>
          <dgm:hierBranch val="init"/>
        </dgm:presLayoutVars>
      </dgm:prSet>
      <dgm:spPr/>
    </dgm:pt>
    <dgm:pt modelId="{840B478E-A06B-4822-B567-F8710D442F19}" type="pres">
      <dgm:prSet presAssocID="{73CDB890-5987-44C2-9111-79A0B86E9B61}" presName="rootComposite" presStyleCnt="0"/>
      <dgm:spPr/>
    </dgm:pt>
    <dgm:pt modelId="{DEC86729-30ED-4996-AD68-3D865E186699}" type="pres">
      <dgm:prSet presAssocID="{73CDB890-5987-44C2-9111-79A0B86E9B61}" presName="rootText" presStyleLbl="node2" presStyleIdx="1" presStyleCnt="4">
        <dgm:presLayoutVars>
          <dgm:chPref val="3"/>
        </dgm:presLayoutVars>
      </dgm:prSet>
      <dgm:spPr/>
      <dgm:t>
        <a:bodyPr/>
        <a:lstStyle/>
        <a:p>
          <a:endParaRPr lang="es-CO"/>
        </a:p>
      </dgm:t>
    </dgm:pt>
    <dgm:pt modelId="{DC1751BD-0CFD-4CD3-B20C-B259EC065D64}" type="pres">
      <dgm:prSet presAssocID="{73CDB890-5987-44C2-9111-79A0B86E9B61}" presName="rootConnector" presStyleLbl="node2" presStyleIdx="1" presStyleCnt="4"/>
      <dgm:spPr/>
      <dgm:t>
        <a:bodyPr/>
        <a:lstStyle/>
        <a:p>
          <a:endParaRPr lang="es-CO"/>
        </a:p>
      </dgm:t>
    </dgm:pt>
    <dgm:pt modelId="{58064DE7-D54D-490B-9C5B-FCF8EEAC925D}" type="pres">
      <dgm:prSet presAssocID="{73CDB890-5987-44C2-9111-79A0B86E9B61}" presName="hierChild4" presStyleCnt="0"/>
      <dgm:spPr/>
    </dgm:pt>
    <dgm:pt modelId="{9C941216-38DD-4C90-A383-6480094DF8AC}" type="pres">
      <dgm:prSet presAssocID="{73CDB890-5987-44C2-9111-79A0B86E9B61}" presName="hierChild5" presStyleCnt="0"/>
      <dgm:spPr/>
    </dgm:pt>
    <dgm:pt modelId="{F4418E19-81FD-447C-A24D-D14EAC9970BA}" type="pres">
      <dgm:prSet presAssocID="{F540019E-A93F-4E71-94E1-8FA2BAE7731F}" presName="Name37" presStyleLbl="parChTrans1D2" presStyleIdx="2" presStyleCnt="4"/>
      <dgm:spPr/>
      <dgm:t>
        <a:bodyPr/>
        <a:lstStyle/>
        <a:p>
          <a:endParaRPr lang="es-CO"/>
        </a:p>
      </dgm:t>
    </dgm:pt>
    <dgm:pt modelId="{8E6DF260-DEC7-4532-98B2-F0081DD69618}" type="pres">
      <dgm:prSet presAssocID="{DBD13EFA-08BD-4F60-85FB-526602F769D0}" presName="hierRoot2" presStyleCnt="0">
        <dgm:presLayoutVars>
          <dgm:hierBranch val="init"/>
        </dgm:presLayoutVars>
      </dgm:prSet>
      <dgm:spPr/>
    </dgm:pt>
    <dgm:pt modelId="{140DC0B8-D7FA-4A89-BE49-E5E4090C0F4C}" type="pres">
      <dgm:prSet presAssocID="{DBD13EFA-08BD-4F60-85FB-526602F769D0}" presName="rootComposite" presStyleCnt="0"/>
      <dgm:spPr/>
    </dgm:pt>
    <dgm:pt modelId="{0547486B-39D6-4038-BDBF-8A9D81FD4F79}" type="pres">
      <dgm:prSet presAssocID="{DBD13EFA-08BD-4F60-85FB-526602F769D0}" presName="rootText" presStyleLbl="node2" presStyleIdx="2" presStyleCnt="4">
        <dgm:presLayoutVars>
          <dgm:chPref val="3"/>
        </dgm:presLayoutVars>
      </dgm:prSet>
      <dgm:spPr/>
      <dgm:t>
        <a:bodyPr/>
        <a:lstStyle/>
        <a:p>
          <a:endParaRPr lang="es-CO"/>
        </a:p>
      </dgm:t>
    </dgm:pt>
    <dgm:pt modelId="{32175B92-78C5-4506-9749-2549D6C44798}" type="pres">
      <dgm:prSet presAssocID="{DBD13EFA-08BD-4F60-85FB-526602F769D0}" presName="rootConnector" presStyleLbl="node2" presStyleIdx="2" presStyleCnt="4"/>
      <dgm:spPr/>
      <dgm:t>
        <a:bodyPr/>
        <a:lstStyle/>
        <a:p>
          <a:endParaRPr lang="es-CO"/>
        </a:p>
      </dgm:t>
    </dgm:pt>
    <dgm:pt modelId="{0AE67F48-D4AA-4BAC-97AA-66FEB0E19913}" type="pres">
      <dgm:prSet presAssocID="{DBD13EFA-08BD-4F60-85FB-526602F769D0}" presName="hierChild4" presStyleCnt="0"/>
      <dgm:spPr/>
    </dgm:pt>
    <dgm:pt modelId="{FEA20738-76AE-4156-8EDE-2A66449946AD}" type="pres">
      <dgm:prSet presAssocID="{DBD13EFA-08BD-4F60-85FB-526602F769D0}" presName="hierChild5" presStyleCnt="0"/>
      <dgm:spPr/>
    </dgm:pt>
    <dgm:pt modelId="{A5C2EE40-49BC-4E9D-A4DA-6B4C223AA4FA}" type="pres">
      <dgm:prSet presAssocID="{BF4DD4DF-E091-45DE-8B89-3D19510E8589}" presName="Name37" presStyleLbl="parChTrans1D2" presStyleIdx="3" presStyleCnt="4"/>
      <dgm:spPr/>
      <dgm:t>
        <a:bodyPr/>
        <a:lstStyle/>
        <a:p>
          <a:endParaRPr lang="es-CO"/>
        </a:p>
      </dgm:t>
    </dgm:pt>
    <dgm:pt modelId="{9FD20C4E-DCA0-4941-8686-45811E360966}" type="pres">
      <dgm:prSet presAssocID="{C41A3AB7-CF36-4922-A8A8-881FAD3C6C27}" presName="hierRoot2" presStyleCnt="0">
        <dgm:presLayoutVars>
          <dgm:hierBranch val="init"/>
        </dgm:presLayoutVars>
      </dgm:prSet>
      <dgm:spPr/>
    </dgm:pt>
    <dgm:pt modelId="{A9D40AA9-DE64-4FA0-AFD4-5C8F66EF8E23}" type="pres">
      <dgm:prSet presAssocID="{C41A3AB7-CF36-4922-A8A8-881FAD3C6C27}" presName="rootComposite" presStyleCnt="0"/>
      <dgm:spPr/>
    </dgm:pt>
    <dgm:pt modelId="{51F93766-3B7B-42C1-BC73-83930A0C7284}" type="pres">
      <dgm:prSet presAssocID="{C41A3AB7-CF36-4922-A8A8-881FAD3C6C27}" presName="rootText" presStyleLbl="node2" presStyleIdx="3" presStyleCnt="4">
        <dgm:presLayoutVars>
          <dgm:chPref val="3"/>
        </dgm:presLayoutVars>
      </dgm:prSet>
      <dgm:spPr/>
      <dgm:t>
        <a:bodyPr/>
        <a:lstStyle/>
        <a:p>
          <a:endParaRPr lang="es-CO"/>
        </a:p>
      </dgm:t>
    </dgm:pt>
    <dgm:pt modelId="{B1CD306A-AD07-4F70-BF65-4EBC3514B779}" type="pres">
      <dgm:prSet presAssocID="{C41A3AB7-CF36-4922-A8A8-881FAD3C6C27}" presName="rootConnector" presStyleLbl="node2" presStyleIdx="3" presStyleCnt="4"/>
      <dgm:spPr/>
      <dgm:t>
        <a:bodyPr/>
        <a:lstStyle/>
        <a:p>
          <a:endParaRPr lang="es-CO"/>
        </a:p>
      </dgm:t>
    </dgm:pt>
    <dgm:pt modelId="{3E15DF01-1006-410A-B12D-61BFD49E312A}" type="pres">
      <dgm:prSet presAssocID="{C41A3AB7-CF36-4922-A8A8-881FAD3C6C27}" presName="hierChild4" presStyleCnt="0"/>
      <dgm:spPr/>
    </dgm:pt>
    <dgm:pt modelId="{92447983-63F7-4D64-BD50-14FABCBE166F}" type="pres">
      <dgm:prSet presAssocID="{C41A3AB7-CF36-4922-A8A8-881FAD3C6C27}" presName="hierChild5" presStyleCnt="0"/>
      <dgm:spPr/>
    </dgm:pt>
    <dgm:pt modelId="{4F1E954D-5097-4CCF-9D03-F7C29847F313}" type="pres">
      <dgm:prSet presAssocID="{83E48CD8-9A49-4838-B54A-AE672DE1F1A4}" presName="hierChild3" presStyleCnt="0"/>
      <dgm:spPr/>
    </dgm:pt>
  </dgm:ptLst>
  <dgm:cxnLst>
    <dgm:cxn modelId="{C61C630A-1347-406A-BA11-D924AC400577}" type="presOf" srcId="{DBD13EFA-08BD-4F60-85FB-526602F769D0}" destId="{0547486B-39D6-4038-BDBF-8A9D81FD4F79}" srcOrd="0" destOrd="0" presId="urn:microsoft.com/office/officeart/2005/8/layout/orgChart1"/>
    <dgm:cxn modelId="{8CA05685-C79E-403F-9FA3-C45781E461FE}" type="presOf" srcId="{E2416032-E8BC-4D37-AE85-FD5E64972925}" destId="{14CC7BD0-0E18-490D-B3A6-CF17015803B9}" srcOrd="1" destOrd="0" presId="urn:microsoft.com/office/officeart/2005/8/layout/orgChart1"/>
    <dgm:cxn modelId="{0470C15C-B2C7-4615-AB77-31015B71BD46}" type="presOf" srcId="{DBD13EFA-08BD-4F60-85FB-526602F769D0}" destId="{32175B92-78C5-4506-9749-2549D6C44798}" srcOrd="1" destOrd="0" presId="urn:microsoft.com/office/officeart/2005/8/layout/orgChart1"/>
    <dgm:cxn modelId="{150BA110-F587-4BCF-AE58-4ECE87CE04C5}" srcId="{83E48CD8-9A49-4838-B54A-AE672DE1F1A4}" destId="{DBD13EFA-08BD-4F60-85FB-526602F769D0}" srcOrd="2" destOrd="0" parTransId="{F540019E-A93F-4E71-94E1-8FA2BAE7731F}" sibTransId="{6608CE2F-BBA1-459E-BA70-89FFD34B5209}"/>
    <dgm:cxn modelId="{3B1884A4-D02E-49C4-B7B3-0E650C12E74E}" srcId="{E35C38A4-79D8-428F-B2EF-F78CC55AF5E7}" destId="{83E48CD8-9A49-4838-B54A-AE672DE1F1A4}" srcOrd="0" destOrd="0" parTransId="{561F3986-1324-4166-A56E-094AAE959756}" sibTransId="{3D5578E3-FDC2-462B-8465-033C7454E4E3}"/>
    <dgm:cxn modelId="{D175C0FD-77B8-4B93-B01F-C7174AABD86C}" type="presOf" srcId="{C41A3AB7-CF36-4922-A8A8-881FAD3C6C27}" destId="{51F93766-3B7B-42C1-BC73-83930A0C7284}" srcOrd="0" destOrd="0" presId="urn:microsoft.com/office/officeart/2005/8/layout/orgChart1"/>
    <dgm:cxn modelId="{171560C2-7C5E-4A0B-B633-972773E9ACBD}" type="presOf" srcId="{E35C38A4-79D8-428F-B2EF-F78CC55AF5E7}" destId="{42C67CB8-9C21-4CDA-A716-F236D4B438A0}" srcOrd="0" destOrd="0" presId="urn:microsoft.com/office/officeart/2005/8/layout/orgChart1"/>
    <dgm:cxn modelId="{6D7D0D1A-4CA3-43E2-AC3F-32524E78F8E8}" type="presOf" srcId="{73CDB890-5987-44C2-9111-79A0B86E9B61}" destId="{DC1751BD-0CFD-4CD3-B20C-B259EC065D64}" srcOrd="1" destOrd="0" presId="urn:microsoft.com/office/officeart/2005/8/layout/orgChart1"/>
    <dgm:cxn modelId="{50C36847-94A7-430E-A6BB-D41B39C67787}" type="presOf" srcId="{BF4DD4DF-E091-45DE-8B89-3D19510E8589}" destId="{A5C2EE40-49BC-4E9D-A4DA-6B4C223AA4FA}" srcOrd="0" destOrd="0" presId="urn:microsoft.com/office/officeart/2005/8/layout/orgChart1"/>
    <dgm:cxn modelId="{3DEB86C4-51D3-4438-B59B-13FA770CFB35}" srcId="{83E48CD8-9A49-4838-B54A-AE672DE1F1A4}" destId="{73CDB890-5987-44C2-9111-79A0B86E9B61}" srcOrd="1" destOrd="0" parTransId="{6BF82E7C-2EF4-44A1-AD8D-4A6746F18087}" sibTransId="{ECCF6E33-F3F7-4529-974B-BDCF41E53BC1}"/>
    <dgm:cxn modelId="{F5612E70-E0DF-412A-90D4-2EBB30FA4EB7}" type="presOf" srcId="{5D57C9B6-8850-44F0-8D9D-02BF45175D24}" destId="{EDFD233B-591E-4AF6-81BB-87EEC63655E8}" srcOrd="0" destOrd="0" presId="urn:microsoft.com/office/officeart/2005/8/layout/orgChart1"/>
    <dgm:cxn modelId="{47165821-E31B-48FD-8B7D-D8866D1F595A}" type="presOf" srcId="{6BF82E7C-2EF4-44A1-AD8D-4A6746F18087}" destId="{2727D68B-70F5-495B-BB6E-E05C670948CA}" srcOrd="0" destOrd="0" presId="urn:microsoft.com/office/officeart/2005/8/layout/orgChart1"/>
    <dgm:cxn modelId="{B008B7C5-8265-4B85-A129-955395159391}" type="presOf" srcId="{83E48CD8-9A49-4838-B54A-AE672DE1F1A4}" destId="{0E221CF2-66BD-458F-968E-5907CA39FA3B}" srcOrd="0" destOrd="0" presId="urn:microsoft.com/office/officeart/2005/8/layout/orgChart1"/>
    <dgm:cxn modelId="{EC6120F5-E940-44EF-A166-7C051AA87C68}" srcId="{83E48CD8-9A49-4838-B54A-AE672DE1F1A4}" destId="{E2416032-E8BC-4D37-AE85-FD5E64972925}" srcOrd="0" destOrd="0" parTransId="{5D57C9B6-8850-44F0-8D9D-02BF45175D24}" sibTransId="{777B38D0-1A38-4EBA-BDE2-90F38A489698}"/>
    <dgm:cxn modelId="{1F40ED9C-3102-444F-BF6B-68362554E2F2}" type="presOf" srcId="{E2416032-E8BC-4D37-AE85-FD5E64972925}" destId="{32258A32-D08A-41D7-A12D-CFD018D74944}" srcOrd="0" destOrd="0" presId="urn:microsoft.com/office/officeart/2005/8/layout/orgChart1"/>
    <dgm:cxn modelId="{2E630D9B-9F6F-44FC-BDA2-C18AE674135B}" srcId="{83E48CD8-9A49-4838-B54A-AE672DE1F1A4}" destId="{C41A3AB7-CF36-4922-A8A8-881FAD3C6C27}" srcOrd="3" destOrd="0" parTransId="{BF4DD4DF-E091-45DE-8B89-3D19510E8589}" sibTransId="{306B39DF-5E0F-46DC-8301-10116FC0C442}"/>
    <dgm:cxn modelId="{5048F42F-3BB5-4BF8-8AB8-8DDC3D5523DB}" type="presOf" srcId="{83E48CD8-9A49-4838-B54A-AE672DE1F1A4}" destId="{1934BA7B-021E-48D6-9586-5F8159D3252C}" srcOrd="1" destOrd="0" presId="urn:microsoft.com/office/officeart/2005/8/layout/orgChart1"/>
    <dgm:cxn modelId="{71F785B5-2BEC-4490-A5AB-19903754075A}" type="presOf" srcId="{C41A3AB7-CF36-4922-A8A8-881FAD3C6C27}" destId="{B1CD306A-AD07-4F70-BF65-4EBC3514B779}" srcOrd="1" destOrd="0" presId="urn:microsoft.com/office/officeart/2005/8/layout/orgChart1"/>
    <dgm:cxn modelId="{C54104C4-2047-4E7A-8261-23237E2F31C7}" type="presOf" srcId="{73CDB890-5987-44C2-9111-79A0B86E9B61}" destId="{DEC86729-30ED-4996-AD68-3D865E186699}" srcOrd="0" destOrd="0" presId="urn:microsoft.com/office/officeart/2005/8/layout/orgChart1"/>
    <dgm:cxn modelId="{8CB779F9-4DFD-4C50-BB32-56B0E678895C}" type="presOf" srcId="{F540019E-A93F-4E71-94E1-8FA2BAE7731F}" destId="{F4418E19-81FD-447C-A24D-D14EAC9970BA}" srcOrd="0" destOrd="0" presId="urn:microsoft.com/office/officeart/2005/8/layout/orgChart1"/>
    <dgm:cxn modelId="{854ED3C9-D0D5-46FB-81F7-CCC6BEF90AF2}" type="presParOf" srcId="{42C67CB8-9C21-4CDA-A716-F236D4B438A0}" destId="{4B37EA5F-1C97-40FC-948B-8176F1FEC09A}" srcOrd="0" destOrd="0" presId="urn:microsoft.com/office/officeart/2005/8/layout/orgChart1"/>
    <dgm:cxn modelId="{A58C54E8-B6C2-4396-9581-4B31210BD2CC}" type="presParOf" srcId="{4B37EA5F-1C97-40FC-948B-8176F1FEC09A}" destId="{B01BBFDC-B030-4D84-8559-C57968720A84}" srcOrd="0" destOrd="0" presId="urn:microsoft.com/office/officeart/2005/8/layout/orgChart1"/>
    <dgm:cxn modelId="{0CC6E1FF-86D6-43D2-AD9B-AAB9C8D53D9A}" type="presParOf" srcId="{B01BBFDC-B030-4D84-8559-C57968720A84}" destId="{0E221CF2-66BD-458F-968E-5907CA39FA3B}" srcOrd="0" destOrd="0" presId="urn:microsoft.com/office/officeart/2005/8/layout/orgChart1"/>
    <dgm:cxn modelId="{6C7854C3-402D-4135-AD21-32D9E834200D}" type="presParOf" srcId="{B01BBFDC-B030-4D84-8559-C57968720A84}" destId="{1934BA7B-021E-48D6-9586-5F8159D3252C}" srcOrd="1" destOrd="0" presId="urn:microsoft.com/office/officeart/2005/8/layout/orgChart1"/>
    <dgm:cxn modelId="{E66666E5-337A-4458-84A6-CD97C86B2A18}" type="presParOf" srcId="{4B37EA5F-1C97-40FC-948B-8176F1FEC09A}" destId="{B3BAB74E-AAD9-49C8-9025-7DC5993D7149}" srcOrd="1" destOrd="0" presId="urn:microsoft.com/office/officeart/2005/8/layout/orgChart1"/>
    <dgm:cxn modelId="{908C39CA-D618-4B76-BE48-AA2D582C2628}" type="presParOf" srcId="{B3BAB74E-AAD9-49C8-9025-7DC5993D7149}" destId="{EDFD233B-591E-4AF6-81BB-87EEC63655E8}" srcOrd="0" destOrd="0" presId="urn:microsoft.com/office/officeart/2005/8/layout/orgChart1"/>
    <dgm:cxn modelId="{DB8E4130-1152-4AE1-BF34-24A3456B30C4}" type="presParOf" srcId="{B3BAB74E-AAD9-49C8-9025-7DC5993D7149}" destId="{0AEE7E6A-45D5-4EDE-81A8-76AB2547429E}" srcOrd="1" destOrd="0" presId="urn:microsoft.com/office/officeart/2005/8/layout/orgChart1"/>
    <dgm:cxn modelId="{B5EAF7CB-18A4-43DC-BF9E-3E1E96775DC7}" type="presParOf" srcId="{0AEE7E6A-45D5-4EDE-81A8-76AB2547429E}" destId="{58D3C7F9-9E48-4B4B-BF91-C79BD6B51D5D}" srcOrd="0" destOrd="0" presId="urn:microsoft.com/office/officeart/2005/8/layout/orgChart1"/>
    <dgm:cxn modelId="{21BD51DA-2ACC-431C-A469-E0FFBE6215DA}" type="presParOf" srcId="{58D3C7F9-9E48-4B4B-BF91-C79BD6B51D5D}" destId="{32258A32-D08A-41D7-A12D-CFD018D74944}" srcOrd="0" destOrd="0" presId="urn:microsoft.com/office/officeart/2005/8/layout/orgChart1"/>
    <dgm:cxn modelId="{90E79AC9-E420-4CF2-A65F-84401D27E585}" type="presParOf" srcId="{58D3C7F9-9E48-4B4B-BF91-C79BD6B51D5D}" destId="{14CC7BD0-0E18-490D-B3A6-CF17015803B9}" srcOrd="1" destOrd="0" presId="urn:microsoft.com/office/officeart/2005/8/layout/orgChart1"/>
    <dgm:cxn modelId="{FA472518-2ADC-4E67-904F-80833E7C5AB4}" type="presParOf" srcId="{0AEE7E6A-45D5-4EDE-81A8-76AB2547429E}" destId="{99E1DA75-47CC-4994-8B90-90425E6A3549}" srcOrd="1" destOrd="0" presId="urn:microsoft.com/office/officeart/2005/8/layout/orgChart1"/>
    <dgm:cxn modelId="{E5AF799C-DE43-4889-8B76-22A3089BDCEA}" type="presParOf" srcId="{0AEE7E6A-45D5-4EDE-81A8-76AB2547429E}" destId="{EBCA716E-FBE5-4F89-ADE2-DFDC2A21FDE4}" srcOrd="2" destOrd="0" presId="urn:microsoft.com/office/officeart/2005/8/layout/orgChart1"/>
    <dgm:cxn modelId="{1F84D7E0-4A8F-4EBB-823C-D0227AA659BF}" type="presParOf" srcId="{B3BAB74E-AAD9-49C8-9025-7DC5993D7149}" destId="{2727D68B-70F5-495B-BB6E-E05C670948CA}" srcOrd="2" destOrd="0" presId="urn:microsoft.com/office/officeart/2005/8/layout/orgChart1"/>
    <dgm:cxn modelId="{638F3DAD-94FF-4789-A7E5-6AAA9922739E}" type="presParOf" srcId="{B3BAB74E-AAD9-49C8-9025-7DC5993D7149}" destId="{AFDEFD9E-A5F2-45F8-8F6C-D93DA5B3FC9C}" srcOrd="3" destOrd="0" presId="urn:microsoft.com/office/officeart/2005/8/layout/orgChart1"/>
    <dgm:cxn modelId="{85721397-6C8A-479D-9D49-F88A5B682087}" type="presParOf" srcId="{AFDEFD9E-A5F2-45F8-8F6C-D93DA5B3FC9C}" destId="{840B478E-A06B-4822-B567-F8710D442F19}" srcOrd="0" destOrd="0" presId="urn:microsoft.com/office/officeart/2005/8/layout/orgChart1"/>
    <dgm:cxn modelId="{33CF497E-0574-4FAB-99D3-AB0EB56D4FA8}" type="presParOf" srcId="{840B478E-A06B-4822-B567-F8710D442F19}" destId="{DEC86729-30ED-4996-AD68-3D865E186699}" srcOrd="0" destOrd="0" presId="urn:microsoft.com/office/officeart/2005/8/layout/orgChart1"/>
    <dgm:cxn modelId="{AC690930-0A68-4CAA-9A41-52DE072F73D4}" type="presParOf" srcId="{840B478E-A06B-4822-B567-F8710D442F19}" destId="{DC1751BD-0CFD-4CD3-B20C-B259EC065D64}" srcOrd="1" destOrd="0" presId="urn:microsoft.com/office/officeart/2005/8/layout/orgChart1"/>
    <dgm:cxn modelId="{C248A5A3-584A-43CC-A69D-74CF20B1D5B5}" type="presParOf" srcId="{AFDEFD9E-A5F2-45F8-8F6C-D93DA5B3FC9C}" destId="{58064DE7-D54D-490B-9C5B-FCF8EEAC925D}" srcOrd="1" destOrd="0" presId="urn:microsoft.com/office/officeart/2005/8/layout/orgChart1"/>
    <dgm:cxn modelId="{68E98541-D668-4CDC-A204-5FCA8F7957C9}" type="presParOf" srcId="{AFDEFD9E-A5F2-45F8-8F6C-D93DA5B3FC9C}" destId="{9C941216-38DD-4C90-A383-6480094DF8AC}" srcOrd="2" destOrd="0" presId="urn:microsoft.com/office/officeart/2005/8/layout/orgChart1"/>
    <dgm:cxn modelId="{6B27721D-E1A0-4ABE-B88B-CF8525185B37}" type="presParOf" srcId="{B3BAB74E-AAD9-49C8-9025-7DC5993D7149}" destId="{F4418E19-81FD-447C-A24D-D14EAC9970BA}" srcOrd="4" destOrd="0" presId="urn:microsoft.com/office/officeart/2005/8/layout/orgChart1"/>
    <dgm:cxn modelId="{48DE4E4E-54B5-4FC0-82C2-DF58685FC325}" type="presParOf" srcId="{B3BAB74E-AAD9-49C8-9025-7DC5993D7149}" destId="{8E6DF260-DEC7-4532-98B2-F0081DD69618}" srcOrd="5" destOrd="0" presId="urn:microsoft.com/office/officeart/2005/8/layout/orgChart1"/>
    <dgm:cxn modelId="{F2A50129-E65D-462F-99A0-9CF3AE5CF514}" type="presParOf" srcId="{8E6DF260-DEC7-4532-98B2-F0081DD69618}" destId="{140DC0B8-D7FA-4A89-BE49-E5E4090C0F4C}" srcOrd="0" destOrd="0" presId="urn:microsoft.com/office/officeart/2005/8/layout/orgChart1"/>
    <dgm:cxn modelId="{AD168A6C-7D0C-467F-A89F-7103260D61D1}" type="presParOf" srcId="{140DC0B8-D7FA-4A89-BE49-E5E4090C0F4C}" destId="{0547486B-39D6-4038-BDBF-8A9D81FD4F79}" srcOrd="0" destOrd="0" presId="urn:microsoft.com/office/officeart/2005/8/layout/orgChart1"/>
    <dgm:cxn modelId="{D0F0CA8D-577A-439B-AF69-8B87E26F773E}" type="presParOf" srcId="{140DC0B8-D7FA-4A89-BE49-E5E4090C0F4C}" destId="{32175B92-78C5-4506-9749-2549D6C44798}" srcOrd="1" destOrd="0" presId="urn:microsoft.com/office/officeart/2005/8/layout/orgChart1"/>
    <dgm:cxn modelId="{B0148482-85B0-4D2D-B720-A1CFDA90F24C}" type="presParOf" srcId="{8E6DF260-DEC7-4532-98B2-F0081DD69618}" destId="{0AE67F48-D4AA-4BAC-97AA-66FEB0E19913}" srcOrd="1" destOrd="0" presId="urn:microsoft.com/office/officeart/2005/8/layout/orgChart1"/>
    <dgm:cxn modelId="{756AD0E5-8FB3-4B96-A00B-8F4424542D5E}" type="presParOf" srcId="{8E6DF260-DEC7-4532-98B2-F0081DD69618}" destId="{FEA20738-76AE-4156-8EDE-2A66449946AD}" srcOrd="2" destOrd="0" presId="urn:microsoft.com/office/officeart/2005/8/layout/orgChart1"/>
    <dgm:cxn modelId="{218F5524-DC71-406E-A2E6-DEF35D6A7F4F}" type="presParOf" srcId="{B3BAB74E-AAD9-49C8-9025-7DC5993D7149}" destId="{A5C2EE40-49BC-4E9D-A4DA-6B4C223AA4FA}" srcOrd="6" destOrd="0" presId="urn:microsoft.com/office/officeart/2005/8/layout/orgChart1"/>
    <dgm:cxn modelId="{180E9972-53BF-4BFA-A808-320378A4E132}" type="presParOf" srcId="{B3BAB74E-AAD9-49C8-9025-7DC5993D7149}" destId="{9FD20C4E-DCA0-4941-8686-45811E360966}" srcOrd="7" destOrd="0" presId="urn:microsoft.com/office/officeart/2005/8/layout/orgChart1"/>
    <dgm:cxn modelId="{EB718A4F-24C3-4275-BAEE-04BC311D4381}" type="presParOf" srcId="{9FD20C4E-DCA0-4941-8686-45811E360966}" destId="{A9D40AA9-DE64-4FA0-AFD4-5C8F66EF8E23}" srcOrd="0" destOrd="0" presId="urn:microsoft.com/office/officeart/2005/8/layout/orgChart1"/>
    <dgm:cxn modelId="{607680A6-9CDF-45D0-91E7-AD25DC3A62A8}" type="presParOf" srcId="{A9D40AA9-DE64-4FA0-AFD4-5C8F66EF8E23}" destId="{51F93766-3B7B-42C1-BC73-83930A0C7284}" srcOrd="0" destOrd="0" presId="urn:microsoft.com/office/officeart/2005/8/layout/orgChart1"/>
    <dgm:cxn modelId="{7F0A6A8C-9E46-46B8-AAD6-4A1D7F18EB2A}" type="presParOf" srcId="{A9D40AA9-DE64-4FA0-AFD4-5C8F66EF8E23}" destId="{B1CD306A-AD07-4F70-BF65-4EBC3514B779}" srcOrd="1" destOrd="0" presId="urn:microsoft.com/office/officeart/2005/8/layout/orgChart1"/>
    <dgm:cxn modelId="{59927756-5E46-4173-8537-A6870A20359B}" type="presParOf" srcId="{9FD20C4E-DCA0-4941-8686-45811E360966}" destId="{3E15DF01-1006-410A-B12D-61BFD49E312A}" srcOrd="1" destOrd="0" presId="urn:microsoft.com/office/officeart/2005/8/layout/orgChart1"/>
    <dgm:cxn modelId="{A35CAC48-4BE3-4346-B622-09E0872BB57D}" type="presParOf" srcId="{9FD20C4E-DCA0-4941-8686-45811E360966}" destId="{92447983-63F7-4D64-BD50-14FABCBE166F}" srcOrd="2" destOrd="0" presId="urn:microsoft.com/office/officeart/2005/8/layout/orgChart1"/>
    <dgm:cxn modelId="{981D27DF-C923-42E0-81FA-8BE1111E7692}" type="presParOf" srcId="{4B37EA5F-1C97-40FC-948B-8176F1FEC09A}" destId="{4F1E954D-5097-4CCF-9D03-F7C29847F313}"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C2EE40-49BC-4E9D-A4DA-6B4C223AA4FA}">
      <dsp:nvSpPr>
        <dsp:cNvPr id="0" name=""/>
        <dsp:cNvSpPr/>
      </dsp:nvSpPr>
      <dsp:spPr>
        <a:xfrm>
          <a:off x="4036279" y="1473658"/>
          <a:ext cx="3153916" cy="662845"/>
        </a:xfrm>
        <a:custGeom>
          <a:avLst/>
          <a:gdLst/>
          <a:ahLst/>
          <a:cxnLst/>
          <a:rect l="0" t="0" r="0" b="0"/>
          <a:pathLst>
            <a:path>
              <a:moveTo>
                <a:pt x="0" y="0"/>
              </a:moveTo>
              <a:lnTo>
                <a:pt x="0" y="480150"/>
              </a:lnTo>
              <a:lnTo>
                <a:pt x="3153916" y="480150"/>
              </a:lnTo>
              <a:lnTo>
                <a:pt x="3153916" y="662845"/>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418E19-81FD-447C-A24D-D14EAC9970BA}">
      <dsp:nvSpPr>
        <dsp:cNvPr id="0" name=""/>
        <dsp:cNvSpPr/>
      </dsp:nvSpPr>
      <dsp:spPr>
        <a:xfrm>
          <a:off x="4036279" y="1473658"/>
          <a:ext cx="1048568" cy="662845"/>
        </a:xfrm>
        <a:custGeom>
          <a:avLst/>
          <a:gdLst/>
          <a:ahLst/>
          <a:cxnLst/>
          <a:rect l="0" t="0" r="0" b="0"/>
          <a:pathLst>
            <a:path>
              <a:moveTo>
                <a:pt x="0" y="0"/>
              </a:moveTo>
              <a:lnTo>
                <a:pt x="0" y="480150"/>
              </a:lnTo>
              <a:lnTo>
                <a:pt x="1048568" y="480150"/>
              </a:lnTo>
              <a:lnTo>
                <a:pt x="1048568" y="662845"/>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727D68B-70F5-495B-BB6E-E05C670948CA}">
      <dsp:nvSpPr>
        <dsp:cNvPr id="0" name=""/>
        <dsp:cNvSpPr/>
      </dsp:nvSpPr>
      <dsp:spPr>
        <a:xfrm>
          <a:off x="2979499" y="1473658"/>
          <a:ext cx="1056780" cy="662845"/>
        </a:xfrm>
        <a:custGeom>
          <a:avLst/>
          <a:gdLst/>
          <a:ahLst/>
          <a:cxnLst/>
          <a:rect l="0" t="0" r="0" b="0"/>
          <a:pathLst>
            <a:path>
              <a:moveTo>
                <a:pt x="1056780" y="0"/>
              </a:moveTo>
              <a:lnTo>
                <a:pt x="1056780" y="480150"/>
              </a:lnTo>
              <a:lnTo>
                <a:pt x="0" y="480150"/>
              </a:lnTo>
              <a:lnTo>
                <a:pt x="0" y="662845"/>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FD233B-591E-4AF6-81BB-87EEC63655E8}">
      <dsp:nvSpPr>
        <dsp:cNvPr id="0" name=""/>
        <dsp:cNvSpPr/>
      </dsp:nvSpPr>
      <dsp:spPr>
        <a:xfrm>
          <a:off x="874150" y="1473658"/>
          <a:ext cx="3162129" cy="662845"/>
        </a:xfrm>
        <a:custGeom>
          <a:avLst/>
          <a:gdLst/>
          <a:ahLst/>
          <a:cxnLst/>
          <a:rect l="0" t="0" r="0" b="0"/>
          <a:pathLst>
            <a:path>
              <a:moveTo>
                <a:pt x="3162129" y="0"/>
              </a:moveTo>
              <a:lnTo>
                <a:pt x="3162129" y="480150"/>
              </a:lnTo>
              <a:lnTo>
                <a:pt x="0" y="480150"/>
              </a:lnTo>
              <a:lnTo>
                <a:pt x="0" y="662845"/>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221CF2-66BD-458F-968E-5907CA39FA3B}">
      <dsp:nvSpPr>
        <dsp:cNvPr id="0" name=""/>
        <dsp:cNvSpPr/>
      </dsp:nvSpPr>
      <dsp:spPr>
        <a:xfrm>
          <a:off x="3166300" y="603680"/>
          <a:ext cx="1739957" cy="869978"/>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smtClean="0">
              <a:latin typeface="Segoe UI Light" panose="020B0502040204020203" pitchFamily="34" charset="0"/>
            </a:rPr>
            <a:t>Dirección Ejecutiva</a:t>
          </a:r>
          <a:endParaRPr lang="es-CO" sz="1400" kern="1200" dirty="0">
            <a:latin typeface="Segoe UI Light" panose="020B0502040204020203" pitchFamily="34" charset="0"/>
          </a:endParaRPr>
        </a:p>
      </dsp:txBody>
      <dsp:txXfrm>
        <a:off x="3166300" y="603680"/>
        <a:ext cx="1739957" cy="869978"/>
      </dsp:txXfrm>
    </dsp:sp>
    <dsp:sp modelId="{32258A32-D08A-41D7-A12D-CFD018D74944}">
      <dsp:nvSpPr>
        <dsp:cNvPr id="0" name=""/>
        <dsp:cNvSpPr/>
      </dsp:nvSpPr>
      <dsp:spPr>
        <a:xfrm>
          <a:off x="4171" y="2136504"/>
          <a:ext cx="1739957" cy="869978"/>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smtClean="0">
              <a:latin typeface="Segoe UI Light" panose="020B0502040204020203" pitchFamily="34" charset="0"/>
            </a:rPr>
            <a:t>Subdirección de Evaluación de Tecnologías en Salud </a:t>
          </a:r>
          <a:endParaRPr lang="es-CO" sz="1400" kern="1200" dirty="0">
            <a:latin typeface="Segoe UI Light" panose="020B0502040204020203" pitchFamily="34" charset="0"/>
          </a:endParaRPr>
        </a:p>
      </dsp:txBody>
      <dsp:txXfrm>
        <a:off x="4171" y="2136504"/>
        <a:ext cx="1739957" cy="869978"/>
      </dsp:txXfrm>
    </dsp:sp>
    <dsp:sp modelId="{DEC86729-30ED-4996-AD68-3D865E186699}">
      <dsp:nvSpPr>
        <dsp:cNvPr id="0" name=""/>
        <dsp:cNvSpPr/>
      </dsp:nvSpPr>
      <dsp:spPr>
        <a:xfrm>
          <a:off x="2109520" y="2136504"/>
          <a:ext cx="1739957" cy="869978"/>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smtClean="0">
              <a:latin typeface="Segoe UI Light" panose="020B0502040204020203" pitchFamily="34" charset="0"/>
            </a:rPr>
            <a:t>Subdirección de Producción de Guías de Práctica Clínica</a:t>
          </a:r>
          <a:endParaRPr lang="es-CO" sz="1400" kern="1200" dirty="0">
            <a:latin typeface="Segoe UI Light" panose="020B0502040204020203" pitchFamily="34" charset="0"/>
          </a:endParaRPr>
        </a:p>
      </dsp:txBody>
      <dsp:txXfrm>
        <a:off x="2109520" y="2136504"/>
        <a:ext cx="1739957" cy="869978"/>
      </dsp:txXfrm>
    </dsp:sp>
    <dsp:sp modelId="{0547486B-39D6-4038-BDBF-8A9D81FD4F79}">
      <dsp:nvSpPr>
        <dsp:cNvPr id="0" name=""/>
        <dsp:cNvSpPr/>
      </dsp:nvSpPr>
      <dsp:spPr>
        <a:xfrm>
          <a:off x="4214869" y="2136504"/>
          <a:ext cx="1739957" cy="869978"/>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smtClean="0">
              <a:latin typeface="Segoe UI Light" panose="020B0502040204020203" pitchFamily="34" charset="0"/>
            </a:rPr>
            <a:t>Subdirección de Implantación y Diseminación</a:t>
          </a:r>
          <a:endParaRPr lang="es-CO" sz="1400" kern="1200" dirty="0">
            <a:latin typeface="Segoe UI Light" panose="020B0502040204020203" pitchFamily="34" charset="0"/>
          </a:endParaRPr>
        </a:p>
      </dsp:txBody>
      <dsp:txXfrm>
        <a:off x="4214869" y="2136504"/>
        <a:ext cx="1739957" cy="869978"/>
      </dsp:txXfrm>
    </dsp:sp>
    <dsp:sp modelId="{51F93766-3B7B-42C1-BC73-83930A0C7284}">
      <dsp:nvSpPr>
        <dsp:cNvPr id="0" name=""/>
        <dsp:cNvSpPr/>
      </dsp:nvSpPr>
      <dsp:spPr>
        <a:xfrm>
          <a:off x="6320217" y="2136504"/>
          <a:ext cx="1739957" cy="869978"/>
        </a:xfrm>
        <a:prstGeom prst="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s-CO" sz="1400" kern="1200" dirty="0" smtClean="0">
              <a:latin typeface="Segoe UI Light" panose="020B0502040204020203" pitchFamily="34" charset="0"/>
            </a:rPr>
            <a:t>Subdirección de Participación, Deliberación y Comunicaciones</a:t>
          </a:r>
          <a:endParaRPr lang="es-CO" sz="1400" kern="1200" dirty="0">
            <a:latin typeface="Segoe UI Light" panose="020B0502040204020203" pitchFamily="34" charset="0"/>
          </a:endParaRPr>
        </a:p>
      </dsp:txBody>
      <dsp:txXfrm>
        <a:off x="6320217" y="2136504"/>
        <a:ext cx="1739957" cy="86997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317167-2763-8E46-8D77-158B1D1A9FD8}" type="datetimeFigureOut">
              <a:rPr lang="es-ES" smtClean="0"/>
              <a:t>24/02/2016</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0D9190-52BC-CC49-86BE-AFECC06227C8}" type="slidenum">
              <a:rPr lang="es-ES" smtClean="0"/>
              <a:t>‹Nº›</a:t>
            </a:fld>
            <a:endParaRPr lang="es-ES"/>
          </a:p>
        </p:txBody>
      </p:sp>
    </p:spTree>
    <p:extLst>
      <p:ext uri="{BB962C8B-B14F-4D97-AF65-F5344CB8AC3E}">
        <p14:creationId xmlns:p14="http://schemas.microsoft.com/office/powerpoint/2010/main" val="16682708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AA0D9190-52BC-CC49-86BE-AFECC06227C8}" type="slidenum">
              <a:rPr lang="es-ES" smtClean="0"/>
              <a:t>12</a:t>
            </a:fld>
            <a:endParaRPr lang="es-ES"/>
          </a:p>
        </p:txBody>
      </p:sp>
    </p:spTree>
    <p:extLst>
      <p:ext uri="{BB962C8B-B14F-4D97-AF65-F5344CB8AC3E}">
        <p14:creationId xmlns:p14="http://schemas.microsoft.com/office/powerpoint/2010/main" val="2279499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xfrm>
            <a:off x="6672263" y="9020175"/>
            <a:ext cx="338137" cy="27622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E4ED950-51D5-4877-A5DE-678D20F1F983}" type="slidenum">
              <a:rPr lang="en-GB">
                <a:latin typeface="Times" panose="02020603050405020304" pitchFamily="18" charset="0"/>
              </a:rPr>
              <a:pPr/>
              <a:t>23</a:t>
            </a:fld>
            <a:endParaRPr lang="en-GB">
              <a:latin typeface="Times" panose="02020603050405020304" pitchFamily="18" charset="0"/>
            </a:endParaRPr>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xfrm>
            <a:off x="935038" y="4418013"/>
            <a:ext cx="184150" cy="307975"/>
          </a:xfrm>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sq">
                <a:solidFill>
                  <a:srgbClr val="000000"/>
                </a:solidFill>
                <a:miter lim="800000"/>
                <a:headEnd/>
                <a:tailEnd/>
              </a14:hiddenLine>
            </a:ext>
          </a:extLst>
        </p:spPr>
        <p:txBody>
          <a:bodyPr/>
          <a:lstStyle/>
          <a:p>
            <a:pPr eaLnBrk="1" hangingPunct="1"/>
            <a:endParaRPr lang="es-CO" sz="1400" smtClean="0"/>
          </a:p>
        </p:txBody>
      </p:sp>
    </p:spTree>
    <p:extLst>
      <p:ext uri="{BB962C8B-B14F-4D97-AF65-F5344CB8AC3E}">
        <p14:creationId xmlns:p14="http://schemas.microsoft.com/office/powerpoint/2010/main" val="412710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F0AC202C-C0D1-434C-B69E-35B09DA2F4EF}" type="datetimeFigureOut">
              <a:rPr lang="es-ES" smtClean="0"/>
              <a:t>24/02/2016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2216559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0AC202C-C0D1-434C-B69E-35B09DA2F4EF}" type="datetimeFigureOut">
              <a:rPr lang="es-ES" smtClean="0"/>
              <a:t>24/02/2016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3814404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0AC202C-C0D1-434C-B69E-35B09DA2F4EF}" type="datetimeFigureOut">
              <a:rPr lang="es-ES" smtClean="0"/>
              <a:t>24/02/2016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28058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F0AC202C-C0D1-434C-B69E-35B09DA2F4EF}" type="datetimeFigureOut">
              <a:rPr lang="es-ES" smtClean="0"/>
              <a:t>24/02/2016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2236646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F0AC202C-C0D1-434C-B69E-35B09DA2F4EF}" type="datetimeFigureOut">
              <a:rPr lang="es-ES" smtClean="0"/>
              <a:t>24/02/2016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4235012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F0AC202C-C0D1-434C-B69E-35B09DA2F4EF}" type="datetimeFigureOut">
              <a:rPr lang="es-ES" smtClean="0"/>
              <a:t>24/02/2016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24693114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F0AC202C-C0D1-434C-B69E-35B09DA2F4EF}" type="datetimeFigureOut">
              <a:rPr lang="es-ES" smtClean="0"/>
              <a:t>24/02/2016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187698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F0AC202C-C0D1-434C-B69E-35B09DA2F4EF}" type="datetimeFigureOut">
              <a:rPr lang="es-ES" smtClean="0"/>
              <a:t>24/02/2016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323860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0AC202C-C0D1-434C-B69E-35B09DA2F4EF}" type="datetimeFigureOut">
              <a:rPr lang="es-ES" smtClean="0"/>
              <a:t>24/02/2016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4034774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F0AC202C-C0D1-434C-B69E-35B09DA2F4EF}" type="datetimeFigureOut">
              <a:rPr lang="es-ES" smtClean="0"/>
              <a:t>24/02/2016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668067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F0AC202C-C0D1-434C-B69E-35B09DA2F4EF}" type="datetimeFigureOut">
              <a:rPr lang="es-ES" smtClean="0"/>
              <a:t>24/02/2016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825C65C-2FDD-294F-BA9B-BF0F995C5A0A}" type="slidenum">
              <a:rPr lang="es-ES" smtClean="0"/>
              <a:t>‹Nº›</a:t>
            </a:fld>
            <a:endParaRPr lang="es-ES"/>
          </a:p>
        </p:txBody>
      </p:sp>
    </p:spTree>
    <p:extLst>
      <p:ext uri="{BB962C8B-B14F-4D97-AF65-F5344CB8AC3E}">
        <p14:creationId xmlns:p14="http://schemas.microsoft.com/office/powerpoint/2010/main" val="2355164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AC202C-C0D1-434C-B69E-35B09DA2F4EF}" type="datetimeFigureOut">
              <a:rPr lang="es-ES" smtClean="0"/>
              <a:t>24/02/2016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25C65C-2FDD-294F-BA9B-BF0F995C5A0A}" type="slidenum">
              <a:rPr lang="es-ES" smtClean="0"/>
              <a:t>‹Nº›</a:t>
            </a:fld>
            <a:endParaRPr lang="es-ES"/>
          </a:p>
        </p:txBody>
      </p:sp>
    </p:spTree>
    <p:extLst>
      <p:ext uri="{BB962C8B-B14F-4D97-AF65-F5344CB8AC3E}">
        <p14:creationId xmlns:p14="http://schemas.microsoft.com/office/powerpoint/2010/main" val="20864589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5.pn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gpc.minsalud.gov.co/recursos/Documents/Guia_Metodologica_Actualizacion_Elaboracio%CC%81n_2014.pdf"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2 CuadroTexto"/>
          <p:cNvSpPr txBox="1"/>
          <p:nvPr/>
        </p:nvSpPr>
        <p:spPr>
          <a:xfrm>
            <a:off x="-218504" y="3975244"/>
            <a:ext cx="9505056" cy="461665"/>
          </a:xfrm>
          <a:prstGeom prst="rect">
            <a:avLst/>
          </a:prstGeom>
          <a:noFill/>
        </p:spPr>
        <p:txBody>
          <a:bodyPr wrap="square" rtlCol="0">
            <a:spAutoFit/>
          </a:bodyPr>
          <a:lstStyle/>
          <a:p>
            <a:pPr algn="ctr"/>
            <a:r>
              <a:rPr lang="es-CO" sz="2400" dirty="0">
                <a:latin typeface="Segoe UI Semibold" panose="020B0702040204020203" pitchFamily="34" charset="0"/>
              </a:rPr>
              <a:t> </a:t>
            </a:r>
            <a:r>
              <a:rPr lang="es-CO" sz="2400" dirty="0" smtClean="0">
                <a:latin typeface="Segoe UI Semibold" panose="020B0702040204020203" pitchFamily="34" charset="0"/>
              </a:rPr>
              <a:t> </a:t>
            </a:r>
          </a:p>
        </p:txBody>
      </p:sp>
      <p:pic>
        <p:nvPicPr>
          <p:cNvPr id="2" name="Imagen 1" descr="fondo presentacione-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755909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946701" y="1547736"/>
            <a:ext cx="1426865" cy="461665"/>
          </a:xfrm>
          <a:prstGeom prst="rect">
            <a:avLst/>
          </a:prstGeom>
        </p:spPr>
        <p:txBody>
          <a:bodyPr wrap="none">
            <a:spAutoFit/>
          </a:bodyPr>
          <a:lstStyle/>
          <a:p>
            <a:r>
              <a:rPr lang="es-CO" sz="2400" dirty="0" smtClean="0">
                <a:solidFill>
                  <a:srgbClr val="FF0000"/>
                </a:solidFill>
                <a:latin typeface="Segoe UI Semibold" panose="020B0702040204020203" pitchFamily="34" charset="0"/>
              </a:rPr>
              <a:t>2. </a:t>
            </a:r>
            <a:r>
              <a:rPr lang="es-CO" sz="2400" dirty="0" smtClean="0">
                <a:latin typeface="Segoe UI Semibold" panose="020B0702040204020203" pitchFamily="34" charset="0"/>
              </a:rPr>
              <a:t>El </a:t>
            </a:r>
            <a:r>
              <a:rPr lang="es-CO" sz="2400" dirty="0">
                <a:latin typeface="Segoe UI Semibold" panose="020B0702040204020203" pitchFamily="34" charset="0"/>
              </a:rPr>
              <a:t>IETS</a:t>
            </a:r>
          </a:p>
        </p:txBody>
      </p:sp>
      <p:pic>
        <p:nvPicPr>
          <p:cNvPr id="2" name="Imagen 1"/>
          <p:cNvPicPr>
            <a:picLocks noChangeAspect="1"/>
          </p:cNvPicPr>
          <p:nvPr/>
        </p:nvPicPr>
        <p:blipFill>
          <a:blip r:embed="rId2"/>
          <a:stretch>
            <a:fillRect/>
          </a:stretch>
        </p:blipFill>
        <p:spPr>
          <a:xfrm>
            <a:off x="2225235" y="2181339"/>
            <a:ext cx="5295090" cy="3848904"/>
          </a:xfrm>
          <a:prstGeom prst="rect">
            <a:avLst/>
          </a:prstGeom>
        </p:spPr>
      </p:pic>
    </p:spTree>
    <p:extLst>
      <p:ext uri="{BB962C8B-B14F-4D97-AF65-F5344CB8AC3E}">
        <p14:creationId xmlns:p14="http://schemas.microsoft.com/office/powerpoint/2010/main" val="12202755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436237" y="5608028"/>
            <a:ext cx="8388274" cy="942958"/>
          </a:xfrm>
          <a:prstGeom prst="rect">
            <a:avLst/>
          </a:prstGeom>
        </p:spPr>
      </p:pic>
      <p:sp>
        <p:nvSpPr>
          <p:cNvPr id="3" name="Rectángulo 2"/>
          <p:cNvSpPr/>
          <p:nvPr/>
        </p:nvSpPr>
        <p:spPr>
          <a:xfrm>
            <a:off x="1072365" y="1768074"/>
            <a:ext cx="1862561" cy="369332"/>
          </a:xfrm>
          <a:prstGeom prst="rect">
            <a:avLst/>
          </a:prstGeom>
        </p:spPr>
        <p:txBody>
          <a:bodyPr wrap="none">
            <a:spAutoFit/>
          </a:bodyPr>
          <a:lstStyle/>
          <a:p>
            <a:r>
              <a:rPr lang="es-CO" dirty="0">
                <a:latin typeface="Segoe UI Semibold" panose="020B0702040204020203" pitchFamily="34" charset="0"/>
              </a:rPr>
              <a:t>¿Qué es el IETS?</a:t>
            </a:r>
          </a:p>
        </p:txBody>
      </p:sp>
      <p:pic>
        <p:nvPicPr>
          <p:cNvPr id="4" name="Imagen 3"/>
          <p:cNvPicPr>
            <a:picLocks noChangeAspect="1"/>
          </p:cNvPicPr>
          <p:nvPr/>
        </p:nvPicPr>
        <p:blipFill>
          <a:blip r:embed="rId3"/>
          <a:stretch>
            <a:fillRect/>
          </a:stretch>
        </p:blipFill>
        <p:spPr>
          <a:xfrm>
            <a:off x="1522941" y="1097554"/>
            <a:ext cx="6310052" cy="4609183"/>
          </a:xfrm>
          <a:prstGeom prst="rect">
            <a:avLst/>
          </a:prstGeom>
        </p:spPr>
      </p:pic>
    </p:spTree>
    <p:extLst>
      <p:ext uri="{BB962C8B-B14F-4D97-AF65-F5344CB8AC3E}">
        <p14:creationId xmlns:p14="http://schemas.microsoft.com/office/powerpoint/2010/main" val="6856472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717713" y="1299724"/>
            <a:ext cx="4122924" cy="400110"/>
          </a:xfrm>
          <a:prstGeom prst="rect">
            <a:avLst/>
          </a:prstGeom>
        </p:spPr>
        <p:txBody>
          <a:bodyPr wrap="none">
            <a:spAutoFit/>
          </a:bodyPr>
          <a:lstStyle/>
          <a:p>
            <a:r>
              <a:rPr lang="es-CO" sz="2000" b="1" dirty="0" smtClean="0">
                <a:latin typeface="Segoe UI Semibold" panose="020B0702040204020203" pitchFamily="34" charset="0"/>
              </a:rPr>
              <a:t>¿Cómo esta conformado el IETS</a:t>
            </a:r>
            <a:r>
              <a:rPr lang="es-CO" sz="2000" b="1" dirty="0">
                <a:latin typeface="Segoe UI Semibold" panose="020B0702040204020203" pitchFamily="34" charset="0"/>
              </a:rPr>
              <a:t>?</a:t>
            </a:r>
          </a:p>
        </p:txBody>
      </p:sp>
      <p:pic>
        <p:nvPicPr>
          <p:cNvPr id="27" name="Imagen 26"/>
          <p:cNvPicPr>
            <a:picLocks noChangeAspect="1"/>
          </p:cNvPicPr>
          <p:nvPr/>
        </p:nvPicPr>
        <p:blipFill rotWithShape="1">
          <a:blip r:embed="rId3"/>
          <a:srcRect l="1893" t="31533" b="28566"/>
          <a:stretch/>
        </p:blipFill>
        <p:spPr>
          <a:xfrm>
            <a:off x="245532" y="5398264"/>
            <a:ext cx="8837422" cy="991519"/>
          </a:xfrm>
          <a:prstGeom prst="rect">
            <a:avLst/>
          </a:prstGeom>
        </p:spPr>
      </p:pic>
      <p:graphicFrame>
        <p:nvGraphicFramePr>
          <p:cNvPr id="28" name="Diagrama 27"/>
          <p:cNvGraphicFramePr/>
          <p:nvPr>
            <p:extLst>
              <p:ext uri="{D42A27DB-BD31-4B8C-83A1-F6EECF244321}">
                <p14:modId xmlns:p14="http://schemas.microsoft.com/office/powerpoint/2010/main" val="2734705073"/>
              </p:ext>
            </p:extLst>
          </p:nvPr>
        </p:nvGraphicFramePr>
        <p:xfrm>
          <a:off x="632069" y="1299724"/>
          <a:ext cx="8064347" cy="390761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9" name="Rectángulo 28"/>
          <p:cNvSpPr/>
          <p:nvPr/>
        </p:nvSpPr>
        <p:spPr>
          <a:xfrm>
            <a:off x="3044405" y="4833144"/>
            <a:ext cx="2916824" cy="400110"/>
          </a:xfrm>
          <a:prstGeom prst="rect">
            <a:avLst/>
          </a:prstGeom>
        </p:spPr>
        <p:txBody>
          <a:bodyPr wrap="none">
            <a:spAutoFit/>
          </a:bodyPr>
          <a:lstStyle/>
          <a:p>
            <a:r>
              <a:rPr lang="es-CO" sz="2000" b="1" dirty="0" smtClean="0">
                <a:latin typeface="Segoe UI Semibold" panose="020B0702040204020203" pitchFamily="34" charset="0"/>
              </a:rPr>
              <a:t>Son miembros del IETS:</a:t>
            </a:r>
            <a:endParaRPr lang="es-CO" sz="2000" b="1" dirty="0">
              <a:latin typeface="Segoe UI Semibold" panose="020B0702040204020203" pitchFamily="34" charset="0"/>
            </a:endParaRPr>
          </a:p>
        </p:txBody>
      </p:sp>
    </p:spTree>
    <p:extLst>
      <p:ext uri="{BB962C8B-B14F-4D97-AF65-F5344CB8AC3E}">
        <p14:creationId xmlns:p14="http://schemas.microsoft.com/office/powerpoint/2010/main" val="1023956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17793" y="1575412"/>
            <a:ext cx="7892281" cy="1877437"/>
          </a:xfrm>
          <a:prstGeom prst="rect">
            <a:avLst/>
          </a:prstGeom>
        </p:spPr>
        <p:txBody>
          <a:bodyPr wrap="square">
            <a:spAutoFit/>
          </a:bodyPr>
          <a:lstStyle/>
          <a:p>
            <a:pPr algn="ctr"/>
            <a:r>
              <a:rPr lang="es-CO" sz="2000" b="1" dirty="0">
                <a:latin typeface="Segoe UI Semibold" panose="020B0702040204020203" pitchFamily="34" charset="0"/>
                <a:ea typeface="Segoe UI" panose="020B0502040204020203" pitchFamily="34" charset="0"/>
                <a:cs typeface="Segoe UI" panose="020B0502040204020203" pitchFamily="34" charset="0"/>
              </a:rPr>
              <a:t>¿Qué hacemos en el IETS?</a:t>
            </a:r>
          </a:p>
          <a:p>
            <a:pPr algn="ctr"/>
            <a:endParaRPr lang="es-CO" sz="2400" b="1" dirty="0">
              <a:latin typeface="Segoe UI" panose="020B0502040204020203" pitchFamily="34" charset="0"/>
              <a:ea typeface="Segoe UI" panose="020B0502040204020203" pitchFamily="34" charset="0"/>
              <a:cs typeface="Segoe UI" panose="020B0502040204020203" pitchFamily="34" charset="0"/>
            </a:endParaRPr>
          </a:p>
          <a:p>
            <a:pPr marL="285750" indent="-28575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Contribuir al desarrollo de mejores políticas públicas y prácticas asistenciales en salud, mediante la producción de información basada en evidencia, a través de la evaluación de tecnologías en salud y el desarrollo de </a:t>
            </a:r>
            <a:r>
              <a:rPr lang="es-CO" dirty="0" smtClean="0">
                <a:latin typeface="Segoe UI Light" panose="020B0502040204020203" pitchFamily="34" charset="0"/>
                <a:ea typeface="Segoe UI" panose="020B0502040204020203" pitchFamily="34" charset="0"/>
                <a:cs typeface="Segoe UI" panose="020B0502040204020203" pitchFamily="34" charset="0"/>
              </a:rPr>
              <a:t>Guías </a:t>
            </a:r>
            <a:r>
              <a:rPr lang="es-CO" dirty="0">
                <a:latin typeface="Segoe UI Light" panose="020B0502040204020203" pitchFamily="34" charset="0"/>
                <a:ea typeface="Segoe UI" panose="020B0502040204020203" pitchFamily="34" charset="0"/>
                <a:cs typeface="Segoe UI" panose="020B0502040204020203" pitchFamily="34" charset="0"/>
              </a:rPr>
              <a:t>de </a:t>
            </a:r>
            <a:r>
              <a:rPr lang="es-CO" dirty="0" smtClean="0">
                <a:latin typeface="Segoe UI Light" panose="020B0502040204020203" pitchFamily="34" charset="0"/>
                <a:ea typeface="Segoe UI" panose="020B0502040204020203" pitchFamily="34" charset="0"/>
                <a:cs typeface="Segoe UI" panose="020B0502040204020203" pitchFamily="34" charset="0"/>
              </a:rPr>
              <a:t>Práctica Clínica</a:t>
            </a:r>
            <a:r>
              <a:rPr lang="es-CO" dirty="0">
                <a:latin typeface="Segoe UI Light" panose="020B0502040204020203" pitchFamily="34" charset="0"/>
                <a:ea typeface="Segoe UI" panose="020B0502040204020203" pitchFamily="34" charset="0"/>
                <a:cs typeface="Segoe UI" panose="020B0502040204020203" pitchFamily="34" charset="0"/>
              </a:rPr>
              <a:t>*, con rigor técnico, independencia y participación.</a:t>
            </a:r>
            <a:endParaRPr lang="es-CO" b="1" dirty="0">
              <a:latin typeface="Segoe UI Light" panose="020B0502040204020203" pitchFamily="34" charset="0"/>
              <a:ea typeface="Segoe UI" panose="020B0502040204020203" pitchFamily="34" charset="0"/>
              <a:cs typeface="Segoe UI" panose="020B0502040204020203" pitchFamily="34" charset="0"/>
            </a:endParaRPr>
          </a:p>
        </p:txBody>
      </p:sp>
      <p:sp>
        <p:nvSpPr>
          <p:cNvPr id="3" name="CuadroTexto 2"/>
          <p:cNvSpPr txBox="1"/>
          <p:nvPr/>
        </p:nvSpPr>
        <p:spPr>
          <a:xfrm>
            <a:off x="517793" y="4966432"/>
            <a:ext cx="8438920" cy="861774"/>
          </a:xfrm>
          <a:prstGeom prst="rect">
            <a:avLst/>
          </a:prstGeom>
          <a:noFill/>
        </p:spPr>
        <p:txBody>
          <a:bodyPr wrap="square" rtlCol="0">
            <a:spAutoFit/>
          </a:bodyPr>
          <a:lstStyle/>
          <a:p>
            <a:r>
              <a:rPr lang="es-CO" sz="1600" b="1" dirty="0">
                <a:latin typeface="Segoe UI Light" panose="020B0502040204020203" pitchFamily="34" charset="0"/>
                <a:ea typeface="Segoe UI" panose="020B0502040204020203" pitchFamily="34" charset="0"/>
                <a:cs typeface="Segoe UI" panose="020B0502040204020203" pitchFamily="34" charset="0"/>
              </a:rPr>
              <a:t>*</a:t>
            </a:r>
            <a:r>
              <a:rPr lang="es-CO" sz="1600" dirty="0">
                <a:latin typeface="Segoe UI Light" panose="020B0502040204020203" pitchFamily="34" charset="0"/>
                <a:ea typeface="Segoe UI" panose="020B0502040204020203" pitchFamily="34" charset="0"/>
                <a:cs typeface="Segoe UI" panose="020B0502040204020203" pitchFamily="34" charset="0"/>
              </a:rPr>
              <a:t>Las GPC son desarrolladas generalmente por centros desarrolladores que cuentan con el acompañamiento técnico del IETS. </a:t>
            </a:r>
            <a:r>
              <a:rPr lang="es-CO" sz="1600" dirty="0" smtClean="0">
                <a:latin typeface="Segoe UI Light" panose="020B0502040204020203" pitchFamily="34" charset="0"/>
                <a:ea typeface="Segoe UI" panose="020B0502040204020203" pitchFamily="34" charset="0"/>
                <a:cs typeface="Segoe UI" panose="020B0502040204020203" pitchFamily="34" charset="0"/>
              </a:rPr>
              <a:t>En </a:t>
            </a:r>
            <a:r>
              <a:rPr lang="es-CO" sz="1600" dirty="0">
                <a:latin typeface="Segoe UI Light" panose="020B0502040204020203" pitchFamily="34" charset="0"/>
                <a:ea typeface="Segoe UI" panose="020B0502040204020203" pitchFamily="34" charset="0"/>
                <a:cs typeface="Segoe UI" panose="020B0502040204020203" pitchFamily="34" charset="0"/>
              </a:rPr>
              <a:t>algunas ocasiones son desarrolladas “in-</a:t>
            </a:r>
            <a:r>
              <a:rPr lang="es-CO" sz="1600" dirty="0" err="1">
                <a:latin typeface="Segoe UI Light" panose="020B0502040204020203" pitchFamily="34" charset="0"/>
                <a:ea typeface="Segoe UI" panose="020B0502040204020203" pitchFamily="34" charset="0"/>
                <a:cs typeface="Segoe UI" panose="020B0502040204020203" pitchFamily="34" charset="0"/>
              </a:rPr>
              <a:t>house</a:t>
            </a:r>
            <a:r>
              <a:rPr lang="es-CO" sz="1600" dirty="0">
                <a:latin typeface="Segoe UI Light" panose="020B0502040204020203" pitchFamily="34" charset="0"/>
                <a:ea typeface="Segoe UI" panose="020B0502040204020203" pitchFamily="34" charset="0"/>
                <a:cs typeface="Segoe UI" panose="020B0502040204020203" pitchFamily="34" charset="0"/>
              </a:rPr>
              <a:t>”.</a:t>
            </a:r>
          </a:p>
          <a:p>
            <a:endParaRPr lang="es-CO" dirty="0"/>
          </a:p>
        </p:txBody>
      </p:sp>
    </p:spTree>
    <p:extLst>
      <p:ext uri="{BB962C8B-B14F-4D97-AF65-F5344CB8AC3E}">
        <p14:creationId xmlns:p14="http://schemas.microsoft.com/office/powerpoint/2010/main" val="35509805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479883" y="1445477"/>
            <a:ext cx="6773779" cy="400110"/>
          </a:xfrm>
          <a:prstGeom prst="rect">
            <a:avLst/>
          </a:prstGeom>
        </p:spPr>
        <p:txBody>
          <a:bodyPr wrap="square">
            <a:spAutoFit/>
          </a:bodyPr>
          <a:lstStyle/>
          <a:p>
            <a:r>
              <a:rPr lang="es-CO" sz="2000" dirty="0" smtClean="0">
                <a:solidFill>
                  <a:srgbClr val="FF0000"/>
                </a:solidFill>
                <a:latin typeface="Segoe UI Semibold" panose="020B0702040204020203" pitchFamily="34" charset="0"/>
              </a:rPr>
              <a:t>3. </a:t>
            </a:r>
            <a:r>
              <a:rPr lang="es-CO" sz="2000" dirty="0" smtClean="0">
                <a:latin typeface="Segoe UI Semibold" panose="020B0702040204020203" pitchFamily="34" charset="0"/>
              </a:rPr>
              <a:t>¿Qué </a:t>
            </a:r>
            <a:r>
              <a:rPr lang="es-CO" sz="2000" dirty="0">
                <a:latin typeface="Segoe UI Semibold" panose="020B0702040204020203" pitchFamily="34" charset="0"/>
              </a:rPr>
              <a:t>hemos hecho en el IETS y en Colombia en </a:t>
            </a:r>
            <a:r>
              <a:rPr lang="es-CO" sz="2000" dirty="0" smtClean="0">
                <a:latin typeface="Segoe UI Semibold" panose="020B0702040204020203" pitchFamily="34" charset="0"/>
              </a:rPr>
              <a:t>ETES?</a:t>
            </a:r>
            <a:endParaRPr lang="es-CO" sz="2000" dirty="0">
              <a:latin typeface="Segoe UI Semibold" panose="020B0702040204020203" pitchFamily="34" charset="0"/>
            </a:endParaRPr>
          </a:p>
        </p:txBody>
      </p:sp>
      <p:pic>
        <p:nvPicPr>
          <p:cNvPr id="3" name="Imagen 2"/>
          <p:cNvPicPr>
            <a:picLocks noChangeAspect="1"/>
          </p:cNvPicPr>
          <p:nvPr/>
        </p:nvPicPr>
        <p:blipFill>
          <a:blip r:embed="rId2"/>
          <a:stretch>
            <a:fillRect/>
          </a:stretch>
        </p:blipFill>
        <p:spPr>
          <a:xfrm>
            <a:off x="472089" y="2255641"/>
            <a:ext cx="3635693" cy="3555612"/>
          </a:xfrm>
          <a:prstGeom prst="rect">
            <a:avLst/>
          </a:prstGeom>
        </p:spPr>
      </p:pic>
      <p:pic>
        <p:nvPicPr>
          <p:cNvPr id="4" name="Imagen 3"/>
          <p:cNvPicPr>
            <a:picLocks noChangeAspect="1"/>
          </p:cNvPicPr>
          <p:nvPr/>
        </p:nvPicPr>
        <p:blipFill>
          <a:blip r:embed="rId3"/>
          <a:stretch>
            <a:fillRect/>
          </a:stretch>
        </p:blipFill>
        <p:spPr>
          <a:xfrm>
            <a:off x="3954322" y="2418347"/>
            <a:ext cx="3409408" cy="1046748"/>
          </a:xfrm>
          <a:prstGeom prst="rect">
            <a:avLst/>
          </a:prstGeom>
        </p:spPr>
      </p:pic>
      <p:pic>
        <p:nvPicPr>
          <p:cNvPr id="5" name="Imagen 4"/>
          <p:cNvPicPr>
            <a:picLocks noChangeAspect="1"/>
          </p:cNvPicPr>
          <p:nvPr/>
        </p:nvPicPr>
        <p:blipFill>
          <a:blip r:embed="rId4"/>
          <a:stretch>
            <a:fillRect/>
          </a:stretch>
        </p:blipFill>
        <p:spPr>
          <a:xfrm>
            <a:off x="4268906" y="4033447"/>
            <a:ext cx="2933700" cy="1562100"/>
          </a:xfrm>
          <a:prstGeom prst="rect">
            <a:avLst/>
          </a:prstGeom>
        </p:spPr>
      </p:pic>
    </p:spTree>
    <p:extLst>
      <p:ext uri="{BB962C8B-B14F-4D97-AF65-F5344CB8AC3E}">
        <p14:creationId xmlns:p14="http://schemas.microsoft.com/office/powerpoint/2010/main" val="41134639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16096" y="1559964"/>
            <a:ext cx="7821976" cy="3539430"/>
          </a:xfrm>
          <a:prstGeom prst="rect">
            <a:avLst/>
          </a:prstGeom>
        </p:spPr>
        <p:txBody>
          <a:bodyPr wrap="square">
            <a:spAutoFit/>
          </a:bodyPr>
          <a:lstStyle/>
          <a:p>
            <a:pPr algn="ctr"/>
            <a:r>
              <a:rPr lang="es-CO" sz="2000" b="1" dirty="0">
                <a:latin typeface="Segoe UI Semibold" panose="020B0702040204020203" pitchFamily="34" charset="0"/>
                <a:ea typeface="Segoe UI" panose="020B0502040204020203" pitchFamily="34" charset="0"/>
                <a:cs typeface="Segoe UI" panose="020B0502040204020203" pitchFamily="34" charset="0"/>
              </a:rPr>
              <a:t>¿Qué hemos hecho en Colombia con el apoyo del IETS?</a:t>
            </a:r>
          </a:p>
          <a:p>
            <a:pPr algn="ctr"/>
            <a:endParaRPr lang="es-CO" sz="2400" b="1" dirty="0">
              <a:latin typeface="Segoe UI Semibold" panose="020B0702040204020203" pitchFamily="34" charset="0"/>
              <a:ea typeface="Segoe UI" panose="020B0502040204020203" pitchFamily="34" charset="0"/>
              <a:cs typeface="Segoe UI" panose="020B0502040204020203" pitchFamily="34" charset="0"/>
            </a:endParaRPr>
          </a:p>
          <a:p>
            <a:pPr marL="457200" indent="-4572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Institucionalizar </a:t>
            </a:r>
            <a:r>
              <a:rPr lang="es-CO" dirty="0" smtClean="0">
                <a:latin typeface="Segoe UI Light" panose="020B0502040204020203" pitchFamily="34" charset="0"/>
                <a:ea typeface="Segoe UI" panose="020B0502040204020203" pitchFamily="34" charset="0"/>
                <a:cs typeface="Segoe UI" panose="020B0502040204020203" pitchFamily="34" charset="0"/>
              </a:rPr>
              <a:t>las ETES </a:t>
            </a:r>
            <a:r>
              <a:rPr lang="es-CO" dirty="0">
                <a:latin typeface="Segoe UI Light" panose="020B0502040204020203" pitchFamily="34" charset="0"/>
                <a:ea typeface="Segoe UI" panose="020B0502040204020203" pitchFamily="34" charset="0"/>
                <a:cs typeface="Segoe UI" panose="020B0502040204020203" pitchFamily="34" charset="0"/>
              </a:rPr>
              <a:t>de manera incremental.</a:t>
            </a:r>
          </a:p>
          <a:p>
            <a:pPr marL="457200" indent="-4572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Fortalecer los métodos de evaluación de tecnología sanitaria, incluidas GPC. “No es solo cuestión de método, pero sin método no hay consistencia, credibilidad y legitimidad”.</a:t>
            </a:r>
          </a:p>
          <a:p>
            <a:pPr marL="457200" indent="-4572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Apoyar la generación de masa crítica para el país</a:t>
            </a:r>
            <a:r>
              <a:rPr lang="es-CO" dirty="0" smtClean="0">
                <a:latin typeface="Segoe UI Light" panose="020B0502040204020203" pitchFamily="34" charset="0"/>
                <a:ea typeface="Segoe UI" panose="020B0502040204020203" pitchFamily="34" charset="0"/>
                <a:cs typeface="Segoe UI" panose="020B0502040204020203" pitchFamily="34" charset="0"/>
              </a:rPr>
              <a:t>.</a:t>
            </a:r>
          </a:p>
          <a:p>
            <a:pPr marL="457200" indent="-457200">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Desarrollar a la fecha más de 150 </a:t>
            </a:r>
            <a:r>
              <a:rPr lang="es-CO" dirty="0" smtClean="0">
                <a:latin typeface="Segoe UI Light" panose="020B0502040204020203" pitchFamily="34" charset="0"/>
                <a:ea typeface="Segoe UI" panose="020B0502040204020203" pitchFamily="34" charset="0"/>
                <a:cs typeface="Segoe UI" panose="020B0502040204020203" pitchFamily="34" charset="0"/>
              </a:rPr>
              <a:t>ETES.</a:t>
            </a:r>
            <a:endParaRPr lang="es-CO" dirty="0">
              <a:latin typeface="Segoe UI Light" panose="020B0502040204020203" pitchFamily="34" charset="0"/>
              <a:ea typeface="Segoe UI" panose="020B0502040204020203" pitchFamily="34" charset="0"/>
              <a:cs typeface="Segoe UI" panose="020B0502040204020203" pitchFamily="34" charset="0"/>
            </a:endParaRPr>
          </a:p>
          <a:p>
            <a:pPr marL="457200" indent="-457200">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Acompañar el desarrollo de las GPC nacionales.</a:t>
            </a:r>
          </a:p>
          <a:p>
            <a:pPr marL="457200" indent="-457200">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Acompañar y promover los procesos de implementación.</a:t>
            </a:r>
          </a:p>
          <a:p>
            <a:pPr marL="457200" indent="-457200">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Velar por los procesos participativos y deliberativos: legitimidad.</a:t>
            </a:r>
          </a:p>
          <a:p>
            <a:pPr marL="457200" indent="-457200" algn="just">
              <a:buClr>
                <a:srgbClr val="FF0000"/>
              </a:buClr>
              <a:buFont typeface="Wingdings" panose="05000000000000000000" pitchFamily="2" charset="2"/>
              <a:buChar char="Ø"/>
            </a:pPr>
            <a:endParaRPr lang="es-CO"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937630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ítulo 3"/>
          <p:cNvSpPr txBox="1">
            <a:spLocks/>
          </p:cNvSpPr>
          <p:nvPr/>
        </p:nvSpPr>
        <p:spPr>
          <a:xfrm>
            <a:off x="444547" y="1073794"/>
            <a:ext cx="8240617" cy="871828"/>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Aft>
                <a:spcPts val="450"/>
              </a:spcAft>
            </a:pPr>
            <a:r>
              <a:rPr lang="es-CO" sz="2000" b="1" dirty="0">
                <a:solidFill>
                  <a:srgbClr val="FF0000"/>
                </a:solidFill>
                <a:latin typeface="Segoe UI Semibold" panose="020B0702040204020203" pitchFamily="34" charset="0"/>
                <a:ea typeface="Segoe UI" panose="020B0502040204020203" pitchFamily="34" charset="0"/>
                <a:cs typeface="Segoe UI" panose="020B0502040204020203" pitchFamily="34" charset="0"/>
              </a:rPr>
              <a:t>Tecnologías evaluadas por el IETS entre 2013 y 2015</a:t>
            </a:r>
          </a:p>
        </p:txBody>
      </p:sp>
      <p:graphicFrame>
        <p:nvGraphicFramePr>
          <p:cNvPr id="25" name="Gráfico 24"/>
          <p:cNvGraphicFramePr>
            <a:graphicFrameLocks/>
          </p:cNvGraphicFramePr>
          <p:nvPr>
            <p:extLst/>
          </p:nvPr>
        </p:nvGraphicFramePr>
        <p:xfrm>
          <a:off x="0" y="2181339"/>
          <a:ext cx="5398267" cy="38779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Tabla 3"/>
          <p:cNvGraphicFramePr>
            <a:graphicFrameLocks noGrp="1"/>
          </p:cNvGraphicFramePr>
          <p:nvPr>
            <p:extLst/>
          </p:nvPr>
        </p:nvGraphicFramePr>
        <p:xfrm>
          <a:off x="5585552" y="3497923"/>
          <a:ext cx="2989443" cy="952500"/>
        </p:xfrm>
        <a:graphic>
          <a:graphicData uri="http://schemas.openxmlformats.org/drawingml/2006/table">
            <a:tbl>
              <a:tblPr>
                <a:tableStyleId>{5FD0F851-EC5A-4D38-B0AD-8093EC10F338}</a:tableStyleId>
              </a:tblPr>
              <a:tblGrid>
                <a:gridCol w="2148289"/>
                <a:gridCol w="841154"/>
              </a:tblGrid>
              <a:tr h="190500">
                <a:tc>
                  <a:txBody>
                    <a:bodyPr/>
                    <a:lstStyle/>
                    <a:p>
                      <a:pPr algn="ctr" fontAlgn="ctr"/>
                      <a:r>
                        <a:rPr lang="es-CO" sz="1100" b="1" i="0" u="none" strike="noStrike" dirty="0" smtClean="0">
                          <a:solidFill>
                            <a:srgbClr val="000000"/>
                          </a:solidFill>
                          <a:effectLst/>
                          <a:latin typeface="Calibri" panose="020F0502020204030204" pitchFamily="34" charset="0"/>
                        </a:rPr>
                        <a:t>Tipo de tecnología</a:t>
                      </a:r>
                      <a:endParaRPr lang="es-CO"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000" b="1" i="0" u="none" strike="noStrike" dirty="0" smtClean="0">
                          <a:solidFill>
                            <a:srgbClr val="000000"/>
                          </a:solidFill>
                          <a:effectLst/>
                          <a:latin typeface="Calibri" panose="020F0502020204030204" pitchFamily="34" charset="0"/>
                        </a:rPr>
                        <a:t>Número*</a:t>
                      </a:r>
                      <a:endParaRPr lang="es-CO" sz="1000" b="1"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ctr"/>
                      <a:r>
                        <a:rPr lang="es-CO" sz="1100" u="none" strike="noStrike" dirty="0">
                          <a:effectLst/>
                        </a:rPr>
                        <a:t>Dispositivos</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000" u="none" strike="noStrike" dirty="0">
                          <a:effectLst/>
                        </a:rPr>
                        <a:t>3</a:t>
                      </a:r>
                      <a:endParaRPr lang="es-CO"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ctr"/>
                      <a:r>
                        <a:rPr lang="es-CO" sz="1100" u="none" strike="noStrike" dirty="0">
                          <a:effectLst/>
                        </a:rPr>
                        <a:t>Procedimientos</a:t>
                      </a:r>
                      <a:endParaRPr lang="es-CO"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000" u="none" strike="noStrike" dirty="0">
                          <a:effectLst/>
                        </a:rPr>
                        <a:t>4</a:t>
                      </a:r>
                      <a:endParaRPr lang="es-CO"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ctr"/>
                      <a:r>
                        <a:rPr lang="es-CO" sz="1100" u="none" strike="noStrike">
                          <a:effectLst/>
                        </a:rPr>
                        <a:t>Pruebas diagnósticas y tamización </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000" u="none" strike="noStrike" dirty="0">
                          <a:effectLst/>
                        </a:rPr>
                        <a:t>21</a:t>
                      </a:r>
                      <a:endParaRPr lang="es-CO" sz="1000" b="0" i="0" u="none" strike="noStrike" dirty="0">
                        <a:solidFill>
                          <a:srgbClr val="000000"/>
                        </a:solidFill>
                        <a:effectLst/>
                        <a:latin typeface="Calibri" panose="020F0502020204030204" pitchFamily="34" charset="0"/>
                      </a:endParaRPr>
                    </a:p>
                  </a:txBody>
                  <a:tcPr marL="9525" marR="9525" marT="9525" marB="0" anchor="b"/>
                </a:tc>
              </a:tr>
              <a:tr h="190500">
                <a:tc>
                  <a:txBody>
                    <a:bodyPr/>
                    <a:lstStyle/>
                    <a:p>
                      <a:pPr algn="l" fontAlgn="ctr"/>
                      <a:r>
                        <a:rPr lang="es-CO" sz="1100" u="none" strike="noStrike">
                          <a:effectLst/>
                        </a:rPr>
                        <a:t>Medicamentos</a:t>
                      </a:r>
                      <a:endParaRPr lang="es-CO"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000" u="none" strike="noStrike" dirty="0">
                          <a:effectLst/>
                        </a:rPr>
                        <a:t>120</a:t>
                      </a:r>
                      <a:endParaRPr lang="es-CO" sz="10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2" name="CuadroTexto 1"/>
          <p:cNvSpPr txBox="1"/>
          <p:nvPr/>
        </p:nvSpPr>
        <p:spPr>
          <a:xfrm>
            <a:off x="5508434" y="4528455"/>
            <a:ext cx="2989443" cy="230832"/>
          </a:xfrm>
          <a:prstGeom prst="rect">
            <a:avLst/>
          </a:prstGeom>
          <a:noFill/>
        </p:spPr>
        <p:txBody>
          <a:bodyPr wrap="square" rtlCol="0">
            <a:spAutoFit/>
          </a:bodyPr>
          <a:lstStyle/>
          <a:p>
            <a:r>
              <a:rPr lang="es-CO" sz="900" dirty="0" smtClean="0"/>
              <a:t>* Sólo tecnologías principales. No incluye comparadores</a:t>
            </a:r>
            <a:endParaRPr lang="es-CO" sz="900" dirty="0"/>
          </a:p>
        </p:txBody>
      </p:sp>
    </p:spTree>
    <p:extLst>
      <p:ext uri="{BB962C8B-B14F-4D97-AF65-F5344CB8AC3E}">
        <p14:creationId xmlns:p14="http://schemas.microsoft.com/office/powerpoint/2010/main" val="24768006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ítulo 3"/>
          <p:cNvSpPr txBox="1">
            <a:spLocks/>
          </p:cNvSpPr>
          <p:nvPr/>
        </p:nvSpPr>
        <p:spPr>
          <a:xfrm>
            <a:off x="444547" y="1150912"/>
            <a:ext cx="8240617" cy="871828"/>
          </a:xfrm>
          <a:prstGeom prst="rect">
            <a:avLst/>
          </a:prstGeom>
        </p:spPr>
        <p:txBody>
          <a:bodyPr vert="horz" lIns="91440" tIns="45720" rIns="91440" bIns="45720" rtlCol="0" anchor="ctr">
            <a:normAutofit fontScale="97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Aft>
                <a:spcPts val="450"/>
              </a:spcAft>
            </a:pPr>
            <a:r>
              <a:rPr lang="es-CO" sz="2000" b="1" dirty="0">
                <a:solidFill>
                  <a:srgbClr val="FF0000"/>
                </a:solidFill>
                <a:latin typeface="Segoe UI Semibold" panose="020B0702040204020203" pitchFamily="34" charset="0"/>
                <a:ea typeface="Segoe UI" panose="020B0502040204020203" pitchFamily="34" charset="0"/>
                <a:cs typeface="Segoe UI" panose="020B0502040204020203" pitchFamily="34" charset="0"/>
              </a:rPr>
              <a:t>Tecnologías evaluadas e indicaciones</a:t>
            </a:r>
          </a:p>
        </p:txBody>
      </p:sp>
      <p:graphicFrame>
        <p:nvGraphicFramePr>
          <p:cNvPr id="3" name="Tabla 2"/>
          <p:cNvGraphicFramePr>
            <a:graphicFrameLocks noGrp="1"/>
          </p:cNvGraphicFramePr>
          <p:nvPr>
            <p:extLst/>
          </p:nvPr>
        </p:nvGraphicFramePr>
        <p:xfrm>
          <a:off x="2291510" y="2277050"/>
          <a:ext cx="4252510" cy="3721748"/>
        </p:xfrm>
        <a:graphic>
          <a:graphicData uri="http://schemas.openxmlformats.org/drawingml/2006/table">
            <a:tbl>
              <a:tblPr>
                <a:tableStyleId>{0E3FDE45-AF77-4B5C-9715-49D594BDF05E}</a:tableStyleId>
              </a:tblPr>
              <a:tblGrid>
                <a:gridCol w="2008544"/>
                <a:gridCol w="1416554"/>
                <a:gridCol w="827412"/>
              </a:tblGrid>
              <a:tr h="422083">
                <a:tc>
                  <a:txBody>
                    <a:bodyPr/>
                    <a:lstStyle/>
                    <a:p>
                      <a:pPr algn="ctr" fontAlgn="t"/>
                      <a:r>
                        <a:rPr lang="es-CO" sz="1200" b="1" u="none" strike="noStrike" dirty="0" smtClean="0">
                          <a:effectLst/>
                        </a:rPr>
                        <a:t>Condición de salud</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s-CO" sz="1200" b="1" u="none" strike="noStrike" dirty="0" smtClean="0">
                          <a:effectLst/>
                        </a:rPr>
                        <a:t>Número*</a:t>
                      </a:r>
                      <a:endParaRPr lang="es-CO" sz="12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t"/>
                      <a:r>
                        <a:rPr lang="es-CO" sz="1200" b="1" i="0" u="none" strike="noStrike" dirty="0" smtClean="0">
                          <a:solidFill>
                            <a:srgbClr val="000000"/>
                          </a:solidFill>
                          <a:effectLst/>
                          <a:latin typeface="Calibri" panose="020F0502020204030204" pitchFamily="34" charset="0"/>
                        </a:rPr>
                        <a:t>Porcentaje</a:t>
                      </a:r>
                      <a:endParaRPr lang="es-CO" sz="1200" b="1"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Cáncer</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25</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17%</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de las vías respiratorias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18</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12%</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neurológicos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18</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12%</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dirty="0">
                          <a:effectLst/>
                        </a:rPr>
                        <a:t>Enfermedades raras y otros</a:t>
                      </a:r>
                      <a:endParaRPr lang="es-CO" sz="1000" b="0" i="0" u="none" strike="noStrike" dirty="0">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17</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11%</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oftalmológicos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15</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10%</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mentales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10</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7%</a:t>
                      </a:r>
                      <a:endParaRPr lang="es-CO" sz="1100" b="0" i="0" u="none" strike="noStrike" dirty="0">
                        <a:solidFill>
                          <a:srgbClr val="000000"/>
                        </a:solidFill>
                        <a:effectLst/>
                        <a:latin typeface="Calibri" panose="020F0502020204030204" pitchFamily="34" charset="0"/>
                      </a:endParaRPr>
                    </a:p>
                  </a:txBody>
                  <a:tcPr marL="9525" marR="9525" marT="9525" marB="0" anchor="ctr"/>
                </a:tc>
              </a:tr>
              <a:tr h="232615">
                <a:tc>
                  <a:txBody>
                    <a:bodyPr/>
                    <a:lstStyle/>
                    <a:p>
                      <a:pPr algn="l" fontAlgn="t"/>
                      <a:r>
                        <a:rPr lang="es-CO" sz="1000" u="none" strike="noStrike">
                          <a:effectLst/>
                        </a:rPr>
                        <a:t>Trastornos óseos y articulares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10</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7%</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cardiovasculares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9</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6%</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hematológicos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6</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4%</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gastrointestinales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5</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3%</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dermatológicos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4</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3%</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renales y de vías urinarias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4</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3%</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Trasplantes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dirty="0">
                          <a:effectLst/>
                        </a:rPr>
                        <a:t>3</a:t>
                      </a:r>
                      <a:endParaRPr lang="es-CO" sz="10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2%</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genéticos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1%</a:t>
                      </a:r>
                      <a:endParaRPr lang="es-CO" sz="1100" b="0" i="0" u="none" strike="noStrike" dirty="0">
                        <a:solidFill>
                          <a:srgbClr val="000000"/>
                        </a:solidFill>
                        <a:effectLst/>
                        <a:latin typeface="Calibri" panose="020F0502020204030204" pitchFamily="34" charset="0"/>
                      </a:endParaRPr>
                    </a:p>
                  </a:txBody>
                  <a:tcPr marL="9525" marR="9525" marT="9525" marB="0" anchor="ctr"/>
                </a:tc>
              </a:tr>
              <a:tr h="219075">
                <a:tc>
                  <a:txBody>
                    <a:bodyPr/>
                    <a:lstStyle/>
                    <a:p>
                      <a:pPr algn="l" fontAlgn="t"/>
                      <a:r>
                        <a:rPr lang="es-CO" sz="1000" u="none" strike="noStrike">
                          <a:effectLst/>
                        </a:rPr>
                        <a:t>Trastornos obstétricos </a:t>
                      </a:r>
                      <a:endParaRPr lang="es-CO" sz="1000" b="0" i="0" u="none" strike="noStrike">
                        <a:solidFill>
                          <a:srgbClr val="000000"/>
                        </a:solidFill>
                        <a:effectLst/>
                        <a:latin typeface="Calibri" panose="020F0502020204030204" pitchFamily="34" charset="0"/>
                      </a:endParaRPr>
                    </a:p>
                  </a:txBody>
                  <a:tcPr marL="9525" marR="9525" marT="9525" marB="0"/>
                </a:tc>
                <a:tc>
                  <a:txBody>
                    <a:bodyPr/>
                    <a:lstStyle/>
                    <a:p>
                      <a:pPr algn="ctr" fontAlgn="t"/>
                      <a:r>
                        <a:rPr lang="es-CO" sz="1000" u="none" strike="noStrike">
                          <a:effectLst/>
                        </a:rPr>
                        <a:t>2</a:t>
                      </a:r>
                      <a:endParaRPr lang="es-CO" sz="10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s-CO" sz="1100" u="none" strike="noStrike" dirty="0">
                          <a:effectLst/>
                        </a:rPr>
                        <a:t>1%</a:t>
                      </a:r>
                      <a:endParaRPr lang="es-CO" sz="1100" b="0" i="0" u="none" strike="noStrike" dirty="0">
                        <a:solidFill>
                          <a:srgbClr val="000000"/>
                        </a:solidFill>
                        <a:effectLst/>
                        <a:latin typeface="Calibri" panose="020F0502020204030204" pitchFamily="34" charset="0"/>
                      </a:endParaRPr>
                    </a:p>
                  </a:txBody>
                  <a:tcPr marL="9525" marR="9525" marT="9525" marB="0" anchor="ctr"/>
                </a:tc>
              </a:tr>
            </a:tbl>
          </a:graphicData>
        </a:graphic>
      </p:graphicFrame>
      <p:sp>
        <p:nvSpPr>
          <p:cNvPr id="5" name="CuadroTexto 4"/>
          <p:cNvSpPr txBox="1"/>
          <p:nvPr/>
        </p:nvSpPr>
        <p:spPr>
          <a:xfrm>
            <a:off x="2291510" y="6032371"/>
            <a:ext cx="2989443" cy="230832"/>
          </a:xfrm>
          <a:prstGeom prst="rect">
            <a:avLst/>
          </a:prstGeom>
          <a:noFill/>
        </p:spPr>
        <p:txBody>
          <a:bodyPr wrap="square" rtlCol="0">
            <a:spAutoFit/>
          </a:bodyPr>
          <a:lstStyle/>
          <a:p>
            <a:r>
              <a:rPr lang="es-CO" sz="900" dirty="0" smtClean="0"/>
              <a:t>* Sólo tecnologías principales. No incluye comparadores</a:t>
            </a:r>
            <a:endParaRPr lang="es-CO" sz="900" dirty="0"/>
          </a:p>
        </p:txBody>
      </p:sp>
    </p:spTree>
    <p:extLst>
      <p:ext uri="{BB962C8B-B14F-4D97-AF65-F5344CB8AC3E}">
        <p14:creationId xmlns:p14="http://schemas.microsoft.com/office/powerpoint/2010/main" val="10932460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140019" y="1152048"/>
            <a:ext cx="4949240" cy="400110"/>
          </a:xfrm>
          <a:prstGeom prst="rect">
            <a:avLst/>
          </a:prstGeom>
        </p:spPr>
        <p:txBody>
          <a:bodyPr wrap="none">
            <a:spAutoFit/>
          </a:bodyPr>
          <a:lstStyle/>
          <a:p>
            <a:pPr algn="ctr"/>
            <a:r>
              <a:rPr lang="es-CO" sz="2000" b="1" dirty="0">
                <a:latin typeface="Segoe UI Semibold" panose="020B0702040204020203" pitchFamily="34" charset="0"/>
                <a:ea typeface="Segoe UI" panose="020B0502040204020203" pitchFamily="34" charset="0"/>
                <a:cs typeface="Segoe UI" panose="020B0502040204020203" pitchFamily="34" charset="0"/>
              </a:rPr>
              <a:t>Fortalecimiento institucional incremental</a:t>
            </a:r>
          </a:p>
        </p:txBody>
      </p:sp>
      <p:grpSp>
        <p:nvGrpSpPr>
          <p:cNvPr id="30" name="Grupo 29"/>
          <p:cNvGrpSpPr/>
          <p:nvPr/>
        </p:nvGrpSpPr>
        <p:grpSpPr>
          <a:xfrm>
            <a:off x="135795" y="1660552"/>
            <a:ext cx="9010649" cy="4652112"/>
            <a:chOff x="57152" y="1751926"/>
            <a:chExt cx="9010649" cy="3770447"/>
          </a:xfrm>
        </p:grpSpPr>
        <p:sp>
          <p:nvSpPr>
            <p:cNvPr id="31" name="4 Rectángulo"/>
            <p:cNvSpPr/>
            <p:nvPr/>
          </p:nvSpPr>
          <p:spPr>
            <a:xfrm>
              <a:off x="1524000" y="2988904"/>
              <a:ext cx="1219200" cy="1725582"/>
            </a:xfrm>
            <a:prstGeom prst="rect">
              <a:avLst/>
            </a:prstGeom>
            <a:solidFill>
              <a:srgbClr val="7286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825" dirty="0">
                  <a:solidFill>
                    <a:schemeClr val="tx1"/>
                  </a:solidFill>
                  <a:latin typeface="Segoe UI Light" panose="020B0502040204020203" pitchFamily="34" charset="0"/>
                </a:rPr>
                <a:t>Identificación de candidatos para evaluación </a:t>
              </a:r>
            </a:p>
            <a:p>
              <a:pPr algn="ctr"/>
              <a:endParaRPr lang="es-ES_tradnl" sz="825" dirty="0">
                <a:solidFill>
                  <a:schemeClr val="tx1"/>
                </a:solidFill>
                <a:latin typeface="Segoe UI Light" panose="020B0502040204020203" pitchFamily="34" charset="0"/>
              </a:endParaRPr>
            </a:p>
            <a:p>
              <a:pPr algn="ctr"/>
              <a:r>
                <a:rPr lang="es-ES_tradnl" sz="1155" b="1" dirty="0">
                  <a:solidFill>
                    <a:schemeClr val="tx1"/>
                  </a:solidFill>
                  <a:latin typeface="Segoe UI Light" panose="020B0502040204020203" pitchFamily="34" charset="0"/>
                </a:rPr>
                <a:t>Priorización</a:t>
              </a:r>
            </a:p>
            <a:p>
              <a:pPr algn="ctr"/>
              <a:endParaRPr lang="es-ES_tradnl" sz="1073" dirty="0">
                <a:solidFill>
                  <a:schemeClr val="tx1"/>
                </a:solidFill>
              </a:endParaRPr>
            </a:p>
          </p:txBody>
        </p:sp>
        <p:sp>
          <p:nvSpPr>
            <p:cNvPr id="32" name="5 Rectángulo"/>
            <p:cNvSpPr/>
            <p:nvPr/>
          </p:nvSpPr>
          <p:spPr>
            <a:xfrm>
              <a:off x="2895600" y="2988904"/>
              <a:ext cx="1219200" cy="1725582"/>
            </a:xfrm>
            <a:prstGeom prst="rect">
              <a:avLst/>
            </a:prstGeom>
            <a:solidFill>
              <a:srgbClr val="C059D0"/>
            </a:solidFill>
          </p:spPr>
          <p:style>
            <a:lnRef idx="3">
              <a:schemeClr val="lt1"/>
            </a:lnRef>
            <a:fillRef idx="1">
              <a:schemeClr val="accent5"/>
            </a:fillRef>
            <a:effectRef idx="1">
              <a:schemeClr val="accent5"/>
            </a:effectRef>
            <a:fontRef idx="minor">
              <a:schemeClr val="lt1"/>
            </a:fontRef>
          </p:style>
          <p:txBody>
            <a:bodyPr rtlCol="0" anchor="ctr"/>
            <a:lstStyle/>
            <a:p>
              <a:pPr algn="ctr"/>
              <a:r>
                <a:rPr lang="es-ES_tradnl" sz="825" dirty="0">
                  <a:solidFill>
                    <a:schemeClr val="tx1"/>
                  </a:solidFill>
                  <a:latin typeface="Segoe UI Light" panose="020B0502040204020203" pitchFamily="34" charset="0"/>
                </a:rPr>
                <a:t>Generar síntesis de evidencia </a:t>
              </a:r>
            </a:p>
            <a:p>
              <a:pPr algn="ctr"/>
              <a:endParaRPr lang="es-ES_tradnl" sz="825" dirty="0">
                <a:solidFill>
                  <a:schemeClr val="tx1"/>
                </a:solidFill>
                <a:latin typeface="Segoe UI Light" panose="020B0502040204020203" pitchFamily="34" charset="0"/>
              </a:endParaRPr>
            </a:p>
            <a:p>
              <a:pPr algn="ctr"/>
              <a:r>
                <a:rPr lang="es-ES_tradnl" sz="1155" b="1" dirty="0">
                  <a:solidFill>
                    <a:schemeClr val="tx1"/>
                  </a:solidFill>
                  <a:latin typeface="Segoe UI Light" panose="020B0502040204020203" pitchFamily="34" charset="0"/>
                </a:rPr>
                <a:t>Evaluación</a:t>
              </a:r>
              <a:r>
                <a:rPr lang="es-ES_tradnl" sz="1155" dirty="0">
                  <a:solidFill>
                    <a:schemeClr val="tx1"/>
                  </a:solidFill>
                  <a:latin typeface="Segoe UI Light" panose="020B0502040204020203" pitchFamily="34" charset="0"/>
                </a:rPr>
                <a:t> </a:t>
              </a:r>
            </a:p>
          </p:txBody>
        </p:sp>
        <p:sp>
          <p:nvSpPr>
            <p:cNvPr id="33" name="9 Rectángulo"/>
            <p:cNvSpPr/>
            <p:nvPr/>
          </p:nvSpPr>
          <p:spPr>
            <a:xfrm>
              <a:off x="4355976" y="3009660"/>
              <a:ext cx="1066800" cy="1676280"/>
            </a:xfrm>
            <a:prstGeom prst="rect">
              <a:avLst/>
            </a:prstGeom>
            <a:solidFill>
              <a:srgbClr val="F7615E"/>
            </a:solidFill>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825" dirty="0">
                  <a:solidFill>
                    <a:schemeClr val="tx1"/>
                  </a:solidFill>
                  <a:latin typeface="Segoe UI Light" panose="020B0502040204020203" pitchFamily="34" charset="0"/>
                </a:rPr>
                <a:t>Impacto presupuestario</a:t>
              </a:r>
            </a:p>
            <a:p>
              <a:pPr algn="ctr"/>
              <a:endParaRPr lang="es-ES_tradnl" sz="825" dirty="0">
                <a:solidFill>
                  <a:schemeClr val="tx1"/>
                </a:solidFill>
                <a:latin typeface="Segoe UI Light" panose="020B0502040204020203" pitchFamily="34" charset="0"/>
              </a:endParaRPr>
            </a:p>
            <a:p>
              <a:pPr algn="ctr"/>
              <a:r>
                <a:rPr lang="es-ES_tradnl" sz="1155" b="1" dirty="0">
                  <a:solidFill>
                    <a:schemeClr val="tx1"/>
                  </a:solidFill>
                  <a:latin typeface="Segoe UI Light" panose="020B0502040204020203" pitchFamily="34" charset="0"/>
                </a:rPr>
                <a:t>Análisis impacto</a:t>
              </a:r>
            </a:p>
          </p:txBody>
        </p:sp>
        <p:sp>
          <p:nvSpPr>
            <p:cNvPr id="34" name="13 Rectángulo"/>
            <p:cNvSpPr/>
            <p:nvPr/>
          </p:nvSpPr>
          <p:spPr>
            <a:xfrm>
              <a:off x="57152" y="2904825"/>
              <a:ext cx="9010649" cy="1865130"/>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320" dirty="0">
                <a:solidFill>
                  <a:schemeClr val="tx1"/>
                </a:solidFill>
              </a:endParaRPr>
            </a:p>
          </p:txBody>
        </p:sp>
        <p:sp>
          <p:nvSpPr>
            <p:cNvPr id="35" name="30 Rectángulo"/>
            <p:cNvSpPr/>
            <p:nvPr/>
          </p:nvSpPr>
          <p:spPr>
            <a:xfrm>
              <a:off x="5422776" y="2963409"/>
              <a:ext cx="1300336" cy="1725582"/>
            </a:xfrm>
            <a:prstGeom prst="rect">
              <a:avLst/>
            </a:prstGeom>
            <a:solidFill>
              <a:srgbClr val="D26D99"/>
            </a:solidFill>
          </p:spPr>
          <p:style>
            <a:lnRef idx="3">
              <a:schemeClr val="lt1"/>
            </a:lnRef>
            <a:fillRef idx="1">
              <a:schemeClr val="accent4"/>
            </a:fillRef>
            <a:effectRef idx="1">
              <a:schemeClr val="accent4"/>
            </a:effectRef>
            <a:fontRef idx="minor">
              <a:schemeClr val="lt1"/>
            </a:fontRef>
          </p:style>
          <p:txBody>
            <a:bodyPr rtlCol="0" anchor="ctr"/>
            <a:lstStyle/>
            <a:p>
              <a:pPr algn="ctr"/>
              <a:r>
                <a:rPr lang="es-ES_tradnl" sz="825" dirty="0">
                  <a:solidFill>
                    <a:schemeClr val="tx1"/>
                  </a:solidFill>
                  <a:latin typeface="Segoe UI Light" panose="020B0502040204020203" pitchFamily="34" charset="0"/>
                </a:rPr>
                <a:t>Deliberar sobre la evidencia </a:t>
              </a:r>
            </a:p>
            <a:p>
              <a:pPr algn="ctr"/>
              <a:r>
                <a:rPr lang="es-ES_tradnl" sz="825" dirty="0">
                  <a:solidFill>
                    <a:schemeClr val="tx1"/>
                  </a:solidFill>
                  <a:latin typeface="Segoe UI Light" panose="020B0502040204020203" pitchFamily="34" charset="0"/>
                </a:rPr>
                <a:t> </a:t>
              </a:r>
              <a:r>
                <a:rPr lang="es-ES_tradnl" sz="1155" b="1" dirty="0">
                  <a:solidFill>
                    <a:schemeClr val="tx1"/>
                  </a:solidFill>
                  <a:latin typeface="Segoe UI Light" panose="020B0502040204020203" pitchFamily="34" charset="0"/>
                </a:rPr>
                <a:t>Emisión de recomendaciones</a:t>
              </a:r>
            </a:p>
          </p:txBody>
        </p:sp>
        <p:sp>
          <p:nvSpPr>
            <p:cNvPr id="36" name="40 Rectángulo"/>
            <p:cNvSpPr/>
            <p:nvPr/>
          </p:nvSpPr>
          <p:spPr>
            <a:xfrm>
              <a:off x="7924800" y="2982737"/>
              <a:ext cx="1066800" cy="1676280"/>
            </a:xfrm>
            <a:prstGeom prst="rect">
              <a:avLst/>
            </a:prstGeom>
            <a:solidFill>
              <a:srgbClr val="8CDE63"/>
            </a:solidFill>
          </p:spPr>
          <p:style>
            <a:lnRef idx="3">
              <a:schemeClr val="lt1"/>
            </a:lnRef>
            <a:fillRef idx="1">
              <a:schemeClr val="accent2"/>
            </a:fillRef>
            <a:effectRef idx="1">
              <a:schemeClr val="accent2"/>
            </a:effectRef>
            <a:fontRef idx="minor">
              <a:schemeClr val="lt1"/>
            </a:fontRef>
          </p:style>
          <p:txBody>
            <a:bodyPr rtlCol="0" anchor="ctr"/>
            <a:lstStyle/>
            <a:p>
              <a:pPr algn="ctr"/>
              <a:r>
                <a:rPr lang="es-ES_tradnl" sz="825" dirty="0">
                  <a:solidFill>
                    <a:schemeClr val="tx1"/>
                  </a:solidFill>
                  <a:latin typeface="Segoe UI Light" panose="020B0502040204020203" pitchFamily="34" charset="0"/>
                </a:rPr>
                <a:t>Monitorear y Evaluar</a:t>
              </a:r>
            </a:p>
            <a:p>
              <a:pPr algn="ctr"/>
              <a:endParaRPr lang="es-ES_tradnl" sz="825" dirty="0">
                <a:solidFill>
                  <a:schemeClr val="tx1"/>
                </a:solidFill>
                <a:latin typeface="Segoe UI Light" panose="020B0502040204020203" pitchFamily="34" charset="0"/>
              </a:endParaRPr>
            </a:p>
            <a:p>
              <a:pPr algn="ctr"/>
              <a:r>
                <a:rPr lang="es-ES_tradnl" sz="1155" b="1" dirty="0">
                  <a:solidFill>
                    <a:schemeClr val="tx1"/>
                  </a:solidFill>
                  <a:latin typeface="Segoe UI Light" panose="020B0502040204020203" pitchFamily="34" charset="0"/>
                </a:rPr>
                <a:t>Seguimiento</a:t>
              </a:r>
            </a:p>
          </p:txBody>
        </p:sp>
        <p:sp>
          <p:nvSpPr>
            <p:cNvPr id="37" name="27 Flecha derecha"/>
            <p:cNvSpPr/>
            <p:nvPr/>
          </p:nvSpPr>
          <p:spPr>
            <a:xfrm>
              <a:off x="2667001" y="4177139"/>
              <a:ext cx="285752" cy="1386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485" dirty="0"/>
            </a:p>
          </p:txBody>
        </p:sp>
        <p:sp>
          <p:nvSpPr>
            <p:cNvPr id="38" name="28 Flecha derecha"/>
            <p:cNvSpPr/>
            <p:nvPr/>
          </p:nvSpPr>
          <p:spPr>
            <a:xfrm>
              <a:off x="4038601" y="4177139"/>
              <a:ext cx="285752" cy="1386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485" dirty="0"/>
            </a:p>
          </p:txBody>
        </p:sp>
        <p:sp>
          <p:nvSpPr>
            <p:cNvPr id="39" name="31 Flecha derecha"/>
            <p:cNvSpPr/>
            <p:nvPr/>
          </p:nvSpPr>
          <p:spPr>
            <a:xfrm>
              <a:off x="7848601" y="4177139"/>
              <a:ext cx="285752" cy="1386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485" dirty="0"/>
            </a:p>
          </p:txBody>
        </p:sp>
        <p:sp>
          <p:nvSpPr>
            <p:cNvPr id="40" name="36 Flecha derecha"/>
            <p:cNvSpPr/>
            <p:nvPr/>
          </p:nvSpPr>
          <p:spPr>
            <a:xfrm>
              <a:off x="5410201" y="4121670"/>
              <a:ext cx="285752" cy="1386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485" dirty="0"/>
            </a:p>
          </p:txBody>
        </p:sp>
        <p:sp>
          <p:nvSpPr>
            <p:cNvPr id="41" name="3 Rectángulo"/>
            <p:cNvSpPr/>
            <p:nvPr/>
          </p:nvSpPr>
          <p:spPr>
            <a:xfrm>
              <a:off x="143508" y="2988904"/>
              <a:ext cx="1162049" cy="1725582"/>
            </a:xfrm>
            <a:prstGeom prst="rect">
              <a:avLst/>
            </a:prstGeom>
            <a:solidFill>
              <a:srgbClr val="57AFDF"/>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s-ES_tradnl" sz="825" dirty="0">
                  <a:solidFill>
                    <a:schemeClr val="tx1"/>
                  </a:solidFill>
                  <a:latin typeface="Segoe UI Light" panose="020B0502040204020203" pitchFamily="34" charset="0"/>
                </a:rPr>
                <a:t>Permiso de comercialización/ </a:t>
              </a:r>
            </a:p>
            <a:p>
              <a:pPr algn="ctr"/>
              <a:endParaRPr lang="es-ES_tradnl" sz="825" dirty="0">
                <a:solidFill>
                  <a:schemeClr val="tx1"/>
                </a:solidFill>
                <a:latin typeface="Segoe UI Light" panose="020B0502040204020203" pitchFamily="34" charset="0"/>
              </a:endParaRPr>
            </a:p>
            <a:p>
              <a:pPr algn="ctr"/>
              <a:endParaRPr lang="es-ES_tradnl" sz="825" dirty="0">
                <a:solidFill>
                  <a:schemeClr val="tx1"/>
                </a:solidFill>
                <a:latin typeface="Segoe UI Light" panose="020B0502040204020203" pitchFamily="34" charset="0"/>
              </a:endParaRPr>
            </a:p>
            <a:p>
              <a:pPr algn="ctr"/>
              <a:r>
                <a:rPr lang="es-ES_tradnl" sz="1155" b="1" dirty="0">
                  <a:solidFill>
                    <a:schemeClr val="tx1"/>
                  </a:solidFill>
                  <a:latin typeface="Segoe UI Light" panose="020B0502040204020203" pitchFamily="34" charset="0"/>
                </a:rPr>
                <a:t>Entrada</a:t>
              </a:r>
            </a:p>
            <a:p>
              <a:pPr algn="ctr"/>
              <a:endParaRPr lang="es-ES_tradnl" sz="1073" dirty="0">
                <a:solidFill>
                  <a:schemeClr val="tx1"/>
                </a:solidFill>
                <a:latin typeface="Segoe UI Light" panose="020B0502040204020203" pitchFamily="34" charset="0"/>
              </a:endParaRPr>
            </a:p>
          </p:txBody>
        </p:sp>
        <p:sp>
          <p:nvSpPr>
            <p:cNvPr id="42" name="24 Flecha derecha"/>
            <p:cNvSpPr/>
            <p:nvPr/>
          </p:nvSpPr>
          <p:spPr>
            <a:xfrm>
              <a:off x="1314448" y="4177139"/>
              <a:ext cx="285752" cy="1386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485" dirty="0"/>
            </a:p>
          </p:txBody>
        </p:sp>
        <p:sp>
          <p:nvSpPr>
            <p:cNvPr id="43" name="9 Rectángulo"/>
            <p:cNvSpPr/>
            <p:nvPr/>
          </p:nvSpPr>
          <p:spPr>
            <a:xfrm>
              <a:off x="6781800" y="2982737"/>
              <a:ext cx="1066800" cy="1676280"/>
            </a:xfrm>
            <a:prstGeom prst="rect">
              <a:avLst/>
            </a:prstGeom>
            <a:solidFill>
              <a:srgbClr val="F79646"/>
            </a:solidFill>
          </p:spPr>
          <p:style>
            <a:lnRef idx="3">
              <a:schemeClr val="lt1"/>
            </a:lnRef>
            <a:fillRef idx="1">
              <a:schemeClr val="accent6"/>
            </a:fillRef>
            <a:effectRef idx="1">
              <a:schemeClr val="accent6"/>
            </a:effectRef>
            <a:fontRef idx="minor">
              <a:schemeClr val="lt1"/>
            </a:fontRef>
          </p:style>
          <p:txBody>
            <a:bodyPr rtlCol="0" anchor="ctr"/>
            <a:lstStyle/>
            <a:p>
              <a:pPr algn="ctr"/>
              <a:r>
                <a:rPr lang="es-ES_tradnl" sz="825" dirty="0">
                  <a:solidFill>
                    <a:schemeClr val="tx1"/>
                  </a:solidFill>
                  <a:latin typeface="Segoe UI Light" panose="020B0502040204020203" pitchFamily="34" charset="0"/>
                </a:rPr>
                <a:t>Inclusión explicita o exclusión explicita</a:t>
              </a:r>
            </a:p>
            <a:p>
              <a:pPr algn="ctr"/>
              <a:endParaRPr lang="es-ES_tradnl" sz="825" dirty="0">
                <a:solidFill>
                  <a:schemeClr val="tx1"/>
                </a:solidFill>
                <a:latin typeface="Segoe UI Light" panose="020B0502040204020203" pitchFamily="34" charset="0"/>
              </a:endParaRPr>
            </a:p>
            <a:p>
              <a:pPr algn="ctr"/>
              <a:r>
                <a:rPr lang="es-ES_tradnl" sz="1155" b="1" dirty="0">
                  <a:solidFill>
                    <a:schemeClr val="tx1"/>
                  </a:solidFill>
                  <a:latin typeface="Segoe UI Light" panose="020B0502040204020203" pitchFamily="34" charset="0"/>
                </a:rPr>
                <a:t>Decidir</a:t>
              </a:r>
            </a:p>
          </p:txBody>
        </p:sp>
        <p:sp>
          <p:nvSpPr>
            <p:cNvPr id="44" name="36 Flecha derecha"/>
            <p:cNvSpPr/>
            <p:nvPr/>
          </p:nvSpPr>
          <p:spPr>
            <a:xfrm>
              <a:off x="6553201" y="4177139"/>
              <a:ext cx="285752" cy="1386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485" dirty="0"/>
            </a:p>
          </p:txBody>
        </p:sp>
        <p:sp>
          <p:nvSpPr>
            <p:cNvPr id="45" name="Isosceles Triangle 27"/>
            <p:cNvSpPr/>
            <p:nvPr/>
          </p:nvSpPr>
          <p:spPr>
            <a:xfrm>
              <a:off x="107504" y="1751926"/>
              <a:ext cx="8856984" cy="972109"/>
            </a:xfrm>
            <a:prstGeom prst="triangle">
              <a:avLst>
                <a:gd name="adj" fmla="val 491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1350" b="1" dirty="0">
                  <a:solidFill>
                    <a:schemeClr val="bg1"/>
                  </a:solidFill>
                  <a:latin typeface="Segoe UI Light" panose="020B0502040204020203" pitchFamily="34" charset="0"/>
                </a:rPr>
                <a:t>Dirigir la política de priorización </a:t>
              </a:r>
            </a:p>
            <a:p>
              <a:pPr algn="ctr"/>
              <a:r>
                <a:rPr lang="es-ES_tradnl" sz="1350" b="1" dirty="0">
                  <a:solidFill>
                    <a:schemeClr val="bg1"/>
                  </a:solidFill>
                  <a:latin typeface="Segoe UI Light" panose="020B0502040204020203" pitchFamily="34" charset="0"/>
                </a:rPr>
                <a:t>de recursos públicos de salud</a:t>
              </a:r>
            </a:p>
          </p:txBody>
        </p:sp>
        <p:sp>
          <p:nvSpPr>
            <p:cNvPr id="46" name="Rectangle 28"/>
            <p:cNvSpPr/>
            <p:nvPr/>
          </p:nvSpPr>
          <p:spPr>
            <a:xfrm>
              <a:off x="107504" y="4833911"/>
              <a:ext cx="8856984" cy="352643"/>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_tradnl" sz="2310" b="1" dirty="0">
                  <a:solidFill>
                    <a:schemeClr val="tx1"/>
                  </a:solidFill>
                  <a:latin typeface="Segoe UI Light" panose="020B0502040204020203" pitchFamily="34" charset="0"/>
                </a:rPr>
                <a:t>Sistema de información</a:t>
              </a:r>
            </a:p>
          </p:txBody>
        </p:sp>
        <p:sp>
          <p:nvSpPr>
            <p:cNvPr id="47" name="TextBox 22"/>
            <p:cNvSpPr txBox="1"/>
            <p:nvPr/>
          </p:nvSpPr>
          <p:spPr>
            <a:xfrm>
              <a:off x="57152" y="5303082"/>
              <a:ext cx="5086672" cy="219291"/>
            </a:xfrm>
            <a:prstGeom prst="rect">
              <a:avLst/>
            </a:prstGeom>
            <a:noFill/>
          </p:spPr>
          <p:txBody>
            <a:bodyPr wrap="square" rtlCol="0">
              <a:spAutoFit/>
            </a:bodyPr>
            <a:lstStyle/>
            <a:p>
              <a:r>
                <a:rPr lang="en-US" sz="825" i="1" dirty="0"/>
                <a:t>Fuente IDB, Colombia  priority setting of public expenditure project, 2011 (adaptado).</a:t>
              </a:r>
              <a:endParaRPr lang="en-US" sz="907" dirty="0"/>
            </a:p>
          </p:txBody>
        </p:sp>
        <p:sp>
          <p:nvSpPr>
            <p:cNvPr id="48" name="4 CuadroTexto"/>
            <p:cNvSpPr txBox="1"/>
            <p:nvPr/>
          </p:nvSpPr>
          <p:spPr>
            <a:xfrm>
              <a:off x="179512" y="4509120"/>
              <a:ext cx="1134937" cy="300082"/>
            </a:xfrm>
            <a:prstGeom prst="rect">
              <a:avLst/>
            </a:prstGeom>
            <a:noFill/>
          </p:spPr>
          <p:txBody>
            <a:bodyPr wrap="square" rtlCol="0">
              <a:spAutoFit/>
            </a:bodyPr>
            <a:lstStyle/>
            <a:p>
              <a:endParaRPr lang="es-CO" sz="1350" dirty="0"/>
            </a:p>
          </p:txBody>
        </p:sp>
        <p:sp>
          <p:nvSpPr>
            <p:cNvPr id="49" name="23 CuadroTexto"/>
            <p:cNvSpPr txBox="1"/>
            <p:nvPr/>
          </p:nvSpPr>
          <p:spPr>
            <a:xfrm>
              <a:off x="2931052" y="4382018"/>
              <a:ext cx="3774547" cy="30008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s-CO" sz="1350" dirty="0">
                  <a:ln>
                    <a:solidFill>
                      <a:schemeClr val="accent2"/>
                    </a:solidFill>
                  </a:ln>
                </a:rPr>
                <a:t>  </a:t>
              </a:r>
              <a:r>
                <a:rPr lang="es-CO" sz="1350" dirty="0">
                  <a:ln>
                    <a:solidFill>
                      <a:schemeClr val="accent2"/>
                    </a:solidFill>
                  </a:ln>
                  <a:solidFill>
                    <a:schemeClr val="tx1"/>
                  </a:solidFill>
                </a:rPr>
                <a:t>Instituto de Evaluación Tecnológica en Salud - IETS</a:t>
              </a:r>
            </a:p>
          </p:txBody>
        </p:sp>
        <p:sp>
          <p:nvSpPr>
            <p:cNvPr id="50" name="25 CuadroTexto"/>
            <p:cNvSpPr txBox="1"/>
            <p:nvPr/>
          </p:nvSpPr>
          <p:spPr>
            <a:xfrm>
              <a:off x="1600200" y="4408941"/>
              <a:ext cx="1066801" cy="300082"/>
            </a:xfrm>
            <a:prstGeom prst="rect">
              <a:avLst/>
            </a:prstGeom>
            <a:noFill/>
          </p:spPr>
          <p:txBody>
            <a:bodyPr wrap="square" rtlCol="0">
              <a:spAutoFit/>
            </a:bodyPr>
            <a:lstStyle/>
            <a:p>
              <a:r>
                <a:rPr lang="es-CO" sz="1350" dirty="0">
                  <a:solidFill>
                    <a:schemeClr val="dk1"/>
                  </a:solidFill>
                </a:rPr>
                <a:t>Ministerio</a:t>
              </a:r>
            </a:p>
          </p:txBody>
        </p:sp>
        <p:sp>
          <p:nvSpPr>
            <p:cNvPr id="51" name="29 Rectángulo"/>
            <p:cNvSpPr/>
            <p:nvPr/>
          </p:nvSpPr>
          <p:spPr>
            <a:xfrm>
              <a:off x="1600199" y="4414895"/>
              <a:ext cx="1066802" cy="23272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350" dirty="0">
                  <a:ln>
                    <a:solidFill>
                      <a:schemeClr val="accent4">
                        <a:lumMod val="60000"/>
                        <a:lumOff val="40000"/>
                      </a:schemeClr>
                    </a:solidFill>
                  </a:ln>
                  <a:solidFill>
                    <a:schemeClr val="tx1"/>
                  </a:solidFill>
                </a:rPr>
                <a:t>Minsalud</a:t>
              </a:r>
            </a:p>
          </p:txBody>
        </p:sp>
        <p:sp>
          <p:nvSpPr>
            <p:cNvPr id="52" name="31 Rectángulo"/>
            <p:cNvSpPr/>
            <p:nvPr/>
          </p:nvSpPr>
          <p:spPr>
            <a:xfrm>
              <a:off x="221178" y="4195473"/>
              <a:ext cx="1066802" cy="23272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350" dirty="0">
                  <a:ln>
                    <a:solidFill>
                      <a:schemeClr val="tx2">
                        <a:lumMod val="40000"/>
                        <a:lumOff val="60000"/>
                      </a:schemeClr>
                    </a:solidFill>
                  </a:ln>
                  <a:solidFill>
                    <a:schemeClr val="tx1">
                      <a:lumMod val="95000"/>
                      <a:lumOff val="5000"/>
                    </a:schemeClr>
                  </a:solidFill>
                </a:rPr>
                <a:t>Invima</a:t>
              </a:r>
            </a:p>
          </p:txBody>
        </p:sp>
        <p:sp>
          <p:nvSpPr>
            <p:cNvPr id="53" name="32 Rectángulo"/>
            <p:cNvSpPr/>
            <p:nvPr/>
          </p:nvSpPr>
          <p:spPr>
            <a:xfrm>
              <a:off x="6781800" y="4392758"/>
              <a:ext cx="1066802" cy="23272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350" dirty="0">
                  <a:ln>
                    <a:solidFill>
                      <a:schemeClr val="accent6">
                        <a:lumMod val="60000"/>
                        <a:lumOff val="40000"/>
                      </a:schemeClr>
                    </a:solidFill>
                  </a:ln>
                  <a:solidFill>
                    <a:schemeClr val="tx1"/>
                  </a:solidFill>
                </a:rPr>
                <a:t>Minsalud</a:t>
              </a:r>
            </a:p>
          </p:txBody>
        </p:sp>
        <p:sp>
          <p:nvSpPr>
            <p:cNvPr id="54" name="33 Rectángulo"/>
            <p:cNvSpPr/>
            <p:nvPr/>
          </p:nvSpPr>
          <p:spPr>
            <a:xfrm>
              <a:off x="7920719" y="4408941"/>
              <a:ext cx="1066802" cy="232725"/>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350" dirty="0">
                  <a:ln>
                    <a:solidFill>
                      <a:schemeClr val="accent3">
                        <a:lumMod val="60000"/>
                        <a:lumOff val="40000"/>
                      </a:schemeClr>
                    </a:solidFill>
                  </a:ln>
                  <a:solidFill>
                    <a:schemeClr val="tx1"/>
                  </a:solidFill>
                </a:rPr>
                <a:t>Varios</a:t>
              </a:r>
            </a:p>
          </p:txBody>
        </p:sp>
        <p:sp>
          <p:nvSpPr>
            <p:cNvPr id="55" name="31 Rectángulo"/>
            <p:cNvSpPr/>
            <p:nvPr/>
          </p:nvSpPr>
          <p:spPr>
            <a:xfrm>
              <a:off x="152296" y="4439761"/>
              <a:ext cx="1144472" cy="241147"/>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975" dirty="0">
                  <a:ln>
                    <a:solidFill>
                      <a:schemeClr val="tx2">
                        <a:lumMod val="40000"/>
                        <a:lumOff val="60000"/>
                      </a:schemeClr>
                    </a:solidFill>
                  </a:ln>
                  <a:solidFill>
                    <a:srgbClr val="FF0000"/>
                  </a:solidFill>
                </a:rPr>
                <a:t>¿Procedimientos?</a:t>
              </a:r>
            </a:p>
          </p:txBody>
        </p:sp>
      </p:grpSp>
    </p:spTree>
    <p:extLst>
      <p:ext uri="{BB962C8B-B14F-4D97-AF65-F5344CB8AC3E}">
        <p14:creationId xmlns:p14="http://schemas.microsoft.com/office/powerpoint/2010/main" val="21055036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383632" y="1486500"/>
            <a:ext cx="6894094" cy="400110"/>
          </a:xfrm>
          <a:prstGeom prst="rect">
            <a:avLst/>
          </a:prstGeom>
        </p:spPr>
        <p:txBody>
          <a:bodyPr wrap="square">
            <a:spAutoFit/>
          </a:bodyPr>
          <a:lstStyle/>
          <a:p>
            <a:pPr>
              <a:spcAft>
                <a:spcPts val="450"/>
              </a:spcAft>
            </a:pPr>
            <a:r>
              <a:rPr lang="es-CO" sz="2000" b="1" dirty="0" smtClean="0">
                <a:latin typeface="Segoe UI Semibold" panose="020B0702040204020203" pitchFamily="34" charset="0"/>
              </a:rPr>
              <a:t>¿Cuál es el objetivo de todo este esfuerzo institucional?</a:t>
            </a:r>
            <a:endParaRPr lang="es-CO" sz="2000" b="1" dirty="0">
              <a:latin typeface="Segoe UI Semibold" panose="020B0702040204020203" pitchFamily="34" charset="0"/>
            </a:endParaRPr>
          </a:p>
        </p:txBody>
      </p:sp>
      <p:sp>
        <p:nvSpPr>
          <p:cNvPr id="4" name="CuadroTexto 3"/>
          <p:cNvSpPr txBox="1"/>
          <p:nvPr/>
        </p:nvSpPr>
        <p:spPr>
          <a:xfrm>
            <a:off x="1094877" y="2502569"/>
            <a:ext cx="8037093" cy="1477328"/>
          </a:xfrm>
          <a:prstGeom prst="rect">
            <a:avLst/>
          </a:prstGeom>
          <a:noFill/>
        </p:spPr>
        <p:txBody>
          <a:bodyPr wrap="square" rtlCol="0">
            <a:spAutoFit/>
          </a:bodyPr>
          <a:lstStyle/>
          <a:p>
            <a:pPr marL="285750" indent="-285750">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Mejorar la calidad del </a:t>
            </a:r>
            <a:r>
              <a:rPr lang="es-CO" dirty="0" smtClean="0">
                <a:latin typeface="Segoe UI Light" panose="020B0502040204020203" pitchFamily="34" charset="0"/>
                <a:ea typeface="Segoe UI" panose="020B0502040204020203" pitchFamily="34" charset="0"/>
                <a:cs typeface="Segoe UI" panose="020B0502040204020203" pitchFamily="34" charset="0"/>
              </a:rPr>
              <a:t>sistema.</a:t>
            </a:r>
          </a:p>
          <a:p>
            <a:pPr marL="285750" indent="-285750">
              <a:buClr>
                <a:srgbClr val="FF0000"/>
              </a:buClr>
              <a:buFont typeface="Aharoni" panose="02010803020104030203" pitchFamily="2" charset="-79"/>
              <a:buChar char="»"/>
            </a:pPr>
            <a:endParaRPr lang="es-CO" dirty="0">
              <a:latin typeface="Segoe UI Light" panose="020B0502040204020203" pitchFamily="34" charset="0"/>
              <a:ea typeface="Segoe UI" panose="020B0502040204020203" pitchFamily="34" charset="0"/>
              <a:cs typeface="Segoe UI" panose="020B0502040204020203" pitchFamily="34" charset="0"/>
            </a:endParaRPr>
          </a:p>
          <a:p>
            <a:pPr marL="285750" indent="-285750">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Informar la toma de decisiones de cobertura del plan de beneficios (mayoritaria/ inclusiones</a:t>
            </a:r>
            <a:r>
              <a:rPr lang="es-CO" dirty="0" smtClean="0">
                <a:latin typeface="Segoe UI Light" panose="020B0502040204020203" pitchFamily="34" charset="0"/>
                <a:ea typeface="Segoe UI" panose="020B0502040204020203" pitchFamily="34" charset="0"/>
                <a:cs typeface="Segoe UI" panose="020B0502040204020203" pitchFamily="34" charset="0"/>
              </a:rPr>
              <a:t>).</a:t>
            </a:r>
            <a:endParaRPr lang="es-CO" dirty="0">
              <a:latin typeface="Segoe UI Light" panose="020B0502040204020203" pitchFamily="34" charset="0"/>
              <a:ea typeface="Segoe UI" panose="020B0502040204020203" pitchFamily="34" charset="0"/>
              <a:cs typeface="Segoe UI" panose="020B0502040204020203" pitchFamily="34" charset="0"/>
            </a:endParaRPr>
          </a:p>
          <a:p>
            <a:endParaRPr lang="es-CO" dirty="0"/>
          </a:p>
        </p:txBody>
      </p:sp>
    </p:spTree>
    <p:extLst>
      <p:ext uri="{BB962C8B-B14F-4D97-AF65-F5344CB8AC3E}">
        <p14:creationId xmlns:p14="http://schemas.microsoft.com/office/powerpoint/2010/main" val="11395325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2 CuadroTexto"/>
          <p:cNvSpPr txBox="1"/>
          <p:nvPr/>
        </p:nvSpPr>
        <p:spPr>
          <a:xfrm>
            <a:off x="3064578" y="4807254"/>
            <a:ext cx="2964577" cy="646331"/>
          </a:xfrm>
          <a:prstGeom prst="rect">
            <a:avLst/>
          </a:prstGeom>
          <a:noFill/>
        </p:spPr>
        <p:txBody>
          <a:bodyPr wrap="square" rtlCol="0">
            <a:spAutoFit/>
          </a:bodyPr>
          <a:lstStyle/>
          <a:p>
            <a:pPr algn="ctr"/>
            <a:r>
              <a:rPr lang="es-CO" dirty="0" smtClean="0">
                <a:latin typeface="Segoe UI Semibold" panose="020B0702040204020203" pitchFamily="34" charset="0"/>
                <a:ea typeface="Segoe UI" panose="020B0502040204020203" pitchFamily="34" charset="0"/>
                <a:cs typeface="Segoe UI" panose="020B0502040204020203" pitchFamily="34" charset="0"/>
              </a:rPr>
              <a:t>Miembro de:  </a:t>
            </a:r>
          </a:p>
          <a:p>
            <a:pPr algn="ctr"/>
            <a:endParaRPr lang="es-CO" dirty="0" smtClean="0">
              <a:latin typeface="Segoe UI Semibold" panose="020B0702040204020203" pitchFamily="34" charset="0"/>
            </a:endParaRPr>
          </a:p>
        </p:txBody>
      </p:sp>
      <p:sp>
        <p:nvSpPr>
          <p:cNvPr id="2" name="CuadroTexto 1"/>
          <p:cNvSpPr txBox="1"/>
          <p:nvPr/>
        </p:nvSpPr>
        <p:spPr>
          <a:xfrm>
            <a:off x="478218" y="1752775"/>
            <a:ext cx="8317735" cy="3108543"/>
          </a:xfrm>
          <a:prstGeom prst="rect">
            <a:avLst/>
          </a:prstGeom>
          <a:noFill/>
        </p:spPr>
        <p:txBody>
          <a:bodyPr wrap="square" rtlCol="0">
            <a:spAutoFit/>
          </a:bodyPr>
          <a:lstStyle/>
          <a:p>
            <a:pPr algn="ctr"/>
            <a:r>
              <a:rPr lang="es-CO" sz="2200" dirty="0" smtClean="0">
                <a:latin typeface="Segoe UI Semibold"/>
                <a:ea typeface="Segoe UI" panose="020B0502040204020203" pitchFamily="34" charset="0"/>
                <a:cs typeface="Segoe UI Semibold"/>
              </a:rPr>
              <a:t>INSTITUCIONALIZACIÓN </a:t>
            </a:r>
            <a:r>
              <a:rPr lang="es-CO" sz="2200" dirty="0">
                <a:latin typeface="Segoe UI Semibold"/>
                <a:ea typeface="Segoe UI" panose="020B0502040204020203" pitchFamily="34" charset="0"/>
                <a:cs typeface="Segoe UI Semibold"/>
              </a:rPr>
              <a:t>DE LA EVALUACIÓN DE TECNOLOGÍA SANITARIA EN COLOMBIA.</a:t>
            </a:r>
          </a:p>
          <a:p>
            <a:pPr algn="ctr"/>
            <a:endParaRPr lang="es-CO" dirty="0" smtClean="0">
              <a:latin typeface="Segoe UI Semibold"/>
              <a:ea typeface="Segoe UI" panose="020B0502040204020203" pitchFamily="34" charset="0"/>
              <a:cs typeface="Segoe UI Semibold"/>
            </a:endParaRPr>
          </a:p>
          <a:p>
            <a:pPr algn="ctr"/>
            <a:endParaRPr lang="es-CO" dirty="0">
              <a:latin typeface="Segoe UI Semibold"/>
              <a:ea typeface="Segoe UI" panose="020B0502040204020203" pitchFamily="34" charset="0"/>
              <a:cs typeface="Segoe UI Semibold"/>
            </a:endParaRPr>
          </a:p>
          <a:p>
            <a:pPr algn="ctr"/>
            <a:r>
              <a:rPr lang="es-CO" b="1" dirty="0">
                <a:latin typeface="Segoe UI Light" panose="020B0502040204020203" pitchFamily="34" charset="0"/>
                <a:ea typeface="Segoe UI" panose="020B0502040204020203" pitchFamily="34" charset="0"/>
                <a:cs typeface="Segoe UI Semibold"/>
              </a:rPr>
              <a:t>A</a:t>
            </a:r>
            <a:r>
              <a:rPr lang="es-CO" b="1" dirty="0" smtClean="0">
                <a:latin typeface="Segoe UI Light" panose="020B0502040204020203" pitchFamily="34" charset="0"/>
                <a:ea typeface="Segoe UI" panose="020B0502040204020203" pitchFamily="34" charset="0"/>
                <a:cs typeface="Segoe UI Semibold"/>
              </a:rPr>
              <a:t>vances, lecciones aprendidas y retos</a:t>
            </a:r>
          </a:p>
          <a:p>
            <a:pPr algn="ctr"/>
            <a:endParaRPr lang="es-CO" sz="2000" b="1" dirty="0">
              <a:latin typeface="Segoe UI Semibold"/>
              <a:ea typeface="Segoe UI" panose="020B0502040204020203" pitchFamily="34" charset="0"/>
              <a:cs typeface="Segoe UI Semibold"/>
            </a:endParaRPr>
          </a:p>
          <a:p>
            <a:pPr algn="ctr"/>
            <a:endParaRPr lang="es-CO" sz="2000" b="1" dirty="0" smtClean="0">
              <a:latin typeface="Segoe UI Semibold" panose="020B0702040204020203" pitchFamily="34" charset="0"/>
              <a:ea typeface="Segoe UI" panose="020B0502040204020203" pitchFamily="34" charset="0"/>
              <a:cs typeface="Segoe UI" panose="020B0502040204020203" pitchFamily="34" charset="0"/>
            </a:endParaRPr>
          </a:p>
          <a:p>
            <a:pPr algn="ctr"/>
            <a:r>
              <a:rPr lang="es-CO" sz="2000" b="1" dirty="0" smtClean="0">
                <a:latin typeface="Segoe UI Light" panose="020B0502040204020203" pitchFamily="34" charset="0"/>
                <a:ea typeface="Segoe UI" panose="020B0502040204020203" pitchFamily="34" charset="0"/>
                <a:cs typeface="Segoe UI" panose="020B0502040204020203" pitchFamily="34" charset="0"/>
              </a:rPr>
              <a:t>Guillermo Sánchez Vanegas MD</a:t>
            </a:r>
            <a:r>
              <a:rPr lang="es-CO" sz="2000" b="1" dirty="0">
                <a:latin typeface="Segoe UI Light" panose="020B0502040204020203" pitchFamily="34" charset="0"/>
                <a:ea typeface="Segoe UI" panose="020B0502040204020203" pitchFamily="34" charset="0"/>
                <a:cs typeface="Segoe UI" panose="020B0502040204020203" pitchFamily="34" charset="0"/>
              </a:rPr>
              <a:t>. </a:t>
            </a:r>
            <a:r>
              <a:rPr lang="es-CO" sz="2000" b="1" dirty="0" err="1">
                <a:latin typeface="Segoe UI Light" panose="020B0502040204020203" pitchFamily="34" charset="0"/>
                <a:ea typeface="Segoe UI" panose="020B0502040204020203" pitchFamily="34" charset="0"/>
                <a:cs typeface="Segoe UI" panose="020B0502040204020203" pitchFamily="34" charset="0"/>
              </a:rPr>
              <a:t>MSc</a:t>
            </a:r>
            <a:r>
              <a:rPr lang="es-CO" sz="2000" b="1" dirty="0">
                <a:latin typeface="Segoe UI Light" panose="020B0502040204020203" pitchFamily="34" charset="0"/>
                <a:ea typeface="Segoe UI" panose="020B0502040204020203" pitchFamily="34" charset="0"/>
                <a:cs typeface="Segoe UI" panose="020B0502040204020203" pitchFamily="34" charset="0"/>
              </a:rPr>
              <a:t>. PhD</a:t>
            </a:r>
            <a:r>
              <a:rPr lang="es-CO" sz="2000" b="1" dirty="0" smtClean="0">
                <a:latin typeface="Segoe UI Light" panose="020B0502040204020203" pitchFamily="34" charset="0"/>
                <a:ea typeface="Segoe UI" panose="020B0502040204020203" pitchFamily="34" charset="0"/>
                <a:cs typeface="Segoe UI" panose="020B0502040204020203" pitchFamily="34" charset="0"/>
              </a:rPr>
              <a:t>.</a:t>
            </a:r>
          </a:p>
          <a:p>
            <a:pPr algn="ctr"/>
            <a:endParaRPr lang="es-CO" sz="2000" dirty="0">
              <a:latin typeface="Segoe UI Semibold"/>
              <a:ea typeface="Segoe UI" panose="020B0502040204020203" pitchFamily="34" charset="0"/>
              <a:cs typeface="Segoe UI Semibold"/>
            </a:endParaRPr>
          </a:p>
          <a:p>
            <a:endParaRPr lang="es-CO" dirty="0"/>
          </a:p>
        </p:txBody>
      </p:sp>
      <p:grpSp>
        <p:nvGrpSpPr>
          <p:cNvPr id="4" name="Grupo 3"/>
          <p:cNvGrpSpPr/>
          <p:nvPr/>
        </p:nvGrpSpPr>
        <p:grpSpPr>
          <a:xfrm>
            <a:off x="377670" y="5154280"/>
            <a:ext cx="8388657" cy="1181455"/>
            <a:chOff x="402803" y="4753552"/>
            <a:chExt cx="8388657" cy="1181455"/>
          </a:xfrm>
        </p:grpSpPr>
        <p:pic>
          <p:nvPicPr>
            <p:cNvPr id="9" name="10 Imagen" descr="C:\Users\mercy.parra\AppData\Local\Microsoft\Windows\Temporary Internet Files\Content.IE5\2DSJLUOO\descarga.jpg"/>
            <p:cNvPicPr/>
            <p:nvPr/>
          </p:nvPicPr>
          <p:blipFill>
            <a:blip r:embed="rId2">
              <a:extLst>
                <a:ext uri="{28A0092B-C50C-407E-A947-70E740481C1C}">
                  <a14:useLocalDpi xmlns:a14="http://schemas.microsoft.com/office/drawing/2010/main" val="0"/>
                </a:ext>
              </a:extLst>
            </a:blip>
            <a:srcRect/>
            <a:stretch>
              <a:fillRect/>
            </a:stretch>
          </p:blipFill>
          <p:spPr bwMode="auto">
            <a:xfrm>
              <a:off x="2671776" y="5075991"/>
              <a:ext cx="1469159" cy="302260"/>
            </a:xfrm>
            <a:prstGeom prst="rect">
              <a:avLst/>
            </a:prstGeom>
            <a:noFill/>
            <a:ln>
              <a:noFill/>
            </a:ln>
          </p:spPr>
        </p:pic>
        <p:pic>
          <p:nvPicPr>
            <p:cNvPr id="10" name="11 Imagen" descr="C:\Users\mercy.parra\AppData\Local\Microsoft\Windows\Temporary Internet Files\Content.IE5\EVUH0UBQ\Htai_logo.jpg"/>
            <p:cNvPicPr/>
            <p:nvPr/>
          </p:nvPicPr>
          <p:blipFill>
            <a:blip r:embed="rId3">
              <a:extLst>
                <a:ext uri="{28A0092B-C50C-407E-A947-70E740481C1C}">
                  <a14:useLocalDpi xmlns:a14="http://schemas.microsoft.com/office/drawing/2010/main" val="0"/>
                </a:ext>
              </a:extLst>
            </a:blip>
            <a:srcRect/>
            <a:stretch>
              <a:fillRect/>
            </a:stretch>
          </p:blipFill>
          <p:spPr bwMode="auto">
            <a:xfrm>
              <a:off x="5186723" y="4762490"/>
              <a:ext cx="807028" cy="796290"/>
            </a:xfrm>
            <a:prstGeom prst="rect">
              <a:avLst/>
            </a:prstGeom>
            <a:noFill/>
            <a:ln>
              <a:noFill/>
            </a:ln>
          </p:spPr>
        </p:pic>
        <p:sp>
          <p:nvSpPr>
            <p:cNvPr id="13" name="Rectángulo 12"/>
            <p:cNvSpPr/>
            <p:nvPr/>
          </p:nvSpPr>
          <p:spPr>
            <a:xfrm>
              <a:off x="4572000" y="5412637"/>
              <a:ext cx="2098934" cy="507831"/>
            </a:xfrm>
            <a:prstGeom prst="rect">
              <a:avLst/>
            </a:prstGeom>
          </p:spPr>
          <p:txBody>
            <a:bodyPr wrap="square">
              <a:spAutoFit/>
            </a:bodyPr>
            <a:lstStyle/>
            <a:p>
              <a:pPr algn="ctr"/>
              <a:endParaRPr lang="es-CO"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endParaRPr>
            </a:p>
            <a:p>
              <a:pPr algn="ctr"/>
              <a:r>
                <a:rPr lang="es-CO"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rPr>
                <a:t>Health </a:t>
              </a:r>
              <a:r>
                <a:rPr lang="es-CO" sz="900" b="1" dirty="0">
                  <a:solidFill>
                    <a:srgbClr val="404040"/>
                  </a:solidFill>
                  <a:latin typeface="Segoe UI" panose="020B0502040204020203" pitchFamily="34" charset="0"/>
                  <a:ea typeface="Segoe UI" panose="020B0502040204020203" pitchFamily="34" charset="0"/>
                  <a:cs typeface="Segoe UI" panose="020B0502040204020203" pitchFamily="34" charset="0"/>
                </a:rPr>
                <a:t>Technology Assessment International</a:t>
              </a:r>
              <a:endParaRPr lang="es-CO" sz="900" dirty="0">
                <a:solidFill>
                  <a:srgbClr val="404040"/>
                </a:solidFill>
                <a:latin typeface="Segoe UI" panose="020B0502040204020203" pitchFamily="34" charset="0"/>
                <a:ea typeface="Segoe UI" panose="020B0502040204020203" pitchFamily="34" charset="0"/>
                <a:cs typeface="Segoe UI" panose="020B0502040204020203" pitchFamily="34" charset="0"/>
              </a:endParaRPr>
            </a:p>
          </p:txBody>
        </p:sp>
        <p:sp>
          <p:nvSpPr>
            <p:cNvPr id="16" name="Rectángulo 15"/>
            <p:cNvSpPr/>
            <p:nvPr/>
          </p:nvSpPr>
          <p:spPr>
            <a:xfrm flipH="1">
              <a:off x="6428342" y="5565675"/>
              <a:ext cx="2363118" cy="369332"/>
            </a:xfrm>
            <a:prstGeom prst="rect">
              <a:avLst/>
            </a:prstGeom>
          </p:spPr>
          <p:txBody>
            <a:bodyPr wrap="square">
              <a:spAutoFit/>
            </a:bodyPr>
            <a:lstStyle/>
            <a:p>
              <a:pPr algn="ctr"/>
              <a:r>
                <a:rPr lang="es-CO"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rPr>
                <a:t>    Red </a:t>
              </a:r>
              <a:r>
                <a:rPr lang="es-CO" sz="900" b="1" dirty="0">
                  <a:solidFill>
                    <a:srgbClr val="404040"/>
                  </a:solidFill>
                  <a:latin typeface="Segoe UI" panose="020B0502040204020203" pitchFamily="34" charset="0"/>
                  <a:ea typeface="Segoe UI" panose="020B0502040204020203" pitchFamily="34" charset="0"/>
                  <a:cs typeface="Segoe UI" panose="020B0502040204020203" pitchFamily="34" charset="0"/>
                </a:rPr>
                <a:t>de Evaluación de Tecnologías </a:t>
              </a:r>
              <a:endParaRPr lang="es-CO"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endParaRPr>
            </a:p>
            <a:p>
              <a:pPr algn="ctr"/>
              <a:r>
                <a:rPr lang="es-ES" sz="900" b="1" dirty="0">
                  <a:solidFill>
                    <a:srgbClr val="404040"/>
                  </a:solidFill>
                  <a:latin typeface="Segoe UI" panose="020B0502040204020203" pitchFamily="34" charset="0"/>
                  <a:ea typeface="Segoe UI" panose="020B0502040204020203" pitchFamily="34" charset="0"/>
                  <a:cs typeface="Segoe UI" panose="020B0502040204020203" pitchFamily="34" charset="0"/>
                </a:rPr>
                <a:t>e</a:t>
              </a:r>
              <a:r>
                <a:rPr lang="es-CO"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rPr>
                <a:t>n Salud de las Américas  	</a:t>
              </a:r>
              <a:endParaRPr lang="es-CO" sz="900" b="1" dirty="0">
                <a:solidFill>
                  <a:srgbClr val="404040"/>
                </a:solidFill>
                <a:latin typeface="Segoe UI" panose="020B0502040204020203" pitchFamily="34" charset="0"/>
                <a:ea typeface="Segoe UI" panose="020B0502040204020203" pitchFamily="34" charset="0"/>
                <a:cs typeface="Segoe UI" panose="020B0502040204020203" pitchFamily="34" charset="0"/>
              </a:endParaRPr>
            </a:p>
          </p:txBody>
        </p:sp>
        <p:pic>
          <p:nvPicPr>
            <p:cNvPr id="17" name="Imagen 16" descr="RedETS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12535" y="4989180"/>
              <a:ext cx="1487820" cy="454690"/>
            </a:xfrm>
            <a:prstGeom prst="rect">
              <a:avLst/>
            </a:prstGeom>
          </p:spPr>
        </p:pic>
        <p:pic>
          <p:nvPicPr>
            <p:cNvPr id="18" name="7 Image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0015" y="4753552"/>
              <a:ext cx="714375" cy="695325"/>
            </a:xfrm>
            <a:prstGeom prst="rect">
              <a:avLst/>
            </a:prstGeom>
          </p:spPr>
        </p:pic>
        <p:sp>
          <p:nvSpPr>
            <p:cNvPr id="19" name="Rectángulo 18"/>
            <p:cNvSpPr/>
            <p:nvPr/>
          </p:nvSpPr>
          <p:spPr>
            <a:xfrm>
              <a:off x="402803" y="5227121"/>
              <a:ext cx="1828800" cy="677108"/>
            </a:xfrm>
            <a:prstGeom prst="rect">
              <a:avLst/>
            </a:prstGeom>
          </p:spPr>
          <p:txBody>
            <a:bodyPr wrap="square">
              <a:spAutoFit/>
            </a:bodyPr>
            <a:lstStyle/>
            <a:p>
              <a:endParaRPr lang="es-CO" sz="2000" b="1" dirty="0"/>
            </a:p>
            <a:p>
              <a:pPr algn="ctr"/>
              <a:r>
                <a:rPr lang="es-CO"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rPr>
                <a:t>Guidelines International Network (GIN)</a:t>
              </a:r>
              <a:endParaRPr lang="es-CO" sz="900" b="1" dirty="0">
                <a:solidFill>
                  <a:srgbClr val="404040"/>
                </a:solidFill>
                <a:latin typeface="Segoe UI" panose="020B0502040204020203" pitchFamily="34" charset="0"/>
                <a:ea typeface="Segoe UI" panose="020B0502040204020203" pitchFamily="34" charset="0"/>
                <a:cs typeface="Segoe UI" panose="020B0502040204020203" pitchFamily="34" charset="0"/>
              </a:endParaRPr>
            </a:p>
          </p:txBody>
        </p:sp>
        <p:sp>
          <p:nvSpPr>
            <p:cNvPr id="20" name="8 CuadroTexto"/>
            <p:cNvSpPr txBox="1"/>
            <p:nvPr/>
          </p:nvSpPr>
          <p:spPr>
            <a:xfrm>
              <a:off x="2371643" y="5273076"/>
              <a:ext cx="2197952" cy="646331"/>
            </a:xfrm>
            <a:prstGeom prst="rect">
              <a:avLst/>
            </a:prstGeom>
            <a:noFill/>
          </p:spPr>
          <p:txBody>
            <a:bodyPr wrap="square" rtlCol="0">
              <a:spAutoFit/>
            </a:bodyPr>
            <a:lstStyle/>
            <a:p>
              <a:pPr algn="ctr"/>
              <a:endParaRPr lang="en-US"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endParaRPr>
            </a:p>
            <a:p>
              <a:pPr algn="ctr"/>
              <a:endParaRPr lang="en-US"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endParaRPr>
            </a:p>
            <a:p>
              <a:pPr algn="ctr"/>
              <a:r>
                <a:rPr lang="en-US" sz="900" b="1" dirty="0" smtClean="0">
                  <a:solidFill>
                    <a:srgbClr val="404040"/>
                  </a:solidFill>
                  <a:latin typeface="Segoe UI" panose="020B0502040204020203" pitchFamily="34" charset="0"/>
                  <a:ea typeface="Segoe UI" panose="020B0502040204020203" pitchFamily="34" charset="0"/>
                  <a:cs typeface="Segoe UI" panose="020B0502040204020203" pitchFamily="34" charset="0"/>
                </a:rPr>
                <a:t>International </a:t>
              </a:r>
              <a:r>
                <a:rPr lang="en-US" sz="900" b="1" dirty="0">
                  <a:solidFill>
                    <a:srgbClr val="404040"/>
                  </a:solidFill>
                  <a:latin typeface="Segoe UI" panose="020B0502040204020203" pitchFamily="34" charset="0"/>
                  <a:ea typeface="Segoe UI" panose="020B0502040204020203" pitchFamily="34" charset="0"/>
                  <a:cs typeface="Segoe UI" panose="020B0502040204020203" pitchFamily="34" charset="0"/>
                </a:rPr>
                <a:t>Network of Agencies for Health Technology Assessment</a:t>
              </a:r>
              <a:endParaRPr lang="es-CO" sz="900" dirty="0">
                <a:solidFill>
                  <a:srgbClr val="404040"/>
                </a:solidFill>
                <a:latin typeface="Segoe UI" panose="020B0502040204020203" pitchFamily="34" charset="0"/>
                <a:ea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3941419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86475" y="1367408"/>
            <a:ext cx="2726067" cy="400110"/>
          </a:xfrm>
          <a:prstGeom prst="rect">
            <a:avLst/>
          </a:prstGeom>
        </p:spPr>
        <p:txBody>
          <a:bodyPr wrap="none">
            <a:spAutoFit/>
          </a:bodyPr>
          <a:lstStyle/>
          <a:p>
            <a:pPr algn="ctr">
              <a:buClr>
                <a:srgbClr val="F22723"/>
              </a:buClr>
            </a:pPr>
            <a:r>
              <a:rPr lang="es-CO" sz="2000" b="1" dirty="0" smtClean="0">
                <a:solidFill>
                  <a:srgbClr val="FF0000"/>
                </a:solidFill>
                <a:latin typeface="Segoe UI Semibold" panose="020B0702040204020203" pitchFamily="34" charset="0"/>
                <a:ea typeface="Segoe UI" pitchFamily="34" charset="0"/>
                <a:cs typeface="Segoe UI" pitchFamily="34" charset="0"/>
              </a:rPr>
              <a:t>4. </a:t>
            </a:r>
            <a:r>
              <a:rPr lang="es-CO" sz="2000" b="1" dirty="0" smtClean="0">
                <a:latin typeface="Segoe UI Semibold" panose="020B0702040204020203" pitchFamily="34" charset="0"/>
                <a:ea typeface="Segoe UI" pitchFamily="34" charset="0"/>
                <a:cs typeface="Segoe UI" pitchFamily="34" charset="0"/>
              </a:rPr>
              <a:t>Proceso de las ETES</a:t>
            </a:r>
            <a:endParaRPr lang="es-CO" sz="2000" b="1" dirty="0">
              <a:latin typeface="Segoe UI Semibold" panose="020B0702040204020203" pitchFamily="34" charset="0"/>
              <a:ea typeface="Segoe UI" pitchFamily="34" charset="0"/>
              <a:cs typeface="Segoe UI" pitchFamily="34" charset="0"/>
            </a:endParaRPr>
          </a:p>
        </p:txBody>
      </p:sp>
      <p:pic>
        <p:nvPicPr>
          <p:cNvPr id="3" name="Imagen 2"/>
          <p:cNvPicPr>
            <a:picLocks noChangeAspect="1"/>
          </p:cNvPicPr>
          <p:nvPr/>
        </p:nvPicPr>
        <p:blipFill>
          <a:blip r:embed="rId2"/>
          <a:stretch>
            <a:fillRect/>
          </a:stretch>
        </p:blipFill>
        <p:spPr>
          <a:xfrm>
            <a:off x="883451" y="1915023"/>
            <a:ext cx="7765471" cy="3439175"/>
          </a:xfrm>
          <a:prstGeom prst="rect">
            <a:avLst/>
          </a:prstGeom>
        </p:spPr>
      </p:pic>
    </p:spTree>
    <p:extLst>
      <p:ext uri="{BB962C8B-B14F-4D97-AF65-F5344CB8AC3E}">
        <p14:creationId xmlns:p14="http://schemas.microsoft.com/office/powerpoint/2010/main" val="913956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49395" y="1311732"/>
            <a:ext cx="4080604" cy="400110"/>
          </a:xfrm>
          <a:prstGeom prst="rect">
            <a:avLst/>
          </a:prstGeom>
        </p:spPr>
        <p:txBody>
          <a:bodyPr wrap="none">
            <a:spAutoFit/>
          </a:bodyPr>
          <a:lstStyle/>
          <a:p>
            <a:r>
              <a:rPr lang="es-CO" sz="2000" b="1" dirty="0">
                <a:latin typeface="Segoe UI Semibold" panose="020B0702040204020203" pitchFamily="34" charset="0"/>
              </a:rPr>
              <a:t>¿Cómo es el proceso de </a:t>
            </a:r>
            <a:r>
              <a:rPr lang="es-CO" sz="2000" b="1" dirty="0" smtClean="0">
                <a:latin typeface="Segoe UI Semibold" panose="020B0702040204020203" pitchFamily="34" charset="0"/>
              </a:rPr>
              <a:t>las ETES?</a:t>
            </a:r>
            <a:endParaRPr lang="es-CO" sz="2000" dirty="0"/>
          </a:p>
        </p:txBody>
      </p:sp>
      <p:grpSp>
        <p:nvGrpSpPr>
          <p:cNvPr id="3" name="Grupo 2"/>
          <p:cNvGrpSpPr/>
          <p:nvPr/>
        </p:nvGrpSpPr>
        <p:grpSpPr>
          <a:xfrm>
            <a:off x="788911" y="1960200"/>
            <a:ext cx="1969749" cy="568012"/>
            <a:chOff x="3850" y="184458"/>
            <a:chExt cx="1969749" cy="568012"/>
          </a:xfrm>
        </p:grpSpPr>
        <p:sp>
          <p:nvSpPr>
            <p:cNvPr id="50" name="Rectángulo 49"/>
            <p:cNvSpPr/>
            <p:nvPr/>
          </p:nvSpPr>
          <p:spPr>
            <a:xfrm>
              <a:off x="3850" y="184458"/>
              <a:ext cx="1969749" cy="56801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51" name="Rectángulo 50"/>
            <p:cNvSpPr/>
            <p:nvPr/>
          </p:nvSpPr>
          <p:spPr>
            <a:xfrm>
              <a:off x="3850" y="184458"/>
              <a:ext cx="1969749" cy="56801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0904" tIns="43180" rIns="120904" bIns="43180" numCol="1" spcCol="1270" anchor="ctr" anchorCtr="0">
              <a:noAutofit/>
            </a:bodyPr>
            <a:lstStyle/>
            <a:p>
              <a:pPr lvl="0" algn="r" defTabSz="755650">
                <a:lnSpc>
                  <a:spcPct val="90000"/>
                </a:lnSpc>
                <a:spcBef>
                  <a:spcPct val="0"/>
                </a:spcBef>
                <a:spcAft>
                  <a:spcPct val="35000"/>
                </a:spcAft>
              </a:pPr>
              <a:r>
                <a:rPr lang="es-CO" sz="1600" kern="1200" dirty="0" smtClean="0">
                  <a:solidFill>
                    <a:srgbClr val="C00000"/>
                  </a:solidFill>
                  <a:latin typeface="Segoe UI" panose="020B0502040204020203" pitchFamily="34" charset="0"/>
                  <a:ea typeface="Segoe UI" panose="020B0502040204020203" pitchFamily="34" charset="0"/>
                  <a:cs typeface="Segoe UI" panose="020B0502040204020203" pitchFamily="34" charset="0"/>
                </a:rPr>
                <a:t>TIEMPO DEPENDE DEL MSPS</a:t>
              </a:r>
              <a:endParaRPr lang="es-CO" sz="1600" kern="1200" dirty="0">
                <a:solidFill>
                  <a:srgbClr val="C00000"/>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4" name="Abrir llave 3"/>
          <p:cNvSpPr/>
          <p:nvPr/>
        </p:nvSpPr>
        <p:spPr>
          <a:xfrm>
            <a:off x="2758660" y="1960200"/>
            <a:ext cx="393949" cy="568012"/>
          </a:xfrm>
          <a:prstGeom prst="leftBrace">
            <a:avLst>
              <a:gd name="adj1" fmla="val 35000"/>
              <a:gd name="adj2" fmla="val 50000"/>
            </a:avLst>
          </a:prstGeom>
          <a:ln>
            <a:solidFill>
              <a:srgbClr val="C00000"/>
            </a:solidFill>
          </a:ln>
        </p:spPr>
        <p:style>
          <a:lnRef idx="2">
            <a:scrgbClr r="0" g="0" b="0"/>
          </a:lnRef>
          <a:fillRef idx="0">
            <a:schemeClr val="accent3">
              <a:hueOff val="0"/>
              <a:satOff val="0"/>
              <a:lumOff val="0"/>
              <a:alphaOff val="0"/>
            </a:schemeClr>
          </a:fillRef>
          <a:effectRef idx="0">
            <a:schemeClr val="accent3">
              <a:hueOff val="0"/>
              <a:satOff val="0"/>
              <a:lumOff val="0"/>
              <a:alphaOff val="0"/>
            </a:schemeClr>
          </a:effectRef>
          <a:fontRef idx="minor">
            <a:schemeClr val="tx1">
              <a:hueOff val="0"/>
              <a:satOff val="0"/>
              <a:lumOff val="0"/>
              <a:alphaOff val="0"/>
            </a:schemeClr>
          </a:fontRef>
        </p:style>
      </p:sp>
      <p:grpSp>
        <p:nvGrpSpPr>
          <p:cNvPr id="5" name="Grupo 4"/>
          <p:cNvGrpSpPr/>
          <p:nvPr/>
        </p:nvGrpSpPr>
        <p:grpSpPr>
          <a:xfrm>
            <a:off x="3310191" y="1960200"/>
            <a:ext cx="5357718" cy="568012"/>
            <a:chOff x="2525130" y="184458"/>
            <a:chExt cx="5357718" cy="568012"/>
          </a:xfrm>
        </p:grpSpPr>
        <p:sp>
          <p:nvSpPr>
            <p:cNvPr id="48" name="Rectángulo 47"/>
            <p:cNvSpPr/>
            <p:nvPr/>
          </p:nvSpPr>
          <p:spPr>
            <a:xfrm>
              <a:off x="2525130" y="184458"/>
              <a:ext cx="5357718" cy="568012"/>
            </a:xfrm>
            <a:prstGeom prst="rect">
              <a:avLst/>
            </a:prstGeom>
            <a:solidFill>
              <a:srgbClr val="C00000"/>
            </a:solidFill>
          </p:spPr>
          <p:style>
            <a:lnRef idx="2">
              <a:schemeClr val="lt1">
                <a:hueOff val="0"/>
                <a:satOff val="0"/>
                <a:lumOff val="0"/>
                <a:alphaOff val="0"/>
              </a:schemeClr>
            </a:lnRef>
            <a:fillRef idx="1">
              <a:scrgbClr r="0" g="0" b="0"/>
            </a:fillRef>
            <a:effectRef idx="0">
              <a:schemeClr val="accent3">
                <a:hueOff val="0"/>
                <a:satOff val="0"/>
                <a:lumOff val="0"/>
                <a:alphaOff val="0"/>
              </a:schemeClr>
            </a:effectRef>
            <a:fontRef idx="minor">
              <a:schemeClr val="lt1"/>
            </a:fontRef>
          </p:style>
        </p:sp>
        <p:sp>
          <p:nvSpPr>
            <p:cNvPr id="49" name="Rectángulo 48"/>
            <p:cNvSpPr/>
            <p:nvPr/>
          </p:nvSpPr>
          <p:spPr>
            <a:xfrm>
              <a:off x="2525130" y="184458"/>
              <a:ext cx="5357718" cy="56801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CO" sz="1400" kern="1200" dirty="0" smtClean="0">
                  <a:latin typeface="Segoe UI Light" panose="020B0502040204020203" pitchFamily="34" charset="0"/>
                  <a:ea typeface="Segoe UI" panose="020B0502040204020203" pitchFamily="34" charset="0"/>
                  <a:cs typeface="Segoe UI" panose="020B0502040204020203" pitchFamily="34" charset="0"/>
                </a:rPr>
                <a:t>DEFINICIÓN DE LA TECNOLOGÍA A EVALUA</a:t>
              </a:r>
              <a:r>
                <a:rPr lang="es-CO" sz="1400" dirty="0">
                  <a:latin typeface="Segoe UI Light" panose="020B0502040204020203" pitchFamily="34" charset="0"/>
                  <a:ea typeface="Segoe UI" panose="020B0502040204020203" pitchFamily="34" charset="0"/>
                  <a:cs typeface="Segoe UI" panose="020B0502040204020203" pitchFamily="34" charset="0"/>
                </a:rPr>
                <a:t>R</a:t>
              </a:r>
              <a:endParaRPr lang="es-CO" sz="1400" kern="1200" dirty="0">
                <a:latin typeface="Segoe UI Light" panose="020B0502040204020203" pitchFamily="34" charset="0"/>
                <a:ea typeface="Segoe UI" panose="020B0502040204020203" pitchFamily="34" charset="0"/>
                <a:cs typeface="Segoe UI" panose="020B0502040204020203" pitchFamily="34" charset="0"/>
              </a:endParaRPr>
            </a:p>
          </p:txBody>
        </p:sp>
      </p:grpSp>
      <p:grpSp>
        <p:nvGrpSpPr>
          <p:cNvPr id="6" name="Grupo 5"/>
          <p:cNvGrpSpPr/>
          <p:nvPr/>
        </p:nvGrpSpPr>
        <p:grpSpPr>
          <a:xfrm>
            <a:off x="788911" y="2726156"/>
            <a:ext cx="1969749" cy="336600"/>
            <a:chOff x="3850" y="950414"/>
            <a:chExt cx="1969749" cy="336600"/>
          </a:xfrm>
        </p:grpSpPr>
        <p:sp>
          <p:nvSpPr>
            <p:cNvPr id="46" name="Rectángulo 45"/>
            <p:cNvSpPr/>
            <p:nvPr/>
          </p:nvSpPr>
          <p:spPr>
            <a:xfrm>
              <a:off x="3850" y="950414"/>
              <a:ext cx="1969749" cy="3366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7" name="Rectángulo 46"/>
            <p:cNvSpPr/>
            <p:nvPr/>
          </p:nvSpPr>
          <p:spPr>
            <a:xfrm>
              <a:off x="3850" y="950414"/>
              <a:ext cx="1969749" cy="3366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0904" tIns="43180" rIns="120904" bIns="43180" numCol="1" spcCol="1270" anchor="ctr" anchorCtr="0">
              <a:noAutofit/>
            </a:bodyPr>
            <a:lstStyle/>
            <a:p>
              <a:pPr lvl="0" algn="r" defTabSz="755650">
                <a:lnSpc>
                  <a:spcPct val="90000"/>
                </a:lnSpc>
                <a:spcBef>
                  <a:spcPct val="0"/>
                </a:spcBef>
                <a:spcAft>
                  <a:spcPct val="35000"/>
                </a:spcAft>
              </a:pPr>
              <a:r>
                <a:rPr lang="es-CO" sz="1600" kern="1200" dirty="0" smtClean="0">
                  <a:latin typeface="Segoe UI" panose="020B0502040204020203" pitchFamily="34" charset="0"/>
                  <a:ea typeface="Segoe UI" panose="020B0502040204020203" pitchFamily="34" charset="0"/>
                  <a:cs typeface="Segoe UI" panose="020B0502040204020203" pitchFamily="34" charset="0"/>
                </a:rPr>
                <a:t>1 MES</a:t>
              </a:r>
              <a:endParaRPr lang="es-CO" sz="1600" kern="1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7" name="Abrir llave 6"/>
          <p:cNvSpPr/>
          <p:nvPr/>
        </p:nvSpPr>
        <p:spPr>
          <a:xfrm>
            <a:off x="2758661" y="2589412"/>
            <a:ext cx="393949" cy="610087"/>
          </a:xfrm>
          <a:prstGeom prst="leftBrace">
            <a:avLst>
              <a:gd name="adj1" fmla="val 35000"/>
              <a:gd name="adj2" fmla="val 50000"/>
            </a:avLst>
          </a:prstGeom>
          <a:ln>
            <a:solidFill>
              <a:schemeClr val="bg1">
                <a:lumMod val="50000"/>
              </a:schemeClr>
            </a:solidFill>
          </a:ln>
        </p:spPr>
        <p:style>
          <a:lnRef idx="2">
            <a:schemeClr val="accent3">
              <a:shade val="60000"/>
              <a:hueOff val="0"/>
              <a:satOff val="0"/>
              <a:lumOff val="0"/>
              <a:alphaOff val="0"/>
            </a:schemeClr>
          </a:lnRef>
          <a:fillRef idx="0">
            <a:schemeClr val="accent3">
              <a:hueOff val="0"/>
              <a:satOff val="0"/>
              <a:lumOff val="0"/>
              <a:alphaOff val="0"/>
            </a:schemeClr>
          </a:fillRef>
          <a:effectRef idx="0">
            <a:schemeClr val="accent3">
              <a:hueOff val="0"/>
              <a:satOff val="0"/>
              <a:lumOff val="0"/>
              <a:alphaOff val="0"/>
            </a:schemeClr>
          </a:effectRef>
          <a:fontRef idx="minor">
            <a:schemeClr val="tx1">
              <a:hueOff val="0"/>
              <a:satOff val="0"/>
              <a:lumOff val="0"/>
              <a:alphaOff val="0"/>
            </a:schemeClr>
          </a:fontRef>
        </p:style>
      </p:sp>
      <p:grpSp>
        <p:nvGrpSpPr>
          <p:cNvPr id="8" name="Grupo 7"/>
          <p:cNvGrpSpPr/>
          <p:nvPr/>
        </p:nvGrpSpPr>
        <p:grpSpPr>
          <a:xfrm>
            <a:off x="3310191" y="2589412"/>
            <a:ext cx="5357718" cy="610087"/>
            <a:chOff x="2525130" y="813670"/>
            <a:chExt cx="5357718" cy="610087"/>
          </a:xfrm>
        </p:grpSpPr>
        <p:sp>
          <p:nvSpPr>
            <p:cNvPr id="44" name="Rectángulo 43"/>
            <p:cNvSpPr/>
            <p:nvPr/>
          </p:nvSpPr>
          <p:spPr>
            <a:xfrm>
              <a:off x="2525130" y="813670"/>
              <a:ext cx="5357718" cy="610087"/>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45" name="Rectángulo 44"/>
            <p:cNvSpPr/>
            <p:nvPr/>
          </p:nvSpPr>
          <p:spPr>
            <a:xfrm>
              <a:off x="2525130" y="813670"/>
              <a:ext cx="5357718" cy="610087"/>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CO" sz="1400" kern="1200" dirty="0" smtClean="0">
                  <a:latin typeface="Segoe UI Light" panose="020B0502040204020203" pitchFamily="34" charset="0"/>
                  <a:ea typeface="Segoe UI" panose="020B0502040204020203" pitchFamily="34" charset="0"/>
                  <a:cs typeface="Segoe UI" panose="020B0502040204020203" pitchFamily="34" charset="0"/>
                </a:rPr>
                <a:t>DISEÑO Y REFINAMIENTO DE LA PREGUNTA DE EVALUACIÓN</a:t>
              </a:r>
              <a:endParaRPr lang="es-CO" sz="1400" kern="1200" dirty="0">
                <a:latin typeface="Segoe UI Light" panose="020B0502040204020203" pitchFamily="34" charset="0"/>
                <a:ea typeface="Segoe UI" panose="020B0502040204020203" pitchFamily="34" charset="0"/>
                <a:cs typeface="Segoe UI" panose="020B0502040204020203" pitchFamily="34" charset="0"/>
              </a:endParaRPr>
            </a:p>
          </p:txBody>
        </p:sp>
      </p:grpSp>
      <p:grpSp>
        <p:nvGrpSpPr>
          <p:cNvPr id="9" name="Grupo 8"/>
          <p:cNvGrpSpPr/>
          <p:nvPr/>
        </p:nvGrpSpPr>
        <p:grpSpPr>
          <a:xfrm>
            <a:off x="788911" y="3276478"/>
            <a:ext cx="1969749" cy="336600"/>
            <a:chOff x="3850" y="1500736"/>
            <a:chExt cx="1969749" cy="336600"/>
          </a:xfrm>
        </p:grpSpPr>
        <p:sp>
          <p:nvSpPr>
            <p:cNvPr id="42" name="Rectángulo 41"/>
            <p:cNvSpPr/>
            <p:nvPr/>
          </p:nvSpPr>
          <p:spPr>
            <a:xfrm>
              <a:off x="3850" y="1500736"/>
              <a:ext cx="1969749" cy="3366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43" name="Rectángulo 42"/>
            <p:cNvSpPr/>
            <p:nvPr/>
          </p:nvSpPr>
          <p:spPr>
            <a:xfrm>
              <a:off x="3850" y="1500736"/>
              <a:ext cx="1969749" cy="3366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0904" tIns="43180" rIns="120904" bIns="43180" numCol="1" spcCol="1270" anchor="ctr" anchorCtr="0">
              <a:noAutofit/>
            </a:bodyPr>
            <a:lstStyle/>
            <a:p>
              <a:pPr lvl="0" algn="r" defTabSz="755650">
                <a:lnSpc>
                  <a:spcPct val="90000"/>
                </a:lnSpc>
                <a:spcBef>
                  <a:spcPct val="0"/>
                </a:spcBef>
                <a:spcAft>
                  <a:spcPct val="35000"/>
                </a:spcAft>
              </a:pPr>
              <a:r>
                <a:rPr lang="es-CO" sz="1600" kern="1200" dirty="0" smtClean="0">
                  <a:latin typeface="Segoe UI" panose="020B0502040204020203" pitchFamily="34" charset="0"/>
                  <a:ea typeface="Segoe UI" panose="020B0502040204020203" pitchFamily="34" charset="0"/>
                  <a:cs typeface="Segoe UI" panose="020B0502040204020203" pitchFamily="34" charset="0"/>
                </a:rPr>
                <a:t>* 2 – 3 MESES</a:t>
              </a:r>
              <a:endParaRPr lang="es-CO" sz="1600" kern="1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10" name="Abrir llave 9"/>
          <p:cNvSpPr/>
          <p:nvPr/>
        </p:nvSpPr>
        <p:spPr>
          <a:xfrm>
            <a:off x="2758661" y="3260700"/>
            <a:ext cx="393949" cy="368156"/>
          </a:xfrm>
          <a:prstGeom prst="leftBrace">
            <a:avLst>
              <a:gd name="adj1" fmla="val 35000"/>
              <a:gd name="adj2" fmla="val 50000"/>
            </a:avLst>
          </a:prstGeom>
          <a:ln>
            <a:solidFill>
              <a:schemeClr val="bg1">
                <a:lumMod val="50000"/>
              </a:schemeClr>
            </a:solidFill>
          </a:ln>
        </p:spPr>
        <p:style>
          <a:lnRef idx="2">
            <a:schemeClr val="accent3">
              <a:shade val="60000"/>
              <a:hueOff val="0"/>
              <a:satOff val="0"/>
              <a:lumOff val="0"/>
              <a:alphaOff val="0"/>
            </a:schemeClr>
          </a:lnRef>
          <a:fillRef idx="0">
            <a:schemeClr val="accent3">
              <a:hueOff val="0"/>
              <a:satOff val="0"/>
              <a:lumOff val="0"/>
              <a:alphaOff val="0"/>
            </a:schemeClr>
          </a:fillRef>
          <a:effectRef idx="0">
            <a:schemeClr val="accent3">
              <a:hueOff val="0"/>
              <a:satOff val="0"/>
              <a:lumOff val="0"/>
              <a:alphaOff val="0"/>
            </a:schemeClr>
          </a:effectRef>
          <a:fontRef idx="minor">
            <a:schemeClr val="tx1">
              <a:hueOff val="0"/>
              <a:satOff val="0"/>
              <a:lumOff val="0"/>
              <a:alphaOff val="0"/>
            </a:schemeClr>
          </a:fontRef>
        </p:style>
      </p:sp>
      <p:grpSp>
        <p:nvGrpSpPr>
          <p:cNvPr id="11" name="Grupo 10"/>
          <p:cNvGrpSpPr/>
          <p:nvPr/>
        </p:nvGrpSpPr>
        <p:grpSpPr>
          <a:xfrm>
            <a:off x="3310191" y="3260700"/>
            <a:ext cx="5357718" cy="368156"/>
            <a:chOff x="2525130" y="1484958"/>
            <a:chExt cx="5357718" cy="368156"/>
          </a:xfrm>
          <a:solidFill>
            <a:schemeClr val="bg1">
              <a:lumMod val="50000"/>
            </a:schemeClr>
          </a:solidFill>
        </p:grpSpPr>
        <p:sp>
          <p:nvSpPr>
            <p:cNvPr id="40" name="Rectángulo 39"/>
            <p:cNvSpPr/>
            <p:nvPr/>
          </p:nvSpPr>
          <p:spPr>
            <a:xfrm>
              <a:off x="2525130" y="1484958"/>
              <a:ext cx="5357718" cy="368156"/>
            </a:xfrm>
            <a:prstGeom prst="rect">
              <a:avLst/>
            </a:prstGeom>
            <a:grp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41" name="Rectángulo 40"/>
            <p:cNvSpPr/>
            <p:nvPr/>
          </p:nvSpPr>
          <p:spPr>
            <a:xfrm>
              <a:off x="2525130" y="1484958"/>
              <a:ext cx="5357718" cy="36815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CO" sz="1400" kern="1200" dirty="0" smtClean="0">
                  <a:latin typeface="Segoe UI Light" panose="020B0502040204020203" pitchFamily="34" charset="0"/>
                  <a:ea typeface="Segoe UI" panose="020B0502040204020203" pitchFamily="34" charset="0"/>
                  <a:cs typeface="Segoe UI" panose="020B0502040204020203" pitchFamily="34" charset="0"/>
                </a:rPr>
                <a:t>REVISIÓN DE EFECTIVIDAD Y SEGURIDAD</a:t>
              </a:r>
              <a:endParaRPr lang="es-CO" sz="1400" kern="1200" dirty="0">
                <a:latin typeface="Segoe UI Light" panose="020B0502040204020203" pitchFamily="34" charset="0"/>
                <a:ea typeface="Segoe UI" panose="020B0502040204020203" pitchFamily="34" charset="0"/>
                <a:cs typeface="Segoe UI" panose="020B0502040204020203" pitchFamily="34" charset="0"/>
              </a:endParaRPr>
            </a:p>
          </p:txBody>
        </p:sp>
      </p:grpSp>
      <p:grpSp>
        <p:nvGrpSpPr>
          <p:cNvPr id="12" name="Grupo 11"/>
          <p:cNvGrpSpPr/>
          <p:nvPr/>
        </p:nvGrpSpPr>
        <p:grpSpPr>
          <a:xfrm>
            <a:off x="788911" y="3705834"/>
            <a:ext cx="1969749" cy="336600"/>
            <a:chOff x="3850" y="1930092"/>
            <a:chExt cx="1969749" cy="336600"/>
          </a:xfrm>
        </p:grpSpPr>
        <p:sp>
          <p:nvSpPr>
            <p:cNvPr id="38" name="Rectángulo 37"/>
            <p:cNvSpPr/>
            <p:nvPr/>
          </p:nvSpPr>
          <p:spPr>
            <a:xfrm>
              <a:off x="3850" y="1930092"/>
              <a:ext cx="1969749" cy="3366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9" name="Rectángulo 38"/>
            <p:cNvSpPr/>
            <p:nvPr/>
          </p:nvSpPr>
          <p:spPr>
            <a:xfrm>
              <a:off x="3850" y="1930092"/>
              <a:ext cx="1969749" cy="3366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0904" tIns="43180" rIns="120904" bIns="43180" numCol="1" spcCol="1270" anchor="ctr" anchorCtr="0">
              <a:noAutofit/>
            </a:bodyPr>
            <a:lstStyle/>
            <a:p>
              <a:pPr lvl="0" algn="r" defTabSz="755650">
                <a:lnSpc>
                  <a:spcPct val="90000"/>
                </a:lnSpc>
                <a:spcBef>
                  <a:spcPct val="0"/>
                </a:spcBef>
                <a:spcAft>
                  <a:spcPct val="35000"/>
                </a:spcAft>
              </a:pPr>
              <a:r>
                <a:rPr lang="es-CO" sz="1600" kern="1200" dirty="0" smtClean="0">
                  <a:latin typeface="Segoe UI" panose="020B0502040204020203" pitchFamily="34" charset="0"/>
                  <a:ea typeface="Segoe UI" panose="020B0502040204020203" pitchFamily="34" charset="0"/>
                  <a:cs typeface="Segoe UI" panose="020B0502040204020203" pitchFamily="34" charset="0"/>
                </a:rPr>
                <a:t>* 1 MES</a:t>
              </a:r>
              <a:endParaRPr lang="es-CO" sz="1600" kern="1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13" name="Abrir llave 12"/>
          <p:cNvSpPr/>
          <p:nvPr/>
        </p:nvSpPr>
        <p:spPr>
          <a:xfrm>
            <a:off x="2758661" y="3690056"/>
            <a:ext cx="393949" cy="368156"/>
          </a:xfrm>
          <a:prstGeom prst="leftBrace">
            <a:avLst>
              <a:gd name="adj1" fmla="val 35000"/>
              <a:gd name="adj2" fmla="val 50000"/>
            </a:avLst>
          </a:prstGeom>
          <a:ln>
            <a:solidFill>
              <a:schemeClr val="bg1">
                <a:lumMod val="50000"/>
              </a:schemeClr>
            </a:solidFill>
          </a:ln>
        </p:spPr>
        <p:style>
          <a:lnRef idx="2">
            <a:schemeClr val="accent3">
              <a:shade val="60000"/>
              <a:hueOff val="0"/>
              <a:satOff val="0"/>
              <a:lumOff val="0"/>
              <a:alphaOff val="0"/>
            </a:schemeClr>
          </a:lnRef>
          <a:fillRef idx="0">
            <a:schemeClr val="accent3">
              <a:hueOff val="0"/>
              <a:satOff val="0"/>
              <a:lumOff val="0"/>
              <a:alphaOff val="0"/>
            </a:schemeClr>
          </a:fillRef>
          <a:effectRef idx="0">
            <a:schemeClr val="accent3">
              <a:hueOff val="0"/>
              <a:satOff val="0"/>
              <a:lumOff val="0"/>
              <a:alphaOff val="0"/>
            </a:schemeClr>
          </a:effectRef>
          <a:fontRef idx="minor">
            <a:schemeClr val="tx1">
              <a:hueOff val="0"/>
              <a:satOff val="0"/>
              <a:lumOff val="0"/>
              <a:alphaOff val="0"/>
            </a:schemeClr>
          </a:fontRef>
        </p:style>
      </p:sp>
      <p:grpSp>
        <p:nvGrpSpPr>
          <p:cNvPr id="14" name="Grupo 13"/>
          <p:cNvGrpSpPr/>
          <p:nvPr/>
        </p:nvGrpSpPr>
        <p:grpSpPr>
          <a:xfrm>
            <a:off x="3310190" y="3690056"/>
            <a:ext cx="5357719" cy="368156"/>
            <a:chOff x="2525130" y="1914314"/>
            <a:chExt cx="5357718" cy="368156"/>
          </a:xfrm>
        </p:grpSpPr>
        <p:sp>
          <p:nvSpPr>
            <p:cNvPr id="36" name="Rectángulo 35"/>
            <p:cNvSpPr/>
            <p:nvPr/>
          </p:nvSpPr>
          <p:spPr>
            <a:xfrm>
              <a:off x="2525130" y="1914314"/>
              <a:ext cx="5357718" cy="36815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7" name="Rectángulo 36"/>
            <p:cNvSpPr/>
            <p:nvPr/>
          </p:nvSpPr>
          <p:spPr>
            <a:xfrm>
              <a:off x="2525130" y="1914314"/>
              <a:ext cx="5357718" cy="368156"/>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CO" sz="1400" kern="1200" dirty="0" smtClean="0">
                  <a:latin typeface="Segoe UI Light" panose="020B0502040204020203" pitchFamily="34" charset="0"/>
                  <a:ea typeface="Segoe UI" panose="020B0502040204020203" pitchFamily="34" charset="0"/>
                  <a:cs typeface="Segoe UI" panose="020B0502040204020203" pitchFamily="34" charset="0"/>
                </a:rPr>
                <a:t>DISEÑO Y REFINAMIENTO DE LA PREGUNTA ECONÓMICA</a:t>
              </a:r>
              <a:endParaRPr lang="es-CO" sz="1400" kern="1200" dirty="0">
                <a:latin typeface="Segoe UI Light" panose="020B0502040204020203" pitchFamily="34" charset="0"/>
                <a:ea typeface="Segoe UI" panose="020B0502040204020203" pitchFamily="34" charset="0"/>
                <a:cs typeface="Segoe UI" panose="020B0502040204020203" pitchFamily="34" charset="0"/>
              </a:endParaRPr>
            </a:p>
          </p:txBody>
        </p:sp>
      </p:grpSp>
      <p:grpSp>
        <p:nvGrpSpPr>
          <p:cNvPr id="15" name="Grupo 14"/>
          <p:cNvGrpSpPr/>
          <p:nvPr/>
        </p:nvGrpSpPr>
        <p:grpSpPr>
          <a:xfrm>
            <a:off x="788911" y="4135190"/>
            <a:ext cx="1969749" cy="336600"/>
            <a:chOff x="3850" y="2359448"/>
            <a:chExt cx="1969749" cy="336600"/>
          </a:xfrm>
        </p:grpSpPr>
        <p:sp>
          <p:nvSpPr>
            <p:cNvPr id="34" name="Rectángulo 33"/>
            <p:cNvSpPr/>
            <p:nvPr/>
          </p:nvSpPr>
          <p:spPr>
            <a:xfrm>
              <a:off x="3850" y="2359448"/>
              <a:ext cx="1969749" cy="3366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5" name="Rectángulo 34"/>
            <p:cNvSpPr/>
            <p:nvPr/>
          </p:nvSpPr>
          <p:spPr>
            <a:xfrm>
              <a:off x="3850" y="2359448"/>
              <a:ext cx="1969749" cy="3366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0904" tIns="43180" rIns="120904" bIns="43180" numCol="1" spcCol="1270" anchor="ctr" anchorCtr="0">
              <a:noAutofit/>
            </a:bodyPr>
            <a:lstStyle/>
            <a:p>
              <a:pPr lvl="0" algn="r" defTabSz="755650">
                <a:lnSpc>
                  <a:spcPct val="90000"/>
                </a:lnSpc>
                <a:spcBef>
                  <a:spcPct val="0"/>
                </a:spcBef>
                <a:spcAft>
                  <a:spcPct val="35000"/>
                </a:spcAft>
              </a:pPr>
              <a:r>
                <a:rPr lang="es-CO" sz="1600" kern="1200" dirty="0" smtClean="0">
                  <a:latin typeface="Segoe UI" panose="020B0502040204020203" pitchFamily="34" charset="0"/>
                  <a:ea typeface="Segoe UI" panose="020B0502040204020203" pitchFamily="34" charset="0"/>
                  <a:cs typeface="Segoe UI" panose="020B0502040204020203" pitchFamily="34" charset="0"/>
                </a:rPr>
                <a:t>2 – 3 MESES</a:t>
              </a:r>
              <a:endParaRPr lang="es-CO" sz="1600" kern="1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16" name="Abrir llave 15"/>
          <p:cNvSpPr/>
          <p:nvPr/>
        </p:nvSpPr>
        <p:spPr>
          <a:xfrm>
            <a:off x="2758661" y="4119412"/>
            <a:ext cx="393949" cy="368156"/>
          </a:xfrm>
          <a:prstGeom prst="leftBrace">
            <a:avLst>
              <a:gd name="adj1" fmla="val 35000"/>
              <a:gd name="adj2" fmla="val 50000"/>
            </a:avLst>
          </a:prstGeom>
          <a:ln>
            <a:solidFill>
              <a:schemeClr val="bg1">
                <a:lumMod val="50000"/>
              </a:schemeClr>
            </a:solidFill>
          </a:ln>
        </p:spPr>
        <p:style>
          <a:lnRef idx="2">
            <a:schemeClr val="accent3">
              <a:shade val="60000"/>
              <a:hueOff val="0"/>
              <a:satOff val="0"/>
              <a:lumOff val="0"/>
              <a:alphaOff val="0"/>
            </a:schemeClr>
          </a:lnRef>
          <a:fillRef idx="0">
            <a:schemeClr val="accent3">
              <a:hueOff val="0"/>
              <a:satOff val="0"/>
              <a:lumOff val="0"/>
              <a:alphaOff val="0"/>
            </a:schemeClr>
          </a:fillRef>
          <a:effectRef idx="0">
            <a:schemeClr val="accent3">
              <a:hueOff val="0"/>
              <a:satOff val="0"/>
              <a:lumOff val="0"/>
              <a:alphaOff val="0"/>
            </a:schemeClr>
          </a:effectRef>
          <a:fontRef idx="minor">
            <a:schemeClr val="tx1">
              <a:hueOff val="0"/>
              <a:satOff val="0"/>
              <a:lumOff val="0"/>
              <a:alphaOff val="0"/>
            </a:schemeClr>
          </a:fontRef>
        </p:style>
      </p:sp>
      <p:grpSp>
        <p:nvGrpSpPr>
          <p:cNvPr id="17" name="Grupo 16"/>
          <p:cNvGrpSpPr/>
          <p:nvPr/>
        </p:nvGrpSpPr>
        <p:grpSpPr>
          <a:xfrm>
            <a:off x="3310191" y="4119412"/>
            <a:ext cx="5357718" cy="368156"/>
            <a:chOff x="2525130" y="2343670"/>
            <a:chExt cx="5357718" cy="368156"/>
          </a:xfrm>
        </p:grpSpPr>
        <p:sp>
          <p:nvSpPr>
            <p:cNvPr id="32" name="Rectángulo 31"/>
            <p:cNvSpPr/>
            <p:nvPr/>
          </p:nvSpPr>
          <p:spPr>
            <a:xfrm>
              <a:off x="2525130" y="2343670"/>
              <a:ext cx="5357718" cy="36815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33" name="Rectángulo 32"/>
            <p:cNvSpPr/>
            <p:nvPr/>
          </p:nvSpPr>
          <p:spPr>
            <a:xfrm>
              <a:off x="2525130" y="2343670"/>
              <a:ext cx="5357718" cy="368156"/>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CO" sz="1400" kern="1200" dirty="0" smtClean="0">
                  <a:latin typeface="Segoe UI Light" panose="020B0502040204020203" pitchFamily="34" charset="0"/>
                  <a:ea typeface="Segoe UI" panose="020B0502040204020203" pitchFamily="34" charset="0"/>
                  <a:cs typeface="Segoe UI" panose="020B0502040204020203" pitchFamily="34" charset="0"/>
                </a:rPr>
                <a:t>EVALUACIÓN ECONÓMICA</a:t>
              </a:r>
              <a:endParaRPr lang="es-CO" sz="1400" kern="1200" dirty="0">
                <a:latin typeface="Segoe UI Light" panose="020B0502040204020203" pitchFamily="34" charset="0"/>
                <a:ea typeface="Segoe UI" panose="020B0502040204020203" pitchFamily="34" charset="0"/>
                <a:cs typeface="Segoe UI" panose="020B0502040204020203" pitchFamily="34" charset="0"/>
              </a:endParaRPr>
            </a:p>
          </p:txBody>
        </p:sp>
      </p:grpSp>
      <p:grpSp>
        <p:nvGrpSpPr>
          <p:cNvPr id="18" name="Grupo 17"/>
          <p:cNvGrpSpPr/>
          <p:nvPr/>
        </p:nvGrpSpPr>
        <p:grpSpPr>
          <a:xfrm>
            <a:off x="788911" y="4564547"/>
            <a:ext cx="1969749" cy="336600"/>
            <a:chOff x="3850" y="2788805"/>
            <a:chExt cx="1969749" cy="336600"/>
          </a:xfrm>
        </p:grpSpPr>
        <p:sp>
          <p:nvSpPr>
            <p:cNvPr id="30" name="Rectángulo 29"/>
            <p:cNvSpPr/>
            <p:nvPr/>
          </p:nvSpPr>
          <p:spPr>
            <a:xfrm>
              <a:off x="3850" y="2788805"/>
              <a:ext cx="1969749" cy="3366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1" name="Rectángulo 30"/>
            <p:cNvSpPr/>
            <p:nvPr/>
          </p:nvSpPr>
          <p:spPr>
            <a:xfrm>
              <a:off x="3850" y="2788805"/>
              <a:ext cx="1969749" cy="3366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0904" tIns="43180" rIns="120904" bIns="43180" numCol="1" spcCol="1270" anchor="ctr" anchorCtr="0">
              <a:noAutofit/>
            </a:bodyPr>
            <a:lstStyle/>
            <a:p>
              <a:pPr lvl="0" algn="r" defTabSz="755650">
                <a:lnSpc>
                  <a:spcPct val="90000"/>
                </a:lnSpc>
                <a:spcBef>
                  <a:spcPct val="0"/>
                </a:spcBef>
                <a:spcAft>
                  <a:spcPct val="35000"/>
                </a:spcAft>
              </a:pPr>
              <a:r>
                <a:rPr lang="es-CO" sz="1600" kern="1200" dirty="0" smtClean="0">
                  <a:latin typeface="Segoe UI" panose="020B0502040204020203" pitchFamily="34" charset="0"/>
                  <a:ea typeface="Segoe UI" panose="020B0502040204020203" pitchFamily="34" charset="0"/>
                  <a:cs typeface="Segoe UI" panose="020B0502040204020203" pitchFamily="34" charset="0"/>
                </a:rPr>
                <a:t>* 1 – 2 MESES</a:t>
              </a:r>
              <a:endParaRPr lang="es-CO" sz="1600" kern="1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19" name="Abrir llave 18"/>
          <p:cNvSpPr/>
          <p:nvPr/>
        </p:nvSpPr>
        <p:spPr>
          <a:xfrm>
            <a:off x="2758661" y="4548769"/>
            <a:ext cx="393949" cy="368156"/>
          </a:xfrm>
          <a:prstGeom prst="leftBrace">
            <a:avLst>
              <a:gd name="adj1" fmla="val 35000"/>
              <a:gd name="adj2" fmla="val 50000"/>
            </a:avLst>
          </a:prstGeom>
          <a:ln>
            <a:solidFill>
              <a:schemeClr val="bg1">
                <a:lumMod val="50000"/>
              </a:schemeClr>
            </a:solidFill>
          </a:ln>
        </p:spPr>
        <p:style>
          <a:lnRef idx="2">
            <a:schemeClr val="accent3">
              <a:shade val="60000"/>
              <a:hueOff val="0"/>
              <a:satOff val="0"/>
              <a:lumOff val="0"/>
              <a:alphaOff val="0"/>
            </a:schemeClr>
          </a:lnRef>
          <a:fillRef idx="0">
            <a:schemeClr val="accent3">
              <a:hueOff val="0"/>
              <a:satOff val="0"/>
              <a:lumOff val="0"/>
              <a:alphaOff val="0"/>
            </a:schemeClr>
          </a:fillRef>
          <a:effectRef idx="0">
            <a:schemeClr val="accent3">
              <a:hueOff val="0"/>
              <a:satOff val="0"/>
              <a:lumOff val="0"/>
              <a:alphaOff val="0"/>
            </a:schemeClr>
          </a:effectRef>
          <a:fontRef idx="minor">
            <a:schemeClr val="tx1">
              <a:hueOff val="0"/>
              <a:satOff val="0"/>
              <a:lumOff val="0"/>
              <a:alphaOff val="0"/>
            </a:schemeClr>
          </a:fontRef>
        </p:style>
      </p:sp>
      <p:grpSp>
        <p:nvGrpSpPr>
          <p:cNvPr id="20" name="Grupo 19"/>
          <p:cNvGrpSpPr/>
          <p:nvPr/>
        </p:nvGrpSpPr>
        <p:grpSpPr>
          <a:xfrm>
            <a:off x="3310191" y="4548769"/>
            <a:ext cx="5357718" cy="368156"/>
            <a:chOff x="2525130" y="2773027"/>
            <a:chExt cx="5357718" cy="368156"/>
          </a:xfrm>
        </p:grpSpPr>
        <p:sp>
          <p:nvSpPr>
            <p:cNvPr id="28" name="Rectángulo 27"/>
            <p:cNvSpPr/>
            <p:nvPr/>
          </p:nvSpPr>
          <p:spPr>
            <a:xfrm>
              <a:off x="2525130" y="2773027"/>
              <a:ext cx="5357718" cy="368156"/>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9" name="Rectángulo 28"/>
            <p:cNvSpPr/>
            <p:nvPr/>
          </p:nvSpPr>
          <p:spPr>
            <a:xfrm>
              <a:off x="2525130" y="2773027"/>
              <a:ext cx="5357718" cy="368156"/>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CO" sz="1400" kern="1200" dirty="0" smtClean="0">
                  <a:latin typeface="Segoe UI Light" panose="020B0502040204020203" pitchFamily="34" charset="0"/>
                  <a:ea typeface="Segoe UI" panose="020B0502040204020203" pitchFamily="34" charset="0"/>
                  <a:cs typeface="Segoe UI" panose="020B0502040204020203" pitchFamily="34" charset="0"/>
                </a:rPr>
                <a:t>ANÁLISIS DE IMPACTO PRESUPUESTAL</a:t>
              </a:r>
              <a:endParaRPr lang="es-CO" sz="1400" kern="1200" dirty="0">
                <a:latin typeface="Segoe UI Light" panose="020B0502040204020203" pitchFamily="34" charset="0"/>
                <a:ea typeface="Segoe UI" panose="020B0502040204020203" pitchFamily="34" charset="0"/>
                <a:cs typeface="Segoe UI" panose="020B0502040204020203" pitchFamily="34" charset="0"/>
              </a:endParaRPr>
            </a:p>
          </p:txBody>
        </p:sp>
      </p:grpSp>
      <p:grpSp>
        <p:nvGrpSpPr>
          <p:cNvPr id="21" name="Grupo 20"/>
          <p:cNvGrpSpPr/>
          <p:nvPr/>
        </p:nvGrpSpPr>
        <p:grpSpPr>
          <a:xfrm>
            <a:off x="788911" y="5114869"/>
            <a:ext cx="1969749" cy="336600"/>
            <a:chOff x="3850" y="3339127"/>
            <a:chExt cx="1969749" cy="336600"/>
          </a:xfrm>
        </p:grpSpPr>
        <p:sp>
          <p:nvSpPr>
            <p:cNvPr id="26" name="Rectángulo 25"/>
            <p:cNvSpPr/>
            <p:nvPr/>
          </p:nvSpPr>
          <p:spPr>
            <a:xfrm>
              <a:off x="3850" y="3339127"/>
              <a:ext cx="1969749" cy="3366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7" name="Rectángulo 26"/>
            <p:cNvSpPr/>
            <p:nvPr/>
          </p:nvSpPr>
          <p:spPr>
            <a:xfrm>
              <a:off x="3850" y="3339127"/>
              <a:ext cx="1969749" cy="3366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0904" tIns="43180" rIns="120904" bIns="43180" numCol="1" spcCol="1270" anchor="ctr" anchorCtr="0">
              <a:noAutofit/>
            </a:bodyPr>
            <a:lstStyle/>
            <a:p>
              <a:pPr lvl="0" algn="r" defTabSz="755650">
                <a:lnSpc>
                  <a:spcPct val="90000"/>
                </a:lnSpc>
                <a:spcBef>
                  <a:spcPct val="0"/>
                </a:spcBef>
                <a:spcAft>
                  <a:spcPct val="35000"/>
                </a:spcAft>
              </a:pPr>
              <a:r>
                <a:rPr lang="es-CO" sz="1600" kern="1200" dirty="0" smtClean="0">
                  <a:latin typeface="Segoe UI" panose="020B0502040204020203" pitchFamily="34" charset="0"/>
                  <a:ea typeface="Segoe UI" panose="020B0502040204020203" pitchFamily="34" charset="0"/>
                  <a:cs typeface="Segoe UI" panose="020B0502040204020203" pitchFamily="34" charset="0"/>
                </a:rPr>
                <a:t>1 – 2 SEMANAS</a:t>
              </a:r>
              <a:endParaRPr lang="es-CO" sz="1600" kern="1200" dirty="0">
                <a:latin typeface="Segoe UI" panose="020B0502040204020203" pitchFamily="34" charset="0"/>
                <a:ea typeface="Segoe UI" panose="020B0502040204020203" pitchFamily="34" charset="0"/>
                <a:cs typeface="Segoe UI" panose="020B0502040204020203" pitchFamily="34" charset="0"/>
              </a:endParaRPr>
            </a:p>
          </p:txBody>
        </p:sp>
      </p:grpSp>
      <p:sp>
        <p:nvSpPr>
          <p:cNvPr id="22" name="Abrir llave 21"/>
          <p:cNvSpPr/>
          <p:nvPr/>
        </p:nvSpPr>
        <p:spPr>
          <a:xfrm>
            <a:off x="2758661" y="4978125"/>
            <a:ext cx="393949" cy="610087"/>
          </a:xfrm>
          <a:prstGeom prst="leftBrace">
            <a:avLst>
              <a:gd name="adj1" fmla="val 35000"/>
              <a:gd name="adj2" fmla="val 50000"/>
            </a:avLst>
          </a:prstGeom>
          <a:ln>
            <a:solidFill>
              <a:schemeClr val="bg1">
                <a:lumMod val="50000"/>
              </a:schemeClr>
            </a:solidFill>
          </a:ln>
        </p:spPr>
        <p:style>
          <a:lnRef idx="2">
            <a:schemeClr val="accent3">
              <a:shade val="60000"/>
              <a:hueOff val="0"/>
              <a:satOff val="0"/>
              <a:lumOff val="0"/>
              <a:alphaOff val="0"/>
            </a:schemeClr>
          </a:lnRef>
          <a:fillRef idx="0">
            <a:schemeClr val="accent3">
              <a:hueOff val="0"/>
              <a:satOff val="0"/>
              <a:lumOff val="0"/>
              <a:alphaOff val="0"/>
            </a:schemeClr>
          </a:fillRef>
          <a:effectRef idx="0">
            <a:schemeClr val="accent3">
              <a:hueOff val="0"/>
              <a:satOff val="0"/>
              <a:lumOff val="0"/>
              <a:alphaOff val="0"/>
            </a:schemeClr>
          </a:effectRef>
          <a:fontRef idx="minor">
            <a:schemeClr val="tx1">
              <a:hueOff val="0"/>
              <a:satOff val="0"/>
              <a:lumOff val="0"/>
              <a:alphaOff val="0"/>
            </a:schemeClr>
          </a:fontRef>
        </p:style>
      </p:sp>
      <p:grpSp>
        <p:nvGrpSpPr>
          <p:cNvPr id="23" name="Grupo 22"/>
          <p:cNvGrpSpPr/>
          <p:nvPr/>
        </p:nvGrpSpPr>
        <p:grpSpPr>
          <a:xfrm>
            <a:off x="3310191" y="4978125"/>
            <a:ext cx="5357718" cy="610087"/>
            <a:chOff x="2525130" y="3202383"/>
            <a:chExt cx="5357718" cy="610087"/>
          </a:xfrm>
        </p:grpSpPr>
        <p:sp>
          <p:nvSpPr>
            <p:cNvPr id="24" name="Rectángulo 23"/>
            <p:cNvSpPr/>
            <p:nvPr/>
          </p:nvSpPr>
          <p:spPr>
            <a:xfrm>
              <a:off x="2525130" y="3202383"/>
              <a:ext cx="5357718" cy="610087"/>
            </a:xfrm>
            <a:prstGeom prst="rect">
              <a:avLst/>
            </a:prstGeom>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25" name="Rectángulo 24"/>
            <p:cNvSpPr/>
            <p:nvPr/>
          </p:nvSpPr>
          <p:spPr>
            <a:xfrm>
              <a:off x="2525130" y="3202383"/>
              <a:ext cx="5357718" cy="610087"/>
            </a:xfrm>
            <a:prstGeom prst="rect">
              <a:avLst/>
            </a:prstGeom>
            <a:solidFill>
              <a:schemeClr val="bg1">
                <a:lumMod val="50000"/>
              </a:schemeClr>
            </a:solidFill>
          </p:spPr>
          <p:style>
            <a:lnRef idx="0">
              <a:scrgbClr r="0" g="0" b="0"/>
            </a:lnRef>
            <a:fillRef idx="0">
              <a:scrgbClr r="0" g="0" b="0"/>
            </a:fillRef>
            <a:effectRef idx="0">
              <a:scrgbClr r="0" g="0" b="0"/>
            </a:effectRef>
            <a:fontRef idx="minor">
              <a:schemeClr val="lt1"/>
            </a:fontRef>
          </p:style>
          <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s-CO" sz="1400" kern="1200" dirty="0" smtClean="0">
                  <a:latin typeface="Segoe UI Light" panose="020B0502040204020203" pitchFamily="34" charset="0"/>
                  <a:ea typeface="Segoe UI" panose="020B0502040204020203" pitchFamily="34" charset="0"/>
                  <a:cs typeface="Segoe UI" panose="020B0502040204020203" pitchFamily="34" charset="0"/>
                </a:rPr>
                <a:t>ELABORACIÓN DE INFORME PARA TOMADORES DE DECISIÓN</a:t>
              </a:r>
              <a:endParaRPr lang="es-CO" sz="1400" kern="1200" dirty="0">
                <a:latin typeface="Segoe UI Light" panose="020B0502040204020203" pitchFamily="34" charset="0"/>
                <a:ea typeface="Segoe UI" panose="020B0502040204020203" pitchFamily="34" charset="0"/>
                <a:cs typeface="Segoe UI" panose="020B0502040204020203" pitchFamily="34" charset="0"/>
              </a:endParaRPr>
            </a:p>
          </p:txBody>
        </p:sp>
      </p:grpSp>
      <p:sp>
        <p:nvSpPr>
          <p:cNvPr id="52" name="Rectángulo 51"/>
          <p:cNvSpPr/>
          <p:nvPr/>
        </p:nvSpPr>
        <p:spPr>
          <a:xfrm>
            <a:off x="324854" y="5921554"/>
            <a:ext cx="9901988" cy="523220"/>
          </a:xfrm>
          <a:prstGeom prst="rect">
            <a:avLst/>
          </a:prstGeom>
        </p:spPr>
        <p:txBody>
          <a:bodyPr wrap="square">
            <a:spAutoFit/>
          </a:bodyPr>
          <a:lstStyle/>
          <a:p>
            <a:r>
              <a:rPr lang="es-CO" sz="1400" dirty="0" smtClean="0">
                <a:latin typeface="Segoe UI Light" panose="020B0502040204020203" pitchFamily="34" charset="0"/>
              </a:rPr>
              <a:t>Tiempo Total:  7 Meses Y 1 Semana – 9 Meses Y 2 Semanas</a:t>
            </a:r>
          </a:p>
          <a:p>
            <a:r>
              <a:rPr lang="es-CO" sz="1400" dirty="0" smtClean="0">
                <a:latin typeface="Segoe UI Light" panose="020B0502040204020203" pitchFamily="34" charset="0"/>
              </a:rPr>
              <a:t>* Algunas fases pueden realizarse en paralelo</a:t>
            </a:r>
            <a:endParaRPr lang="es-CO" sz="1400" dirty="0">
              <a:latin typeface="Segoe UI Light" panose="020B0502040204020203" pitchFamily="34" charset="0"/>
            </a:endParaRPr>
          </a:p>
        </p:txBody>
      </p:sp>
    </p:spTree>
    <p:extLst>
      <p:ext uri="{BB962C8B-B14F-4D97-AF65-F5344CB8AC3E}">
        <p14:creationId xmlns:p14="http://schemas.microsoft.com/office/powerpoint/2010/main" val="913717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5">
            <a:hlinkHover r:id="" action="ppaction://noaction" highlightClick="1"/>
          </p:cNvPr>
          <p:cNvSpPr>
            <a:spLocks noChangeArrowheads="1"/>
          </p:cNvSpPr>
          <p:nvPr/>
        </p:nvSpPr>
        <p:spPr bwMode="auto">
          <a:xfrm>
            <a:off x="4513123" y="3796661"/>
            <a:ext cx="121444" cy="121444"/>
          </a:xfrm>
          <a:prstGeom prst="ellipse">
            <a:avLst/>
          </a:prstGeom>
          <a:solidFill>
            <a:srgbClr val="0000FF"/>
          </a:solidFill>
          <a:ln w="9525">
            <a:no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s-CO" sz="1013"/>
          </a:p>
        </p:txBody>
      </p:sp>
      <p:sp>
        <p:nvSpPr>
          <p:cNvPr id="2" name="Rectángulo 1"/>
          <p:cNvSpPr/>
          <p:nvPr/>
        </p:nvSpPr>
        <p:spPr>
          <a:xfrm>
            <a:off x="2496344" y="1372927"/>
            <a:ext cx="4102159" cy="400110"/>
          </a:xfrm>
          <a:prstGeom prst="rect">
            <a:avLst/>
          </a:prstGeom>
        </p:spPr>
        <p:txBody>
          <a:bodyPr wrap="square">
            <a:spAutoFit/>
          </a:bodyPr>
          <a:lstStyle/>
          <a:p>
            <a:pPr algn="ctr"/>
            <a:r>
              <a:rPr lang="es-CO" sz="2000" b="1" dirty="0">
                <a:latin typeface="Segoe UI Semibold" panose="020B0702040204020203" pitchFamily="34" charset="0"/>
                <a:ea typeface="Segoe UI" panose="020B0502040204020203" pitchFamily="34" charset="0"/>
                <a:cs typeface="Segoe UI" panose="020B0502040204020203" pitchFamily="34" charset="0"/>
              </a:rPr>
              <a:t>ETES para incluir/ excluir</a:t>
            </a:r>
          </a:p>
        </p:txBody>
      </p:sp>
      <p:sp>
        <p:nvSpPr>
          <p:cNvPr id="3" name="Line 3"/>
          <p:cNvSpPr>
            <a:spLocks noChangeShapeType="1"/>
          </p:cNvSpPr>
          <p:nvPr/>
        </p:nvSpPr>
        <p:spPr bwMode="auto">
          <a:xfrm flipV="1">
            <a:off x="4555985" y="2504534"/>
            <a:ext cx="17860" cy="2389585"/>
          </a:xfrm>
          <a:prstGeom prst="line">
            <a:avLst/>
          </a:prstGeom>
          <a:noFill/>
          <a:ln w="9525">
            <a:solidFill>
              <a:srgbClr val="7F7F7F"/>
            </a:solidFill>
            <a:round/>
            <a:headEnd/>
            <a:tailEnd type="triangle" w="lg" len="lg"/>
          </a:ln>
          <a:extLst>
            <a:ext uri="{909E8E84-426E-40dd-AFC4-6F175D3DCCD1}">
              <a14:hiddenFill xmlns:a14="http://schemas.microsoft.com/office/drawing/2010/main" xmlns="">
                <a:noFill/>
              </a14:hiddenFill>
            </a:ext>
          </a:extLst>
        </p:spPr>
        <p:txBody>
          <a:bodyPr wrap="none" anchor="ctr"/>
          <a:lstStyle/>
          <a:p>
            <a:endParaRPr lang="es-CO" sz="1013"/>
          </a:p>
        </p:txBody>
      </p:sp>
      <p:sp>
        <p:nvSpPr>
          <p:cNvPr id="4" name="Line 4"/>
          <p:cNvSpPr>
            <a:spLocks noChangeShapeType="1"/>
          </p:cNvSpPr>
          <p:nvPr/>
        </p:nvSpPr>
        <p:spPr bwMode="auto">
          <a:xfrm rot="5400000" flipV="1">
            <a:off x="4651979" y="1564683"/>
            <a:ext cx="893" cy="4493420"/>
          </a:xfrm>
          <a:prstGeom prst="line">
            <a:avLst/>
          </a:prstGeom>
          <a:noFill/>
          <a:ln w="9525">
            <a:solidFill>
              <a:srgbClr val="7F7F7F"/>
            </a:solidFill>
            <a:round/>
            <a:headEnd/>
            <a:tailEnd type="triangle" w="lg" len="lg"/>
          </a:ln>
          <a:extLst>
            <a:ext uri="{909E8E84-426E-40dd-AFC4-6F175D3DCCD1}">
              <a14:hiddenFill xmlns:a14="http://schemas.microsoft.com/office/drawing/2010/main" xmlns="">
                <a:noFill/>
              </a14:hiddenFill>
            </a:ext>
          </a:extLst>
        </p:spPr>
        <p:txBody>
          <a:bodyPr wrap="none" anchor="ctr"/>
          <a:lstStyle/>
          <a:p>
            <a:endParaRPr lang="es-CO" sz="1013"/>
          </a:p>
        </p:txBody>
      </p:sp>
      <p:sp>
        <p:nvSpPr>
          <p:cNvPr id="5" name="Text Box 6"/>
          <p:cNvSpPr txBox="1">
            <a:spLocks noChangeArrowheads="1"/>
          </p:cNvSpPr>
          <p:nvPr/>
        </p:nvSpPr>
        <p:spPr bwMode="auto">
          <a:xfrm>
            <a:off x="3756960" y="2393806"/>
            <a:ext cx="779381" cy="265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s-CO" sz="1125" dirty="0">
                <a:latin typeface="Segoe UI Semibold"/>
                <a:cs typeface="Segoe UI Semibold"/>
              </a:rPr>
              <a:t>Costo ($)</a:t>
            </a:r>
          </a:p>
        </p:txBody>
      </p:sp>
      <p:sp>
        <p:nvSpPr>
          <p:cNvPr id="6" name="Text Box 7"/>
          <p:cNvSpPr txBox="1">
            <a:spLocks noChangeArrowheads="1"/>
          </p:cNvSpPr>
          <p:nvPr/>
        </p:nvSpPr>
        <p:spPr bwMode="auto">
          <a:xfrm>
            <a:off x="5856852" y="3857383"/>
            <a:ext cx="1104790" cy="265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GB" sz="1125" dirty="0" err="1">
                <a:latin typeface="Segoe UI Semibold"/>
                <a:cs typeface="Segoe UI Semibold"/>
              </a:rPr>
              <a:t>Efecto</a:t>
            </a:r>
            <a:r>
              <a:rPr lang="en-GB" sz="1125" dirty="0">
                <a:latin typeface="Segoe UI Semibold"/>
                <a:cs typeface="Segoe UI Semibold"/>
              </a:rPr>
              <a:t> (AVAC)</a:t>
            </a:r>
          </a:p>
        </p:txBody>
      </p:sp>
      <p:sp>
        <p:nvSpPr>
          <p:cNvPr id="7" name="Text Box 8"/>
          <p:cNvSpPr txBox="1">
            <a:spLocks noChangeArrowheads="1"/>
          </p:cNvSpPr>
          <p:nvPr/>
        </p:nvSpPr>
        <p:spPr bwMode="auto">
          <a:xfrm>
            <a:off x="4957822" y="4503892"/>
            <a:ext cx="1851124" cy="265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sz="1125" b="1" dirty="0">
                <a:latin typeface="Segoe UI" panose="020B0502040204020203" pitchFamily="34" charset="0"/>
                <a:ea typeface="Segoe UI" panose="020B0502040204020203" pitchFamily="34" charset="0"/>
                <a:cs typeface="Segoe UI" panose="020B0502040204020203" pitchFamily="34" charset="0"/>
              </a:rPr>
              <a:t>SI</a:t>
            </a:r>
            <a:r>
              <a:rPr lang="en-GB" sz="1125" dirty="0">
                <a:latin typeface="Segoe UI" panose="020B0502040204020203" pitchFamily="34" charset="0"/>
                <a:ea typeface="Segoe UI" panose="020B0502040204020203" pitchFamily="34" charset="0"/>
                <a:cs typeface="Segoe UI" panose="020B0502040204020203" pitchFamily="34" charset="0"/>
              </a:rPr>
              <a:t> – </a:t>
            </a:r>
            <a:r>
              <a:rPr lang="en-GB" sz="1125" dirty="0" err="1">
                <a:latin typeface="Segoe UI" panose="020B0502040204020203" pitchFamily="34" charset="0"/>
                <a:ea typeface="Segoe UI" panose="020B0502040204020203" pitchFamily="34" charset="0"/>
                <a:cs typeface="Segoe UI" panose="020B0502040204020203" pitchFamily="34" charset="0"/>
              </a:rPr>
              <a:t>más</a:t>
            </a:r>
            <a:r>
              <a:rPr lang="en-GB" sz="1125" dirty="0">
                <a:latin typeface="Segoe UI" panose="020B0502040204020203" pitchFamily="34" charset="0"/>
                <a:ea typeface="Segoe UI" panose="020B0502040204020203" pitchFamily="34" charset="0"/>
                <a:cs typeface="Segoe UI" panose="020B0502040204020203" pitchFamily="34" charset="0"/>
              </a:rPr>
              <a:t> </a:t>
            </a:r>
            <a:r>
              <a:rPr lang="en-GB" sz="1125" dirty="0" err="1">
                <a:latin typeface="Segoe UI" panose="020B0502040204020203" pitchFamily="34" charset="0"/>
                <a:ea typeface="Segoe UI" panose="020B0502040204020203" pitchFamily="34" charset="0"/>
                <a:cs typeface="Segoe UI" panose="020B0502040204020203" pitchFamily="34" charset="0"/>
              </a:rPr>
              <a:t>barato</a:t>
            </a:r>
            <a:r>
              <a:rPr lang="en-GB" sz="1125" dirty="0">
                <a:latin typeface="Segoe UI" panose="020B0502040204020203" pitchFamily="34" charset="0"/>
                <a:ea typeface="Segoe UI" panose="020B0502040204020203" pitchFamily="34" charset="0"/>
                <a:cs typeface="Segoe UI" panose="020B0502040204020203" pitchFamily="34" charset="0"/>
              </a:rPr>
              <a:t> y </a:t>
            </a:r>
            <a:r>
              <a:rPr lang="en-GB" sz="1125" dirty="0" err="1">
                <a:latin typeface="Segoe UI" panose="020B0502040204020203" pitchFamily="34" charset="0"/>
                <a:ea typeface="Segoe UI" panose="020B0502040204020203" pitchFamily="34" charset="0"/>
                <a:cs typeface="Segoe UI" panose="020B0502040204020203" pitchFamily="34" charset="0"/>
              </a:rPr>
              <a:t>mejor</a:t>
            </a:r>
            <a:endParaRPr lang="en-GB" sz="1125" dirty="0">
              <a:latin typeface="Segoe UI" panose="020B0502040204020203" pitchFamily="34" charset="0"/>
              <a:ea typeface="Segoe UI" panose="020B0502040204020203" pitchFamily="34" charset="0"/>
              <a:cs typeface="Segoe UI" panose="020B0502040204020203" pitchFamily="34" charset="0"/>
            </a:endParaRPr>
          </a:p>
        </p:txBody>
      </p:sp>
      <p:sp>
        <p:nvSpPr>
          <p:cNvPr id="8" name="Text Box 9"/>
          <p:cNvSpPr txBox="1">
            <a:spLocks noChangeArrowheads="1"/>
          </p:cNvSpPr>
          <p:nvPr/>
        </p:nvSpPr>
        <p:spPr bwMode="auto">
          <a:xfrm>
            <a:off x="2584310" y="2659263"/>
            <a:ext cx="2037755" cy="265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sz="1125" b="1" dirty="0">
                <a:latin typeface="Segoe UI" panose="020B0502040204020203" pitchFamily="34" charset="0"/>
                <a:ea typeface="Segoe UI" panose="020B0502040204020203" pitchFamily="34" charset="0"/>
                <a:cs typeface="Segoe UI" panose="020B0502040204020203" pitchFamily="34" charset="0"/>
              </a:rPr>
              <a:t>NO</a:t>
            </a:r>
            <a:r>
              <a:rPr lang="en-GB" sz="1125" dirty="0">
                <a:latin typeface="Segoe UI" panose="020B0502040204020203" pitchFamily="34" charset="0"/>
                <a:ea typeface="Segoe UI" panose="020B0502040204020203" pitchFamily="34" charset="0"/>
                <a:cs typeface="Segoe UI" panose="020B0502040204020203" pitchFamily="34" charset="0"/>
              </a:rPr>
              <a:t> – </a:t>
            </a:r>
            <a:r>
              <a:rPr lang="en-GB" sz="1125" dirty="0" err="1">
                <a:latin typeface="Segoe UI" panose="020B0502040204020203" pitchFamily="34" charset="0"/>
                <a:ea typeface="Segoe UI" panose="020B0502040204020203" pitchFamily="34" charset="0"/>
                <a:cs typeface="Segoe UI" panose="020B0502040204020203" pitchFamily="34" charset="0"/>
              </a:rPr>
              <a:t>más</a:t>
            </a:r>
            <a:r>
              <a:rPr lang="en-GB" sz="1125" dirty="0">
                <a:latin typeface="Segoe UI" panose="020B0502040204020203" pitchFamily="34" charset="0"/>
                <a:ea typeface="Segoe UI" panose="020B0502040204020203" pitchFamily="34" charset="0"/>
                <a:cs typeface="Segoe UI" panose="020B0502040204020203" pitchFamily="34" charset="0"/>
              </a:rPr>
              <a:t> </a:t>
            </a:r>
            <a:r>
              <a:rPr lang="en-GB" sz="1125" dirty="0" err="1">
                <a:latin typeface="Segoe UI" panose="020B0502040204020203" pitchFamily="34" charset="0"/>
                <a:ea typeface="Segoe UI" panose="020B0502040204020203" pitchFamily="34" charset="0"/>
                <a:cs typeface="Segoe UI" panose="020B0502040204020203" pitchFamily="34" charset="0"/>
              </a:rPr>
              <a:t>caro</a:t>
            </a:r>
            <a:r>
              <a:rPr lang="en-GB" sz="1125" dirty="0">
                <a:latin typeface="Segoe UI" panose="020B0502040204020203" pitchFamily="34" charset="0"/>
                <a:ea typeface="Segoe UI" panose="020B0502040204020203" pitchFamily="34" charset="0"/>
                <a:cs typeface="Segoe UI" panose="020B0502040204020203" pitchFamily="34" charset="0"/>
              </a:rPr>
              <a:t> y </a:t>
            </a:r>
            <a:r>
              <a:rPr lang="en-GB" sz="1125" dirty="0" err="1">
                <a:latin typeface="Segoe UI" panose="020B0502040204020203" pitchFamily="34" charset="0"/>
                <a:ea typeface="Segoe UI" panose="020B0502040204020203" pitchFamily="34" charset="0"/>
                <a:cs typeface="Segoe UI" panose="020B0502040204020203" pitchFamily="34" charset="0"/>
              </a:rPr>
              <a:t>peor</a:t>
            </a:r>
            <a:endParaRPr lang="en-GB" sz="1125" dirty="0">
              <a:latin typeface="Segoe UI" panose="020B0502040204020203" pitchFamily="34" charset="0"/>
              <a:ea typeface="Segoe UI" panose="020B0502040204020203" pitchFamily="34" charset="0"/>
              <a:cs typeface="Segoe UI" panose="020B0502040204020203" pitchFamily="34" charset="0"/>
            </a:endParaRPr>
          </a:p>
        </p:txBody>
      </p:sp>
      <p:sp>
        <p:nvSpPr>
          <p:cNvPr id="9" name="Text Box 11"/>
          <p:cNvSpPr txBox="1">
            <a:spLocks noChangeArrowheads="1"/>
          </p:cNvSpPr>
          <p:nvPr/>
        </p:nvSpPr>
        <p:spPr bwMode="auto">
          <a:xfrm>
            <a:off x="4831467" y="2637342"/>
            <a:ext cx="2103835" cy="265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sz="1125" dirty="0" smtClean="0">
                <a:latin typeface="Segoe UI" panose="020B0502040204020203" pitchFamily="34" charset="0"/>
                <a:ea typeface="Segoe UI" panose="020B0502040204020203" pitchFamily="34" charset="0"/>
                <a:cs typeface="Segoe UI" panose="020B0502040204020203" pitchFamily="34" charset="0"/>
              </a:rPr>
              <a:t>¿</a:t>
            </a:r>
            <a:r>
              <a:rPr lang="en-GB" sz="1125" dirty="0" err="1">
                <a:latin typeface="Segoe UI" panose="020B0502040204020203" pitchFamily="34" charset="0"/>
                <a:ea typeface="Segoe UI" panose="020B0502040204020203" pitchFamily="34" charset="0"/>
                <a:cs typeface="Segoe UI" panose="020B0502040204020203" pitchFamily="34" charset="0"/>
              </a:rPr>
              <a:t>M</a:t>
            </a:r>
            <a:r>
              <a:rPr lang="en-GB" sz="1125" dirty="0" err="1" smtClean="0">
                <a:latin typeface="Segoe UI" panose="020B0502040204020203" pitchFamily="34" charset="0"/>
                <a:ea typeface="Segoe UI" panose="020B0502040204020203" pitchFamily="34" charset="0"/>
                <a:cs typeface="Segoe UI" panose="020B0502040204020203" pitchFamily="34" charset="0"/>
              </a:rPr>
              <a:t>ejor</a:t>
            </a:r>
            <a:r>
              <a:rPr lang="en-GB" sz="1125" dirty="0" smtClean="0">
                <a:latin typeface="Segoe UI" panose="020B0502040204020203" pitchFamily="34" charset="0"/>
                <a:ea typeface="Segoe UI" panose="020B0502040204020203" pitchFamily="34" charset="0"/>
                <a:cs typeface="Segoe UI" panose="020B0502040204020203" pitchFamily="34" charset="0"/>
              </a:rPr>
              <a:t> </a:t>
            </a:r>
            <a:r>
              <a:rPr lang="en-GB" sz="1125" dirty="0" err="1">
                <a:latin typeface="Segoe UI" panose="020B0502040204020203" pitchFamily="34" charset="0"/>
                <a:ea typeface="Segoe UI" panose="020B0502040204020203" pitchFamily="34" charset="0"/>
                <a:cs typeface="Segoe UI" panose="020B0502040204020203" pitchFamily="34" charset="0"/>
              </a:rPr>
              <a:t>pero</a:t>
            </a:r>
            <a:r>
              <a:rPr lang="en-GB" sz="1125" dirty="0">
                <a:latin typeface="Segoe UI" panose="020B0502040204020203" pitchFamily="34" charset="0"/>
                <a:ea typeface="Segoe UI" panose="020B0502040204020203" pitchFamily="34" charset="0"/>
                <a:cs typeface="Segoe UI" panose="020B0502040204020203" pitchFamily="34" charset="0"/>
              </a:rPr>
              <a:t> </a:t>
            </a:r>
            <a:r>
              <a:rPr lang="en-GB" sz="1125" dirty="0" err="1">
                <a:latin typeface="Segoe UI" panose="020B0502040204020203" pitchFamily="34" charset="0"/>
                <a:ea typeface="Segoe UI" panose="020B0502040204020203" pitchFamily="34" charset="0"/>
                <a:cs typeface="Segoe UI" panose="020B0502040204020203" pitchFamily="34" charset="0"/>
              </a:rPr>
              <a:t>más</a:t>
            </a:r>
            <a:r>
              <a:rPr lang="en-GB" sz="1125" dirty="0">
                <a:latin typeface="Segoe UI" panose="020B0502040204020203" pitchFamily="34" charset="0"/>
                <a:ea typeface="Segoe UI" panose="020B0502040204020203" pitchFamily="34" charset="0"/>
                <a:cs typeface="Segoe UI" panose="020B0502040204020203" pitchFamily="34" charset="0"/>
              </a:rPr>
              <a:t> </a:t>
            </a:r>
            <a:r>
              <a:rPr lang="en-GB" sz="1125" dirty="0" err="1">
                <a:latin typeface="Segoe UI" panose="020B0502040204020203" pitchFamily="34" charset="0"/>
                <a:ea typeface="Segoe UI" panose="020B0502040204020203" pitchFamily="34" charset="0"/>
                <a:cs typeface="Segoe UI" panose="020B0502040204020203" pitchFamily="34" charset="0"/>
              </a:rPr>
              <a:t>caro</a:t>
            </a:r>
            <a:r>
              <a:rPr lang="en-GB" sz="1125" dirty="0">
                <a:latin typeface="Segoe UI" panose="020B0502040204020203" pitchFamily="34" charset="0"/>
                <a:ea typeface="Segoe UI" panose="020B0502040204020203" pitchFamily="34" charset="0"/>
                <a:cs typeface="Segoe UI" panose="020B0502040204020203" pitchFamily="34" charset="0"/>
              </a:rPr>
              <a:t>?</a:t>
            </a:r>
          </a:p>
        </p:txBody>
      </p:sp>
      <p:grpSp>
        <p:nvGrpSpPr>
          <p:cNvPr id="10" name="Group 12"/>
          <p:cNvGrpSpPr>
            <a:grpSpLocks/>
          </p:cNvGrpSpPr>
          <p:nvPr/>
        </p:nvGrpSpPr>
        <p:grpSpPr bwMode="auto">
          <a:xfrm>
            <a:off x="3247783" y="3289457"/>
            <a:ext cx="1313558" cy="438449"/>
            <a:chOff x="1440" y="2177"/>
            <a:chExt cx="1471" cy="491"/>
          </a:xfrm>
        </p:grpSpPr>
        <p:sp>
          <p:nvSpPr>
            <p:cNvPr id="11" name="Text Box 13"/>
            <p:cNvSpPr txBox="1">
              <a:spLocks noChangeArrowheads="1"/>
            </p:cNvSpPr>
            <p:nvPr/>
          </p:nvSpPr>
          <p:spPr bwMode="auto">
            <a:xfrm>
              <a:off x="1440" y="2177"/>
              <a:ext cx="1068" cy="4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sz="1125" i="1" dirty="0" err="1"/>
                <a:t>Tratamiento</a:t>
              </a:r>
              <a:endParaRPr lang="en-GB" sz="1125" i="1" dirty="0"/>
            </a:p>
            <a:p>
              <a:pPr eaLnBrk="1" hangingPunct="1"/>
              <a:r>
                <a:rPr lang="en-GB" sz="1125" i="1" dirty="0"/>
                <a:t>actual</a:t>
              </a:r>
            </a:p>
          </p:txBody>
        </p:sp>
        <p:sp>
          <p:nvSpPr>
            <p:cNvPr id="12" name="Freeform 14"/>
            <p:cNvSpPr>
              <a:spLocks/>
            </p:cNvSpPr>
            <p:nvPr/>
          </p:nvSpPr>
          <p:spPr bwMode="auto">
            <a:xfrm rot="1938443">
              <a:off x="2430" y="2510"/>
              <a:ext cx="481" cy="81"/>
            </a:xfrm>
            <a:custGeom>
              <a:avLst/>
              <a:gdLst>
                <a:gd name="T0" fmla="*/ 0 w 776"/>
                <a:gd name="T1" fmla="*/ 2162224 h 25"/>
                <a:gd name="T2" fmla="*/ 4 w 776"/>
                <a:gd name="T3" fmla="*/ 120334 h 25"/>
                <a:gd name="T4" fmla="*/ 7 w 776"/>
                <a:gd name="T5" fmla="*/ 3182357 h 25"/>
                <a:gd name="T6" fmla="*/ 0 60000 65536"/>
                <a:gd name="T7" fmla="*/ 0 60000 65536"/>
                <a:gd name="T8" fmla="*/ 0 60000 65536"/>
                <a:gd name="T9" fmla="*/ 0 w 776"/>
                <a:gd name="T10" fmla="*/ 0 h 25"/>
                <a:gd name="T11" fmla="*/ 776 w 776"/>
                <a:gd name="T12" fmla="*/ 25 h 25"/>
              </a:gdLst>
              <a:ahLst/>
              <a:cxnLst>
                <a:cxn ang="T6">
                  <a:pos x="T0" y="T1"/>
                </a:cxn>
                <a:cxn ang="T7">
                  <a:pos x="T2" y="T3"/>
                </a:cxn>
                <a:cxn ang="T8">
                  <a:pos x="T4" y="T5"/>
                </a:cxn>
              </a:cxnLst>
              <a:rect l="T9" t="T10" r="T11" b="T12"/>
              <a:pathLst>
                <a:path w="776" h="25">
                  <a:moveTo>
                    <a:pt x="0" y="17"/>
                  </a:moveTo>
                  <a:cubicBezTo>
                    <a:pt x="151" y="8"/>
                    <a:pt x="303" y="0"/>
                    <a:pt x="432" y="1"/>
                  </a:cubicBezTo>
                  <a:cubicBezTo>
                    <a:pt x="561" y="2"/>
                    <a:pt x="668" y="13"/>
                    <a:pt x="776" y="25"/>
                  </a:cubicBezTo>
                </a:path>
              </a:pathLst>
            </a:custGeom>
            <a:noFill/>
            <a:ln w="12700">
              <a:solidFill>
                <a:schemeClr val="tx1"/>
              </a:solidFill>
              <a:round/>
              <a:headEnd/>
              <a:tailEnd type="stealth" w="lg" len="lg"/>
            </a:ln>
            <a:extLst>
              <a:ext uri="{909E8E84-426E-40dd-AFC4-6F175D3DCCD1}">
                <a14:hiddenFill xmlns:a14="http://schemas.microsoft.com/office/drawing/2010/main" xmlns="">
                  <a:solidFill>
                    <a:srgbClr val="FFFFFF"/>
                  </a:solidFill>
                </a14:hiddenFill>
              </a:ext>
            </a:extLst>
          </p:spPr>
          <p:txBody>
            <a:bodyPr/>
            <a:lstStyle/>
            <a:p>
              <a:endParaRPr lang="es-CO" sz="1013"/>
            </a:p>
          </p:txBody>
        </p:sp>
      </p:grpSp>
      <p:grpSp>
        <p:nvGrpSpPr>
          <p:cNvPr id="13" name="Group 15"/>
          <p:cNvGrpSpPr>
            <a:grpSpLocks/>
          </p:cNvGrpSpPr>
          <p:nvPr/>
        </p:nvGrpSpPr>
        <p:grpSpPr bwMode="auto">
          <a:xfrm>
            <a:off x="4949783" y="2985844"/>
            <a:ext cx="1307307" cy="717947"/>
            <a:chOff x="3346" y="1837"/>
            <a:chExt cx="1464" cy="804"/>
          </a:xfrm>
        </p:grpSpPr>
        <p:sp>
          <p:nvSpPr>
            <p:cNvPr id="14" name="Text Box 16"/>
            <p:cNvSpPr txBox="1">
              <a:spLocks noChangeArrowheads="1"/>
            </p:cNvSpPr>
            <p:nvPr/>
          </p:nvSpPr>
          <p:spPr bwMode="auto">
            <a:xfrm>
              <a:off x="3795" y="1837"/>
              <a:ext cx="1015" cy="4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sz="1125" i="1" dirty="0"/>
                <a:t>Nuevo </a:t>
              </a:r>
            </a:p>
            <a:p>
              <a:pPr eaLnBrk="1" hangingPunct="1"/>
              <a:r>
                <a:rPr lang="en-GB" sz="1125" i="1" dirty="0" err="1"/>
                <a:t>tratamiento</a:t>
              </a:r>
              <a:endParaRPr lang="en-GB" sz="1125" i="1" dirty="0"/>
            </a:p>
          </p:txBody>
        </p:sp>
        <p:sp>
          <p:nvSpPr>
            <p:cNvPr id="15" name="Freeform 17"/>
            <p:cNvSpPr>
              <a:spLocks/>
            </p:cNvSpPr>
            <p:nvPr/>
          </p:nvSpPr>
          <p:spPr bwMode="auto">
            <a:xfrm>
              <a:off x="3346" y="2255"/>
              <a:ext cx="741" cy="386"/>
            </a:xfrm>
            <a:custGeom>
              <a:avLst/>
              <a:gdLst>
                <a:gd name="T0" fmla="*/ 741 w 741"/>
                <a:gd name="T1" fmla="*/ 0 h 386"/>
                <a:gd name="T2" fmla="*/ 533 w 741"/>
                <a:gd name="T3" fmla="*/ 251 h 386"/>
                <a:gd name="T4" fmla="*/ 0 w 741"/>
                <a:gd name="T5" fmla="*/ 386 h 386"/>
                <a:gd name="T6" fmla="*/ 0 60000 65536"/>
                <a:gd name="T7" fmla="*/ 0 60000 65536"/>
                <a:gd name="T8" fmla="*/ 0 60000 65536"/>
                <a:gd name="T9" fmla="*/ 0 w 741"/>
                <a:gd name="T10" fmla="*/ 0 h 386"/>
                <a:gd name="T11" fmla="*/ 741 w 741"/>
                <a:gd name="T12" fmla="*/ 386 h 386"/>
              </a:gdLst>
              <a:ahLst/>
              <a:cxnLst>
                <a:cxn ang="T6">
                  <a:pos x="T0" y="T1"/>
                </a:cxn>
                <a:cxn ang="T7">
                  <a:pos x="T2" y="T3"/>
                </a:cxn>
                <a:cxn ang="T8">
                  <a:pos x="T4" y="T5"/>
                </a:cxn>
              </a:cxnLst>
              <a:rect l="T9" t="T10" r="T11" b="T12"/>
              <a:pathLst>
                <a:path w="741" h="386">
                  <a:moveTo>
                    <a:pt x="741" y="0"/>
                  </a:moveTo>
                  <a:cubicBezTo>
                    <a:pt x="706" y="42"/>
                    <a:pt x="656" y="187"/>
                    <a:pt x="533" y="251"/>
                  </a:cubicBezTo>
                  <a:cubicBezTo>
                    <a:pt x="410" y="315"/>
                    <a:pt x="111" y="358"/>
                    <a:pt x="0" y="386"/>
                  </a:cubicBezTo>
                </a:path>
              </a:pathLst>
            </a:custGeom>
            <a:noFill/>
            <a:ln w="12700">
              <a:solidFill>
                <a:schemeClr val="tx1"/>
              </a:solidFill>
              <a:round/>
              <a:headEnd/>
              <a:tailEnd type="stealth" w="lg" len="lg"/>
            </a:ln>
            <a:extLst>
              <a:ext uri="{909E8E84-426E-40dd-AFC4-6F175D3DCCD1}">
                <a14:hiddenFill xmlns:a14="http://schemas.microsoft.com/office/drawing/2010/main" xmlns="">
                  <a:solidFill>
                    <a:srgbClr val="FFFFFF"/>
                  </a:solidFill>
                </a14:hiddenFill>
              </a:ext>
            </a:extLst>
          </p:spPr>
          <p:txBody>
            <a:bodyPr/>
            <a:lstStyle/>
            <a:p>
              <a:endParaRPr lang="es-CO" sz="1013"/>
            </a:p>
          </p:txBody>
        </p:sp>
      </p:grpSp>
      <p:sp>
        <p:nvSpPr>
          <p:cNvPr id="16" name="Text Box 11"/>
          <p:cNvSpPr txBox="1">
            <a:spLocks noChangeArrowheads="1"/>
          </p:cNvSpPr>
          <p:nvPr/>
        </p:nvSpPr>
        <p:spPr bwMode="auto">
          <a:xfrm>
            <a:off x="2340453" y="4502106"/>
            <a:ext cx="2103835" cy="2654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GB" sz="1125" dirty="0" smtClean="0">
                <a:latin typeface="Segoe UI" panose="020B0502040204020203" pitchFamily="34" charset="0"/>
                <a:ea typeface="Segoe UI" panose="020B0502040204020203" pitchFamily="34" charset="0"/>
                <a:cs typeface="Segoe UI" panose="020B0502040204020203" pitchFamily="34" charset="0"/>
              </a:rPr>
              <a:t>¿</a:t>
            </a:r>
            <a:r>
              <a:rPr lang="en-GB" sz="1125" dirty="0" err="1">
                <a:latin typeface="Segoe UI" panose="020B0502040204020203" pitchFamily="34" charset="0"/>
                <a:ea typeface="Segoe UI" panose="020B0502040204020203" pitchFamily="34" charset="0"/>
                <a:cs typeface="Segoe UI" panose="020B0502040204020203" pitchFamily="34" charset="0"/>
              </a:rPr>
              <a:t>P</a:t>
            </a:r>
            <a:r>
              <a:rPr lang="en-GB" sz="1125" dirty="0" err="1" smtClean="0">
                <a:latin typeface="Segoe UI" panose="020B0502040204020203" pitchFamily="34" charset="0"/>
                <a:ea typeface="Segoe UI" panose="020B0502040204020203" pitchFamily="34" charset="0"/>
                <a:cs typeface="Segoe UI" panose="020B0502040204020203" pitchFamily="34" charset="0"/>
              </a:rPr>
              <a:t>eor</a:t>
            </a:r>
            <a:r>
              <a:rPr lang="en-GB" sz="1125" dirty="0" smtClean="0">
                <a:latin typeface="Segoe UI" panose="020B0502040204020203" pitchFamily="34" charset="0"/>
                <a:ea typeface="Segoe UI" panose="020B0502040204020203" pitchFamily="34" charset="0"/>
                <a:cs typeface="Segoe UI" panose="020B0502040204020203" pitchFamily="34" charset="0"/>
              </a:rPr>
              <a:t>  </a:t>
            </a:r>
            <a:r>
              <a:rPr lang="en-GB" sz="1125" dirty="0">
                <a:latin typeface="Segoe UI" panose="020B0502040204020203" pitchFamily="34" charset="0"/>
                <a:ea typeface="Segoe UI" panose="020B0502040204020203" pitchFamily="34" charset="0"/>
                <a:cs typeface="Segoe UI" panose="020B0502040204020203" pitchFamily="34" charset="0"/>
              </a:rPr>
              <a:t>y </a:t>
            </a:r>
            <a:r>
              <a:rPr lang="en-GB" sz="1125" dirty="0" err="1">
                <a:latin typeface="Segoe UI" panose="020B0502040204020203" pitchFamily="34" charset="0"/>
                <a:ea typeface="Segoe UI" panose="020B0502040204020203" pitchFamily="34" charset="0"/>
                <a:cs typeface="Segoe UI" panose="020B0502040204020203" pitchFamily="34" charset="0"/>
              </a:rPr>
              <a:t>más</a:t>
            </a:r>
            <a:r>
              <a:rPr lang="en-GB" sz="1125" dirty="0">
                <a:latin typeface="Segoe UI" panose="020B0502040204020203" pitchFamily="34" charset="0"/>
                <a:ea typeface="Segoe UI" panose="020B0502040204020203" pitchFamily="34" charset="0"/>
                <a:cs typeface="Segoe UI" panose="020B0502040204020203" pitchFamily="34" charset="0"/>
              </a:rPr>
              <a:t> </a:t>
            </a:r>
            <a:r>
              <a:rPr lang="en-GB" sz="1125" dirty="0" err="1">
                <a:latin typeface="Segoe UI" panose="020B0502040204020203" pitchFamily="34" charset="0"/>
                <a:ea typeface="Segoe UI" panose="020B0502040204020203" pitchFamily="34" charset="0"/>
                <a:cs typeface="Segoe UI" panose="020B0502040204020203" pitchFamily="34" charset="0"/>
              </a:rPr>
              <a:t>barato</a:t>
            </a:r>
            <a:r>
              <a:rPr lang="en-GB" sz="1125" dirty="0">
                <a:latin typeface="Segoe UI" panose="020B0502040204020203" pitchFamily="34" charset="0"/>
                <a:ea typeface="Segoe UI" panose="020B0502040204020203" pitchFamily="34" charset="0"/>
                <a:cs typeface="Segoe UI" panose="020B0502040204020203" pitchFamily="34" charset="0"/>
              </a:rPr>
              <a:t>?</a:t>
            </a:r>
          </a:p>
        </p:txBody>
      </p:sp>
      <p:sp>
        <p:nvSpPr>
          <p:cNvPr id="18" name="Oval 10"/>
          <p:cNvSpPr>
            <a:spLocks noChangeArrowheads="1"/>
          </p:cNvSpPr>
          <p:nvPr/>
        </p:nvSpPr>
        <p:spPr bwMode="auto">
          <a:xfrm>
            <a:off x="4827448" y="3640756"/>
            <a:ext cx="121444" cy="121444"/>
          </a:xfrm>
          <a:prstGeom prst="ellipse">
            <a:avLst/>
          </a:prstGeom>
          <a:solidFill>
            <a:srgbClr val="66FF33"/>
          </a:solidFill>
          <a:ln w="9525">
            <a:no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s-CO" sz="1013"/>
          </a:p>
        </p:txBody>
      </p:sp>
    </p:spTree>
    <p:extLst>
      <p:ext uri="{BB962C8B-B14F-4D97-AF65-F5344CB8AC3E}">
        <p14:creationId xmlns:p14="http://schemas.microsoft.com/office/powerpoint/2010/main" val="121144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par>
                                <p:cTn id="9" presetID="1" presetClass="entr" presetSubtype="0" fill="hold" grpId="0" nodeType="withEffect">
                                  <p:stCondLst>
                                    <p:cond delay="100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11" presetID="1" presetClass="entr" presetSubtype="0" fill="hold" grpId="0" nodeType="withEffect">
                                  <p:stCondLst>
                                    <p:cond delay="1000"/>
                                  </p:stCondLst>
                                  <p:childTnLst>
                                    <p:set>
                                      <p:cBhvr>
                                        <p:cTn id="12"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13" presetID="1" presetClass="entr" presetSubtype="0" fill="hold" grpId="0" nodeType="withEffect">
                                  <p:stCondLst>
                                    <p:cond delay="100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100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49" presetClass="path" presetSubtype="0" accel="50000" decel="50000" fill="hold" grpId="1" nodeType="clickEffect">
                                  <p:stCondLst>
                                    <p:cond delay="0"/>
                                  </p:stCondLst>
                                  <p:childTnLst>
                                    <p:animMotion origin="layout" path="M 1.38889E-6 -3.33333E-6 L 0.12864 0.17315 " pathEditMode="relative" rAng="0" ptsTypes="AA">
                                      <p:cBhvr>
                                        <p:cTn id="24" dur="2000" fill="hold"/>
                                        <p:tgtEl>
                                          <p:spTgt spid="18"/>
                                        </p:tgtEl>
                                        <p:attrNameLst>
                                          <p:attrName>ppt_x</p:attrName>
                                          <p:attrName>ppt_y</p:attrName>
                                        </p:attrNameLst>
                                      </p:cBhvr>
                                      <p:rCtr x="6424" y="8657"/>
                                    </p:animMotion>
                                  </p:childTnLst>
                                </p:cTn>
                              </p:par>
                            </p:childTnLst>
                          </p:cTn>
                        </p:par>
                      </p:childTnLst>
                    </p:cTn>
                  </p:par>
                  <p:par>
                    <p:cTn id="25" fill="hold">
                      <p:stCondLst>
                        <p:cond delay="indefinite"/>
                      </p:stCondLst>
                      <p:childTnLst>
                        <p:par>
                          <p:cTn id="26" fill="hold">
                            <p:stCondLst>
                              <p:cond delay="0"/>
                            </p:stCondLst>
                            <p:childTnLst>
                              <p:par>
                                <p:cTn id="27" presetID="56" presetClass="path" presetSubtype="0" accel="50000" decel="50000" fill="hold" grpId="2" nodeType="clickEffect">
                                  <p:stCondLst>
                                    <p:cond delay="0"/>
                                  </p:stCondLst>
                                  <p:childTnLst>
                                    <p:animMotion origin="layout" path="M 0.12864 0.17315 L -0.26615 -0.13032 " pathEditMode="relative" rAng="0" ptsTypes="AA">
                                      <p:cBhvr>
                                        <p:cTn id="28" dur="2000" fill="hold"/>
                                        <p:tgtEl>
                                          <p:spTgt spid="18"/>
                                        </p:tgtEl>
                                        <p:attrNameLst>
                                          <p:attrName>ppt_x</p:attrName>
                                          <p:attrName>ppt_y</p:attrName>
                                        </p:attrNameLst>
                                      </p:cBhvr>
                                      <p:rCtr x="-19740" y="-15185"/>
                                    </p:animMotion>
                                  </p:childTnLst>
                                </p:cTn>
                              </p:par>
                            </p:childTnLst>
                          </p:cTn>
                        </p:par>
                      </p:childTnLst>
                    </p:cTn>
                  </p:par>
                  <p:par>
                    <p:cTn id="29" fill="hold">
                      <p:stCondLst>
                        <p:cond delay="indefinite"/>
                      </p:stCondLst>
                      <p:childTnLst>
                        <p:par>
                          <p:cTn id="30" fill="hold">
                            <p:stCondLst>
                              <p:cond delay="0"/>
                            </p:stCondLst>
                            <p:childTnLst>
                              <p:par>
                                <p:cTn id="31" presetID="63" presetClass="path" presetSubtype="0" accel="50000" decel="50000" fill="hold" grpId="3" nodeType="clickEffect">
                                  <p:stCondLst>
                                    <p:cond delay="0"/>
                                  </p:stCondLst>
                                  <p:childTnLst>
                                    <p:animMotion origin="layout" path="M -0.26615 -0.13032 L 0.18698 -0.13032 " pathEditMode="relative" rAng="0" ptsTypes="AA">
                                      <p:cBhvr>
                                        <p:cTn id="32" dur="2000" fill="hold"/>
                                        <p:tgtEl>
                                          <p:spTgt spid="18"/>
                                        </p:tgtEl>
                                        <p:attrNameLst>
                                          <p:attrName>ppt_x</p:attrName>
                                          <p:attrName>ppt_y</p:attrName>
                                        </p:attrNameLst>
                                      </p:cBhvr>
                                      <p:rCtr x="2265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6" grpId="0"/>
      <p:bldP spid="18" grpId="0" animBg="1"/>
      <p:bldP spid="18" grpId="1" animBg="1"/>
      <p:bldP spid="18" grpId="2" animBg="1"/>
      <p:bldP spid="18" grpId="3"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o 2"/>
          <p:cNvGrpSpPr/>
          <p:nvPr/>
        </p:nvGrpSpPr>
        <p:grpSpPr>
          <a:xfrm>
            <a:off x="2066391" y="2440114"/>
            <a:ext cx="4961660" cy="2684698"/>
            <a:chOff x="2904383" y="2768651"/>
            <a:chExt cx="3488605" cy="1875236"/>
          </a:xfrm>
        </p:grpSpPr>
        <p:sp>
          <p:nvSpPr>
            <p:cNvPr id="8194" name="Line 2"/>
            <p:cNvSpPr>
              <a:spLocks noChangeShapeType="1"/>
            </p:cNvSpPr>
            <p:nvPr/>
          </p:nvSpPr>
          <p:spPr bwMode="auto">
            <a:xfrm flipV="1">
              <a:off x="4588745" y="2851698"/>
              <a:ext cx="13395" cy="1792189"/>
            </a:xfrm>
            <a:prstGeom prst="line">
              <a:avLst/>
            </a:prstGeom>
            <a:noFill/>
            <a:ln w="9525">
              <a:solidFill>
                <a:schemeClr val="bg1">
                  <a:lumMod val="50000"/>
                </a:schemeClr>
              </a:solidFill>
              <a:round/>
              <a:headEnd/>
              <a:tailEnd type="triangle" w="lg" len="lg"/>
            </a:ln>
            <a:extLst>
              <a:ext uri="{909E8E84-426E-40dd-AFC4-6F175D3DCCD1}">
                <a14:hiddenFill xmlns:a14="http://schemas.microsoft.com/office/drawing/2010/main" xmlns="">
                  <a:noFill/>
                </a14:hiddenFill>
              </a:ext>
            </a:extLst>
          </p:spPr>
          <p:txBody>
            <a:bodyPr wrap="none" anchor="ctr"/>
            <a:lstStyle/>
            <a:p>
              <a:endParaRPr lang="es-CO" sz="760"/>
            </a:p>
          </p:txBody>
        </p:sp>
        <p:sp>
          <p:nvSpPr>
            <p:cNvPr id="8195" name="Line 3"/>
            <p:cNvSpPr>
              <a:spLocks noChangeShapeType="1"/>
            </p:cNvSpPr>
            <p:nvPr/>
          </p:nvSpPr>
          <p:spPr bwMode="auto">
            <a:xfrm rot="5400000" flipV="1">
              <a:off x="4624911" y="2110980"/>
              <a:ext cx="670" cy="3441725"/>
            </a:xfrm>
            <a:prstGeom prst="line">
              <a:avLst/>
            </a:prstGeom>
            <a:noFill/>
            <a:ln w="9525">
              <a:solidFill>
                <a:schemeClr val="bg1">
                  <a:lumMod val="50000"/>
                </a:schemeClr>
              </a:solidFill>
              <a:round/>
              <a:headEnd/>
              <a:tailEnd type="triangle" w="lg" len="lg"/>
            </a:ln>
            <a:extLst>
              <a:ext uri="{909E8E84-426E-40dd-AFC4-6F175D3DCCD1}">
                <a14:hiddenFill xmlns:a14="http://schemas.microsoft.com/office/drawing/2010/main" xmlns="">
                  <a:noFill/>
                </a14:hiddenFill>
              </a:ext>
            </a:extLst>
          </p:spPr>
          <p:txBody>
            <a:bodyPr wrap="none" anchor="ctr"/>
            <a:lstStyle/>
            <a:p>
              <a:endParaRPr lang="es-CO" sz="760"/>
            </a:p>
          </p:txBody>
        </p:sp>
        <p:sp>
          <p:nvSpPr>
            <p:cNvPr id="8196" name="Oval 4"/>
            <p:cNvSpPr>
              <a:spLocks noChangeArrowheads="1"/>
            </p:cNvSpPr>
            <p:nvPr/>
          </p:nvSpPr>
          <p:spPr bwMode="auto">
            <a:xfrm>
              <a:off x="4547221" y="3781277"/>
              <a:ext cx="91083" cy="91083"/>
            </a:xfrm>
            <a:prstGeom prst="ellipse">
              <a:avLst/>
            </a:prstGeom>
            <a:solidFill>
              <a:srgbClr val="0000FF"/>
            </a:solidFill>
            <a:ln w="9525">
              <a:no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s-CO" sz="760"/>
            </a:p>
          </p:txBody>
        </p:sp>
        <p:sp>
          <p:nvSpPr>
            <p:cNvPr id="8197" name="Text Box 5"/>
            <p:cNvSpPr txBox="1">
              <a:spLocks noChangeArrowheads="1"/>
            </p:cNvSpPr>
            <p:nvPr/>
          </p:nvSpPr>
          <p:spPr bwMode="auto">
            <a:xfrm>
              <a:off x="3942108" y="2768651"/>
              <a:ext cx="631904" cy="222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s-CO" sz="844"/>
                <a:t>Costo ($)</a:t>
              </a:r>
            </a:p>
          </p:txBody>
        </p:sp>
        <p:sp>
          <p:nvSpPr>
            <p:cNvPr id="8198" name="Text Box 6"/>
            <p:cNvSpPr txBox="1">
              <a:spLocks noChangeArrowheads="1"/>
            </p:cNvSpPr>
            <p:nvPr/>
          </p:nvSpPr>
          <p:spPr bwMode="auto">
            <a:xfrm>
              <a:off x="5503000" y="3866334"/>
              <a:ext cx="889988" cy="2222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a:r>
                <a:rPr lang="en-GB" sz="844"/>
                <a:t>Efecto (AVAC)</a:t>
              </a:r>
            </a:p>
          </p:txBody>
        </p:sp>
        <p:sp>
          <p:nvSpPr>
            <p:cNvPr id="140295" name="Oval 7"/>
            <p:cNvSpPr>
              <a:spLocks noChangeArrowheads="1"/>
            </p:cNvSpPr>
            <p:nvPr/>
          </p:nvSpPr>
          <p:spPr bwMode="auto">
            <a:xfrm>
              <a:off x="5492876" y="3308450"/>
              <a:ext cx="91083" cy="91083"/>
            </a:xfrm>
            <a:prstGeom prst="ellipse">
              <a:avLst/>
            </a:prstGeom>
            <a:solidFill>
              <a:srgbClr val="66FF33"/>
            </a:solidFill>
            <a:ln w="9525">
              <a:noFill/>
              <a:round/>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s-CO" sz="760"/>
            </a:p>
          </p:txBody>
        </p:sp>
        <p:sp>
          <p:nvSpPr>
            <p:cNvPr id="140296" name="Text Box 8"/>
            <p:cNvSpPr txBox="1">
              <a:spLocks noChangeArrowheads="1"/>
            </p:cNvSpPr>
            <p:nvPr/>
          </p:nvSpPr>
          <p:spPr bwMode="auto">
            <a:xfrm>
              <a:off x="5072957" y="3476789"/>
              <a:ext cx="1307976" cy="3521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s-CO" sz="844" b="1" dirty="0">
                  <a:latin typeface="Segoe UI Light"/>
                  <a:cs typeface="Segoe UI Light"/>
                </a:rPr>
                <a:t>SI </a:t>
              </a:r>
              <a:r>
                <a:rPr lang="es-CO" sz="844" dirty="0">
                  <a:latin typeface="Segoe UI Light"/>
                  <a:cs typeface="Segoe UI Light"/>
                </a:rPr>
                <a:t>– gran ganancia en salud /$</a:t>
              </a:r>
            </a:p>
          </p:txBody>
        </p:sp>
        <p:sp>
          <p:nvSpPr>
            <p:cNvPr id="140297" name="Text Box 9"/>
            <p:cNvSpPr txBox="1">
              <a:spLocks noChangeArrowheads="1"/>
            </p:cNvSpPr>
            <p:nvPr/>
          </p:nvSpPr>
          <p:spPr bwMode="auto">
            <a:xfrm>
              <a:off x="4838887" y="2768804"/>
              <a:ext cx="1307976" cy="3521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r>
                <a:rPr lang="es-CO" sz="844" b="1" dirty="0">
                  <a:latin typeface="Segoe UI Light"/>
                  <a:cs typeface="Segoe UI Light"/>
                </a:rPr>
                <a:t>NO</a:t>
              </a:r>
              <a:r>
                <a:rPr lang="es-CO" sz="844" dirty="0">
                  <a:latin typeface="Segoe UI Light"/>
                  <a:cs typeface="Segoe UI Light"/>
                </a:rPr>
                <a:t> – pequeña ganancia en salud/ $</a:t>
              </a:r>
            </a:p>
          </p:txBody>
        </p:sp>
      </p:grpSp>
      <p:sp>
        <p:nvSpPr>
          <p:cNvPr id="8202" name="Rectangle 10"/>
          <p:cNvSpPr>
            <a:spLocks noGrp="1" noChangeArrowheads="1"/>
          </p:cNvSpPr>
          <p:nvPr>
            <p:ph type="title"/>
          </p:nvPr>
        </p:nvSpPr>
        <p:spPr>
          <a:xfrm>
            <a:off x="2576078" y="1294550"/>
            <a:ext cx="3942286" cy="482204"/>
          </a:xfrm>
        </p:spPr>
        <p:txBody>
          <a:bodyPr>
            <a:noAutofit/>
          </a:bodyPr>
          <a:lstStyle/>
          <a:p>
            <a:pPr eaLnBrk="1" hangingPunct="1"/>
            <a:r>
              <a:rPr lang="en-GB" sz="2000" dirty="0">
                <a:latin typeface="Segoe UI Semibold"/>
                <a:cs typeface="Segoe UI Semibold"/>
              </a:rPr>
              <a:t>¿... </a:t>
            </a:r>
            <a:r>
              <a:rPr lang="en-GB" sz="2000" dirty="0" err="1">
                <a:latin typeface="Segoe UI Semibold"/>
                <a:cs typeface="Segoe UI Semibold"/>
              </a:rPr>
              <a:t>pero</a:t>
            </a:r>
            <a:r>
              <a:rPr lang="en-GB" sz="2000" dirty="0">
                <a:latin typeface="Segoe UI Semibold"/>
                <a:cs typeface="Segoe UI Semibold"/>
              </a:rPr>
              <a:t>, </a:t>
            </a:r>
            <a:r>
              <a:rPr lang="en-GB" sz="2000" dirty="0" err="1">
                <a:latin typeface="Segoe UI Semibold"/>
                <a:cs typeface="Segoe UI Semibold"/>
              </a:rPr>
              <a:t>es</a:t>
            </a:r>
            <a:r>
              <a:rPr lang="en-GB" sz="2000" dirty="0">
                <a:latin typeface="Segoe UI Semibold"/>
                <a:cs typeface="Segoe UI Semibold"/>
              </a:rPr>
              <a:t> </a:t>
            </a:r>
            <a:r>
              <a:rPr lang="en-GB" sz="2000" dirty="0" err="1">
                <a:latin typeface="Segoe UI Semibold"/>
                <a:cs typeface="Segoe UI Semibold"/>
              </a:rPr>
              <a:t>costo</a:t>
            </a:r>
            <a:r>
              <a:rPr lang="en-GB" sz="2000" dirty="0">
                <a:latin typeface="Segoe UI Semibold"/>
                <a:cs typeface="Segoe UI Semibold"/>
              </a:rPr>
              <a:t> </a:t>
            </a:r>
            <a:r>
              <a:rPr lang="en-GB" sz="2000" dirty="0" err="1">
                <a:latin typeface="Segoe UI Semibold"/>
                <a:cs typeface="Segoe UI Semibold"/>
              </a:rPr>
              <a:t>efectivo</a:t>
            </a:r>
            <a:r>
              <a:rPr lang="en-GB" sz="2000" dirty="0">
                <a:latin typeface="Segoe UI Semibold"/>
                <a:cs typeface="Segoe UI Semibold"/>
              </a:rPr>
              <a:t> ?</a:t>
            </a:r>
          </a:p>
        </p:txBody>
      </p:sp>
      <p:sp>
        <p:nvSpPr>
          <p:cNvPr id="2" name="Marcador de número de diapositiva 1"/>
          <p:cNvSpPr>
            <a:spLocks noGrp="1"/>
          </p:cNvSpPr>
          <p:nvPr>
            <p:ph type="sldNum" sz="quarter" idx="12"/>
          </p:nvPr>
        </p:nvSpPr>
        <p:spPr/>
        <p:txBody>
          <a:bodyPr/>
          <a:lstStyle/>
          <a:p>
            <a:fld id="{6825C65C-2FDD-294F-BA9B-BF0F995C5A0A}" type="slidenum">
              <a:rPr lang="es-ES" smtClean="0"/>
              <a:t>23</a:t>
            </a:fld>
            <a:endParaRPr lang="es-ES"/>
          </a:p>
        </p:txBody>
      </p:sp>
    </p:spTree>
    <p:custDataLst>
      <p:tags r:id="rId1"/>
    </p:custDataLst>
    <p:extLst>
      <p:ext uri="{BB962C8B-B14F-4D97-AF65-F5344CB8AC3E}">
        <p14:creationId xmlns:p14="http://schemas.microsoft.com/office/powerpoint/2010/main" val="10519121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13610" y="1720516"/>
            <a:ext cx="7928811" cy="2072362"/>
          </a:xfrm>
          <a:prstGeom prst="rect">
            <a:avLst/>
          </a:prstGeom>
        </p:spPr>
        <p:txBody>
          <a:bodyPr wrap="square">
            <a:spAutoFit/>
          </a:bodyPr>
          <a:lstStyle/>
          <a:p>
            <a:pPr algn="ctr">
              <a:spcAft>
                <a:spcPts val="450"/>
              </a:spcAft>
            </a:pPr>
            <a:r>
              <a:rPr lang="es-CO" sz="2000" b="1" dirty="0">
                <a:latin typeface="Segoe UI Semibold" panose="020B0702040204020203" pitchFamily="34" charset="0"/>
              </a:rPr>
              <a:t>UTILIDAD DE LAS </a:t>
            </a:r>
            <a:r>
              <a:rPr lang="es-CO" sz="2000" b="1" dirty="0" smtClean="0">
                <a:latin typeface="Segoe UI Semibold" panose="020B0702040204020203" pitchFamily="34" charset="0"/>
              </a:rPr>
              <a:t>ETES:</a:t>
            </a:r>
            <a:endParaRPr lang="es-CO" sz="2000" b="1" dirty="0">
              <a:latin typeface="Segoe UI Semibold" panose="020B0702040204020203" pitchFamily="34" charset="0"/>
            </a:endParaRPr>
          </a:p>
          <a:p>
            <a:pPr marL="285750" indent="-285750">
              <a:spcAft>
                <a:spcPts val="450"/>
              </a:spcAft>
              <a:buClr>
                <a:srgbClr val="FF0000"/>
              </a:buClr>
              <a:buFont typeface="Aharoni" panose="02010803020104030203" pitchFamily="2" charset="-79"/>
              <a:buChar char="»"/>
            </a:pPr>
            <a:endParaRPr lang="es-CO" dirty="0">
              <a:latin typeface="Segoe UI Light" panose="020B0502040204020203" pitchFamily="34" charset="0"/>
              <a:ea typeface="Segoe UI" panose="020B0502040204020203" pitchFamily="34" charset="0"/>
              <a:cs typeface="Segoe UI" panose="020B0502040204020203" pitchFamily="34" charset="0"/>
            </a:endParaRPr>
          </a:p>
          <a:p>
            <a:pPr marL="457200" indent="-457200" algn="just">
              <a:spcAft>
                <a:spcPts val="450"/>
              </a:spcAf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No es posible pagar por todo y a cualquier precio.</a:t>
            </a:r>
          </a:p>
          <a:p>
            <a:pPr marL="457200" indent="-457200" algn="just">
              <a:spcAft>
                <a:spcPts val="450"/>
              </a:spcAf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Análisis de costo efectividad: herramienta básica para incrementar la </a:t>
            </a:r>
            <a:r>
              <a:rPr lang="es-CO" b="1" dirty="0">
                <a:solidFill>
                  <a:srgbClr val="FF0000"/>
                </a:solidFill>
                <a:latin typeface="Segoe UI Light" panose="020B0502040204020203" pitchFamily="34" charset="0"/>
                <a:ea typeface="Segoe UI" panose="020B0502040204020203" pitchFamily="34" charset="0"/>
                <a:cs typeface="Segoe UI" panose="020B0502040204020203" pitchFamily="34" charset="0"/>
              </a:rPr>
              <a:t>capacidad de discernimiento</a:t>
            </a:r>
            <a:r>
              <a:rPr lang="es-CO" dirty="0">
                <a:latin typeface="Segoe UI Light" panose="020B0502040204020203" pitchFamily="34" charset="0"/>
                <a:ea typeface="Segoe UI" panose="020B0502040204020203" pitchFamily="34" charset="0"/>
                <a:cs typeface="Segoe UI" panose="020B0502040204020203" pitchFamily="34" charset="0"/>
              </a:rPr>
              <a:t>, basada en elementos técnicos.</a:t>
            </a:r>
          </a:p>
          <a:p>
            <a:pPr marL="457200" indent="-457200" algn="just">
              <a:spcAft>
                <a:spcPts val="450"/>
              </a:spcAf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Criterio fundamental para la definición de precio basado en valor.</a:t>
            </a:r>
          </a:p>
        </p:txBody>
      </p:sp>
    </p:spTree>
    <p:extLst>
      <p:ext uri="{BB962C8B-B14F-4D97-AF65-F5344CB8AC3E}">
        <p14:creationId xmlns:p14="http://schemas.microsoft.com/office/powerpoint/2010/main" val="5207819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057988" y="1119227"/>
            <a:ext cx="2667077" cy="400110"/>
          </a:xfrm>
          <a:prstGeom prst="rect">
            <a:avLst/>
          </a:prstGeom>
        </p:spPr>
        <p:txBody>
          <a:bodyPr wrap="none">
            <a:spAutoFit/>
          </a:bodyPr>
          <a:lstStyle/>
          <a:p>
            <a:pPr algn="ctr">
              <a:buClr>
                <a:srgbClr val="F22723"/>
              </a:buClr>
            </a:pPr>
            <a:r>
              <a:rPr lang="es-CO" sz="2000" b="1" dirty="0" smtClean="0">
                <a:solidFill>
                  <a:srgbClr val="FF0000"/>
                </a:solidFill>
                <a:latin typeface="Segoe UI Semibold" panose="020B0702040204020203" pitchFamily="34" charset="0"/>
                <a:ea typeface="Segoe UI" pitchFamily="34" charset="0"/>
                <a:cs typeface="Segoe UI" pitchFamily="34" charset="0"/>
              </a:rPr>
              <a:t>5. </a:t>
            </a:r>
            <a:r>
              <a:rPr lang="es-CO" sz="2000" dirty="0">
                <a:latin typeface="Segoe UI Semibold" panose="020B0702040204020203" pitchFamily="34" charset="0"/>
                <a:ea typeface="Segoe UI" pitchFamily="34" charset="0"/>
                <a:cs typeface="Segoe UI" pitchFamily="34" charset="0"/>
              </a:rPr>
              <a:t>P</a:t>
            </a:r>
            <a:r>
              <a:rPr lang="es-CO" sz="2000" dirty="0" smtClean="0">
                <a:latin typeface="Segoe UI Semibold" panose="020B0702040204020203" pitchFamily="34" charset="0"/>
                <a:ea typeface="Segoe UI" pitchFamily="34" charset="0"/>
                <a:cs typeface="Segoe UI" pitchFamily="34" charset="0"/>
              </a:rPr>
              <a:t>roceso de las GPC</a:t>
            </a:r>
            <a:endParaRPr lang="es-CO" sz="2000" dirty="0">
              <a:latin typeface="Segoe UI Semibold" panose="020B0702040204020203" pitchFamily="34" charset="0"/>
              <a:ea typeface="Segoe UI" pitchFamily="34" charset="0"/>
              <a:cs typeface="Segoe UI" pitchFamily="34" charset="0"/>
            </a:endParaRPr>
          </a:p>
        </p:txBody>
      </p:sp>
      <p:pic>
        <p:nvPicPr>
          <p:cNvPr id="3" name="Picture 6" descr="C:\Users\Diana\Downloads\F. OBESIDAD TRATAMIENTO_Página_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30481" y="1519337"/>
            <a:ext cx="5048624" cy="5025842"/>
          </a:xfrm>
          <a:prstGeom prst="rect">
            <a:avLst/>
          </a:prstGeom>
          <a:noFill/>
          <a:ln>
            <a:noFill/>
          </a:ln>
        </p:spPr>
      </p:pic>
    </p:spTree>
    <p:extLst>
      <p:ext uri="{BB962C8B-B14F-4D97-AF65-F5344CB8AC3E}">
        <p14:creationId xmlns:p14="http://schemas.microsoft.com/office/powerpoint/2010/main" val="8750918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045368" y="1420596"/>
            <a:ext cx="8518358" cy="677108"/>
          </a:xfrm>
          <a:prstGeom prst="rect">
            <a:avLst/>
          </a:prstGeom>
          <a:noFill/>
        </p:spPr>
        <p:txBody>
          <a:bodyPr wrap="square" rtlCol="0">
            <a:spAutoFit/>
          </a:bodyPr>
          <a:lstStyle/>
          <a:p>
            <a:r>
              <a:rPr lang="es-CO" sz="2000" b="1" dirty="0">
                <a:latin typeface="Segoe UI Semibold" panose="020B0702040204020203" pitchFamily="34" charset="0"/>
              </a:rPr>
              <a:t>¿Cuál es el proceso para el caso de las GPC?</a:t>
            </a:r>
          </a:p>
          <a:p>
            <a:endParaRPr lang="es-CO" dirty="0"/>
          </a:p>
        </p:txBody>
      </p:sp>
      <p:sp>
        <p:nvSpPr>
          <p:cNvPr id="3" name="Rectángulo 2"/>
          <p:cNvSpPr/>
          <p:nvPr/>
        </p:nvSpPr>
        <p:spPr>
          <a:xfrm>
            <a:off x="854242" y="2310064"/>
            <a:ext cx="7435516" cy="646331"/>
          </a:xfrm>
          <a:prstGeom prst="rect">
            <a:avLst/>
          </a:prstGeom>
        </p:spPr>
        <p:txBody>
          <a:bodyPr wrap="square">
            <a:spAutoFit/>
          </a:bodyPr>
          <a:lstStyle/>
          <a:p>
            <a:pPr marL="285750" indent="-28575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Esta basado en los estándares internacionales, con base en los cuales se desarrollo para Colombia una “guía de guías”.</a:t>
            </a:r>
            <a:endParaRPr lang="es-CO" sz="1400" dirty="0">
              <a:latin typeface="Segoe UI Light"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004405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510740" y="5951439"/>
            <a:ext cx="2530886" cy="369332"/>
          </a:xfrm>
          <a:prstGeom prst="rect">
            <a:avLst/>
          </a:prstGeom>
        </p:spPr>
        <p:txBody>
          <a:bodyPr wrap="none">
            <a:spAutoFit/>
          </a:bodyPr>
          <a:lstStyle/>
          <a:p>
            <a:r>
              <a:rPr lang="es-CO" dirty="0">
                <a:hlinkClick r:id="rId2"/>
              </a:rPr>
              <a:t>Guía metodológica MSPS</a:t>
            </a:r>
            <a:endParaRPr lang="es-CO" dirty="0"/>
          </a:p>
        </p:txBody>
      </p:sp>
      <p:pic>
        <p:nvPicPr>
          <p:cNvPr id="4" name="Imagen 3"/>
          <p:cNvPicPr>
            <a:picLocks noChangeAspect="1"/>
          </p:cNvPicPr>
          <p:nvPr/>
        </p:nvPicPr>
        <p:blipFill rotWithShape="1">
          <a:blip r:embed="rId3"/>
          <a:srcRect l="24861" t="10000" r="25973" b="9778"/>
          <a:stretch/>
        </p:blipFill>
        <p:spPr>
          <a:xfrm>
            <a:off x="2309690" y="1081718"/>
            <a:ext cx="4643369" cy="4735187"/>
          </a:xfrm>
          <a:prstGeom prst="rect">
            <a:avLst/>
          </a:prstGeom>
        </p:spPr>
      </p:pic>
    </p:spTree>
    <p:extLst>
      <p:ext uri="{BB962C8B-B14F-4D97-AF65-F5344CB8AC3E}">
        <p14:creationId xmlns:p14="http://schemas.microsoft.com/office/powerpoint/2010/main" val="28195653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883885" y="1397351"/>
            <a:ext cx="5924610" cy="400110"/>
          </a:xfrm>
          <a:prstGeom prst="rect">
            <a:avLst/>
          </a:prstGeom>
        </p:spPr>
        <p:txBody>
          <a:bodyPr wrap="square">
            <a:spAutoFit/>
          </a:bodyPr>
          <a:lstStyle/>
          <a:p>
            <a:r>
              <a:rPr lang="es-ES" sz="2000" dirty="0">
                <a:latin typeface="Segoe UI Semibold" panose="020B0702040204020203" pitchFamily="34" charset="0"/>
                <a:cs typeface="Segoe UI "/>
              </a:rPr>
              <a:t>Guía metodológica para la elaboración </a:t>
            </a:r>
            <a:r>
              <a:rPr lang="es-ES" sz="2000" dirty="0" smtClean="0">
                <a:latin typeface="Segoe UI Semibold" panose="020B0702040204020203" pitchFamily="34" charset="0"/>
                <a:cs typeface="Segoe UI "/>
              </a:rPr>
              <a:t>de GPC </a:t>
            </a:r>
            <a:endParaRPr lang="es-CO" sz="2000" dirty="0">
              <a:latin typeface="Segoe UI Semibold" panose="020B0702040204020203" pitchFamily="34" charset="0"/>
            </a:endParaRPr>
          </a:p>
        </p:txBody>
      </p:sp>
      <p:grpSp>
        <p:nvGrpSpPr>
          <p:cNvPr id="3" name="Grupo 2"/>
          <p:cNvGrpSpPr/>
          <p:nvPr/>
        </p:nvGrpSpPr>
        <p:grpSpPr>
          <a:xfrm>
            <a:off x="3521872" y="4142310"/>
            <a:ext cx="2138756" cy="2138756"/>
            <a:chOff x="2701362" y="1983922"/>
            <a:chExt cx="2505709" cy="2505709"/>
          </a:xfrm>
          <a:scene3d>
            <a:camera prst="orthographicFront"/>
            <a:lightRig rig="flat" dir="t"/>
          </a:scene3d>
        </p:grpSpPr>
        <p:sp>
          <p:nvSpPr>
            <p:cNvPr id="12" name="Elipse 11"/>
            <p:cNvSpPr/>
            <p:nvPr/>
          </p:nvSpPr>
          <p:spPr>
            <a:xfrm>
              <a:off x="2701362" y="1983922"/>
              <a:ext cx="2505709" cy="2505709"/>
            </a:xfrm>
            <a:prstGeom prst="ellipse">
              <a:avLst/>
            </a:prstGeom>
            <a:solidFill>
              <a:schemeClr val="bg1"/>
            </a:solidFill>
            <a:ln>
              <a:solidFill>
                <a:schemeClr val="tx1"/>
              </a:solidFill>
            </a:ln>
            <a:sp3d prstMaterial="plastic">
              <a:bevelT w="120900" h="88900"/>
              <a:bevelB w="88900" h="31750" prst="angle"/>
            </a:sp3d>
          </p:spPr>
          <p:style>
            <a:lnRef idx="0">
              <a:scrgbClr r="0" g="0" b="0"/>
            </a:lnRef>
            <a:fillRef idx="3">
              <a:scrgbClr r="0" g="0" b="0"/>
            </a:fillRef>
            <a:effectRef idx="2">
              <a:schemeClr val="accent1">
                <a:hueOff val="0"/>
                <a:satOff val="0"/>
                <a:lumOff val="0"/>
                <a:alphaOff val="0"/>
              </a:schemeClr>
            </a:effectRef>
            <a:fontRef idx="minor">
              <a:schemeClr val="lt1"/>
            </a:fontRef>
          </p:style>
        </p:sp>
        <p:sp>
          <p:nvSpPr>
            <p:cNvPr id="13" name="Elipse 4"/>
            <p:cNvSpPr/>
            <p:nvPr/>
          </p:nvSpPr>
          <p:spPr>
            <a:xfrm>
              <a:off x="3068315" y="2181723"/>
              <a:ext cx="1771803" cy="1771803"/>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335" tIns="13335" rIns="13335" bIns="13335" numCol="1" spcCol="1270" anchor="ctr" anchorCtr="0">
              <a:noAutofit/>
            </a:bodyPr>
            <a:lstStyle/>
            <a:p>
              <a:pPr lvl="0" algn="ctr" defTabSz="933450" rtl="0">
                <a:lnSpc>
                  <a:spcPct val="90000"/>
                </a:lnSpc>
                <a:spcBef>
                  <a:spcPct val="0"/>
                </a:spcBef>
                <a:spcAft>
                  <a:spcPct val="35000"/>
                </a:spcAft>
              </a:pPr>
              <a:r>
                <a:rPr lang="es-ES_tradnl" kern="1200" baseline="0" dirty="0" smtClean="0">
                  <a:solidFill>
                    <a:schemeClr val="tx1"/>
                  </a:solidFill>
                  <a:latin typeface="Segoe UI Light" panose="020B0502040204020203" pitchFamily="34" charset="0"/>
                  <a:cs typeface="Segoe UI "/>
                </a:rPr>
                <a:t>Guía Metodológica (2014)</a:t>
              </a:r>
              <a:endParaRPr lang="es-ES_tradnl" kern="1200" dirty="0">
                <a:solidFill>
                  <a:schemeClr val="tx1"/>
                </a:solidFill>
                <a:latin typeface="Segoe UI Light" panose="020B0502040204020203" pitchFamily="34" charset="0"/>
                <a:cs typeface="Segoe UI "/>
              </a:endParaRPr>
            </a:p>
          </p:txBody>
        </p:sp>
      </p:grpSp>
      <p:sp>
        <p:nvSpPr>
          <p:cNvPr id="4" name="Flecha izquierda 3"/>
          <p:cNvSpPr/>
          <p:nvPr/>
        </p:nvSpPr>
        <p:spPr>
          <a:xfrm rot="13163489">
            <a:off x="1174772" y="4387542"/>
            <a:ext cx="1869979" cy="609545"/>
          </a:xfrm>
          <a:prstGeom prst="leftArrow">
            <a:avLst>
              <a:gd name="adj1" fmla="val 60000"/>
              <a:gd name="adj2" fmla="val 50000"/>
            </a:avLst>
          </a:prstGeom>
          <a:scene3d>
            <a:camera prst="orthographicFront"/>
            <a:lightRig rig="flat" dir="t"/>
          </a:scene3d>
          <a:sp3d z="-190500" prstMaterial="plastic">
            <a:bevelT w="50800" h="50800"/>
            <a:bevelB w="25400" h="2540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hueOff val="0"/>
              <a:satOff val="0"/>
              <a:lumOff val="0"/>
              <a:alphaOff val="0"/>
            </a:schemeClr>
          </a:fontRef>
        </p:style>
      </p:sp>
      <p:grpSp>
        <p:nvGrpSpPr>
          <p:cNvPr id="5" name="Grupo 4"/>
          <p:cNvGrpSpPr/>
          <p:nvPr/>
        </p:nvGrpSpPr>
        <p:grpSpPr>
          <a:xfrm>
            <a:off x="528471" y="2183160"/>
            <a:ext cx="2537355" cy="1367901"/>
            <a:chOff x="-292038" y="0"/>
            <a:chExt cx="2972697" cy="1602596"/>
          </a:xfrm>
          <a:scene3d>
            <a:camera prst="orthographicFront"/>
            <a:lightRig rig="flat" dir="t"/>
          </a:scene3d>
        </p:grpSpPr>
        <p:sp>
          <p:nvSpPr>
            <p:cNvPr id="10" name="Rectángulo redondeado 9"/>
            <p:cNvSpPr/>
            <p:nvPr/>
          </p:nvSpPr>
          <p:spPr>
            <a:xfrm>
              <a:off x="-292038" y="0"/>
              <a:ext cx="2972697" cy="1602596"/>
            </a:xfrm>
            <a:prstGeom prst="roundRect">
              <a:avLst>
                <a:gd name="adj" fmla="val 10000"/>
              </a:avLst>
            </a:prstGeom>
            <a:solidFill>
              <a:schemeClr val="bg1"/>
            </a:solidFill>
            <a:ln>
              <a:solidFill>
                <a:schemeClr val="tx1"/>
              </a:solidFill>
            </a:ln>
            <a:sp3d prstMaterial="plastic">
              <a:bevelT w="120900" h="88900"/>
              <a:bevelB w="88900" h="31750" prst="angle"/>
            </a:sp3d>
          </p:spPr>
          <p:style>
            <a:lnRef idx="0">
              <a:scrgbClr r="0" g="0" b="0"/>
            </a:lnRef>
            <a:fillRef idx="3">
              <a:scrgbClr r="0" g="0" b="0"/>
            </a:fillRef>
            <a:effectRef idx="2">
              <a:schemeClr val="accent2">
                <a:hueOff val="0"/>
                <a:satOff val="0"/>
                <a:lumOff val="0"/>
                <a:alphaOff val="0"/>
              </a:schemeClr>
            </a:effectRef>
            <a:fontRef idx="minor">
              <a:schemeClr val="lt1"/>
            </a:fontRef>
          </p:style>
        </p:sp>
        <p:sp>
          <p:nvSpPr>
            <p:cNvPr id="11" name="Rectángulo 10"/>
            <p:cNvSpPr/>
            <p:nvPr/>
          </p:nvSpPr>
          <p:spPr>
            <a:xfrm>
              <a:off x="-245100" y="46938"/>
              <a:ext cx="2878821" cy="150872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s-ES_tradnl" kern="1200" baseline="0" dirty="0" smtClean="0">
                  <a:solidFill>
                    <a:schemeClr val="tx1"/>
                  </a:solidFill>
                  <a:latin typeface="Segoe UI Light" panose="020B0502040204020203" pitchFamily="34" charset="0"/>
                  <a:cs typeface="Segoe UI "/>
                </a:rPr>
                <a:t>17 pasos distribuidos en 6 etapas</a:t>
              </a:r>
              <a:endParaRPr lang="es-ES" kern="1200" dirty="0">
                <a:solidFill>
                  <a:schemeClr val="tx1"/>
                </a:solidFill>
                <a:latin typeface="Segoe UI Light" panose="020B0502040204020203" pitchFamily="34" charset="0"/>
                <a:cs typeface="Segoe UI "/>
              </a:endParaRPr>
            </a:p>
          </p:txBody>
        </p:sp>
      </p:grpSp>
      <p:sp>
        <p:nvSpPr>
          <p:cNvPr id="6" name="Flecha izquierda 5"/>
          <p:cNvSpPr/>
          <p:nvPr/>
        </p:nvSpPr>
        <p:spPr>
          <a:xfrm rot="19257005">
            <a:off x="5801139" y="4390079"/>
            <a:ext cx="1888090" cy="609545"/>
          </a:xfrm>
          <a:prstGeom prst="leftArrow">
            <a:avLst>
              <a:gd name="adj1" fmla="val 60000"/>
              <a:gd name="adj2" fmla="val 50000"/>
            </a:avLst>
          </a:prstGeom>
          <a:solidFill>
            <a:schemeClr val="bg1">
              <a:lumMod val="50000"/>
            </a:schemeClr>
          </a:solidFill>
          <a:ln>
            <a:solidFill>
              <a:schemeClr val="bg1">
                <a:lumMod val="50000"/>
              </a:schemeClr>
            </a:solidFill>
          </a:ln>
          <a:scene3d>
            <a:camera prst="orthographicFront"/>
            <a:lightRig rig="flat" dir="t"/>
          </a:scene3d>
          <a:sp3d z="-190500" prstMaterial="plastic">
            <a:bevelT w="50800" h="50800"/>
            <a:bevelB w="25400" h="2540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hueOff val="0"/>
              <a:satOff val="0"/>
              <a:lumOff val="0"/>
              <a:alphaOff val="0"/>
            </a:schemeClr>
          </a:fontRef>
        </p:style>
      </p:sp>
      <p:grpSp>
        <p:nvGrpSpPr>
          <p:cNvPr id="7" name="Grupo 6"/>
          <p:cNvGrpSpPr/>
          <p:nvPr/>
        </p:nvGrpSpPr>
        <p:grpSpPr>
          <a:xfrm>
            <a:off x="6079636" y="2186706"/>
            <a:ext cx="2536583" cy="1365853"/>
            <a:chOff x="5259127" y="3546"/>
            <a:chExt cx="2971792" cy="1600197"/>
          </a:xfrm>
          <a:scene3d>
            <a:camera prst="orthographicFront"/>
            <a:lightRig rig="flat" dir="t"/>
          </a:scene3d>
        </p:grpSpPr>
        <p:sp>
          <p:nvSpPr>
            <p:cNvPr id="8" name="Rectángulo redondeado 7"/>
            <p:cNvSpPr/>
            <p:nvPr/>
          </p:nvSpPr>
          <p:spPr>
            <a:xfrm>
              <a:off x="5259127" y="3546"/>
              <a:ext cx="2971792" cy="1600197"/>
            </a:xfrm>
            <a:prstGeom prst="roundRect">
              <a:avLst>
                <a:gd name="adj" fmla="val 10000"/>
              </a:avLst>
            </a:prstGeom>
            <a:solidFill>
              <a:schemeClr val="bg1"/>
            </a:solidFill>
            <a:ln>
              <a:solidFill>
                <a:schemeClr val="tx1"/>
              </a:solidFill>
            </a:ln>
            <a:sp3d prstMaterial="plastic">
              <a:bevelT w="120900" h="88900"/>
              <a:bevelB w="88900" h="31750" prst="angle"/>
            </a:sp3d>
          </p:spPr>
          <p:style>
            <a:lnRef idx="0">
              <a:scrgbClr r="0" g="0" b="0"/>
            </a:lnRef>
            <a:fillRef idx="3">
              <a:scrgbClr r="0" g="0" b="0"/>
            </a:fillRef>
            <a:effectRef idx="2">
              <a:schemeClr val="accent3">
                <a:hueOff val="0"/>
                <a:satOff val="0"/>
                <a:lumOff val="0"/>
                <a:alphaOff val="0"/>
              </a:schemeClr>
            </a:effectRef>
            <a:fontRef idx="minor">
              <a:schemeClr val="lt1"/>
            </a:fontRef>
          </p:style>
        </p:sp>
        <p:sp>
          <p:nvSpPr>
            <p:cNvPr id="9" name="Rectángulo 8"/>
            <p:cNvSpPr/>
            <p:nvPr/>
          </p:nvSpPr>
          <p:spPr>
            <a:xfrm>
              <a:off x="5305995" y="50414"/>
              <a:ext cx="2878056" cy="1506461"/>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lvl="0" algn="ctr" defTabSz="1066800">
                <a:lnSpc>
                  <a:spcPct val="90000"/>
                </a:lnSpc>
                <a:spcBef>
                  <a:spcPct val="0"/>
                </a:spcBef>
                <a:spcAft>
                  <a:spcPct val="35000"/>
                </a:spcAft>
              </a:pPr>
              <a:r>
                <a:rPr lang="es-ES_tradnl" kern="1200" baseline="0" dirty="0" smtClean="0">
                  <a:solidFill>
                    <a:schemeClr val="tx1"/>
                  </a:solidFill>
                  <a:latin typeface="Segoe UI Light" panose="020B0502040204020203" pitchFamily="34" charset="0"/>
                  <a:cs typeface="Segoe UI "/>
                </a:rPr>
                <a:t>2 procesos transversales</a:t>
              </a:r>
            </a:p>
            <a:p>
              <a:pPr lvl="0" algn="ctr" defTabSz="1066800">
                <a:lnSpc>
                  <a:spcPct val="90000"/>
                </a:lnSpc>
                <a:spcBef>
                  <a:spcPct val="0"/>
                </a:spcBef>
                <a:spcAft>
                  <a:spcPct val="35000"/>
                </a:spcAft>
              </a:pPr>
              <a:r>
                <a:rPr lang="es-ES_tradnl" dirty="0" smtClean="0">
                  <a:solidFill>
                    <a:schemeClr val="tx1"/>
                  </a:solidFill>
                  <a:latin typeface="Segoe UI Light" panose="020B0502040204020203" pitchFamily="34" charset="0"/>
                  <a:cs typeface="Segoe UI "/>
                </a:rPr>
                <a:t>P&amp;C</a:t>
              </a:r>
              <a:endParaRPr lang="es-ES" kern="1200" dirty="0">
                <a:solidFill>
                  <a:schemeClr val="tx1"/>
                </a:solidFill>
                <a:latin typeface="Segoe UI Light" panose="020B0502040204020203" pitchFamily="34" charset="0"/>
                <a:cs typeface="Segoe UI "/>
              </a:endParaRPr>
            </a:p>
          </p:txBody>
        </p:sp>
      </p:grpSp>
    </p:spTree>
    <p:extLst>
      <p:ext uri="{BB962C8B-B14F-4D97-AF65-F5344CB8AC3E}">
        <p14:creationId xmlns:p14="http://schemas.microsoft.com/office/powerpoint/2010/main" val="27982419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2"/>
          <p:cNvSpPr txBox="1">
            <a:spLocks/>
          </p:cNvSpPr>
          <p:nvPr/>
        </p:nvSpPr>
        <p:spPr>
          <a:xfrm>
            <a:off x="1365538" y="1293006"/>
            <a:ext cx="7939088" cy="576063"/>
          </a:xfrm>
          <a:prstGeom prst="rect">
            <a:avLst/>
          </a:prstGeom>
        </p:spPr>
        <p:txBody>
          <a:bodyPr vert="horz" lIns="91440" tIns="45720" rIns="91440" bIns="45720" rtlCol="0" anchor="ctr">
            <a:normAutofit/>
          </a:bodyPr>
          <a:lstStyle>
            <a:defPPr>
              <a:defRPr lang="es-E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ES" sz="2000" dirty="0">
                <a:solidFill>
                  <a:schemeClr val="tx1"/>
                </a:solidFill>
                <a:latin typeface="Segoe UI Semibold" panose="020B0702040204020203" pitchFamily="34" charset="0"/>
                <a:cs typeface="Segoe UI "/>
              </a:rPr>
              <a:t>Guía </a:t>
            </a:r>
            <a:r>
              <a:rPr lang="es-ES" sz="2000" dirty="0" smtClean="0">
                <a:solidFill>
                  <a:schemeClr val="tx1"/>
                </a:solidFill>
                <a:latin typeface="Segoe UI Semibold" panose="020B0702040204020203" pitchFamily="34" charset="0"/>
                <a:cs typeface="Segoe UI "/>
              </a:rPr>
              <a:t>metodológica </a:t>
            </a:r>
            <a:r>
              <a:rPr lang="es-ES" sz="2000" dirty="0">
                <a:solidFill>
                  <a:schemeClr val="tx1"/>
                </a:solidFill>
                <a:latin typeface="Segoe UI Semibold" panose="020B0702040204020203" pitchFamily="34" charset="0"/>
                <a:cs typeface="Segoe UI "/>
              </a:rPr>
              <a:t>para la elaboración de GPC 6 etapas</a:t>
            </a:r>
          </a:p>
          <a:p>
            <a:endParaRPr lang="es-ES" sz="1800" dirty="0"/>
          </a:p>
        </p:txBody>
      </p:sp>
      <p:grpSp>
        <p:nvGrpSpPr>
          <p:cNvPr id="3" name="Grupo 2"/>
          <p:cNvGrpSpPr/>
          <p:nvPr/>
        </p:nvGrpSpPr>
        <p:grpSpPr>
          <a:xfrm>
            <a:off x="677111" y="2272077"/>
            <a:ext cx="2480468" cy="1488281"/>
            <a:chOff x="0" y="240307"/>
            <a:chExt cx="2480468" cy="1488281"/>
          </a:xfrm>
          <a:scene3d>
            <a:camera prst="orthographicFront"/>
            <a:lightRig rig="threePt" dir="t">
              <a:rot lat="0" lon="0" rev="7500000"/>
            </a:lightRig>
          </a:scene3d>
        </p:grpSpPr>
        <p:sp>
          <p:nvSpPr>
            <p:cNvPr id="19" name="Rectángulo 18"/>
            <p:cNvSpPr/>
            <p:nvPr/>
          </p:nvSpPr>
          <p:spPr>
            <a:xfrm>
              <a:off x="0" y="240307"/>
              <a:ext cx="2480468" cy="1488281"/>
            </a:xfrm>
            <a:prstGeom prst="rect">
              <a:avLst/>
            </a:prstGeom>
            <a:solidFill>
              <a:schemeClr val="bg1"/>
            </a:solidFill>
            <a:ln>
              <a:solidFill>
                <a:schemeClr val="accent2"/>
              </a:solidFill>
            </a:ln>
            <a:sp3d prstMaterial="plastic">
              <a:bevelT w="127000" h="25400" prst="relaxedInset"/>
            </a:sp3d>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sp>
        <p:sp>
          <p:nvSpPr>
            <p:cNvPr id="20" name="Rectángulo 19"/>
            <p:cNvSpPr/>
            <p:nvPr/>
          </p:nvSpPr>
          <p:spPr>
            <a:xfrm>
              <a:off x="0" y="240307"/>
              <a:ext cx="2480468" cy="1488281"/>
            </a:xfrm>
            <a:prstGeom prst="rect">
              <a:avLst/>
            </a:prstGeom>
            <a:ln>
              <a:solidFill>
                <a:schemeClr val="accent2"/>
              </a:solidFill>
            </a:ln>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CO" kern="1200" dirty="0" smtClean="0">
                  <a:solidFill>
                    <a:schemeClr val="tx1"/>
                  </a:solidFill>
                  <a:latin typeface="Segoe UI Light" panose="020B0502040204020203" pitchFamily="34" charset="0"/>
                  <a:cs typeface="Segoe UI "/>
                </a:rPr>
                <a:t>1. Preparatoria priorización, foco, grupo desarrollador</a:t>
              </a:r>
              <a:endParaRPr lang="es-ES" kern="1200" dirty="0">
                <a:solidFill>
                  <a:schemeClr val="tx1"/>
                </a:solidFill>
                <a:latin typeface="Segoe UI Light" panose="020B0502040204020203" pitchFamily="34" charset="0"/>
                <a:cs typeface="Segoe UI "/>
              </a:endParaRPr>
            </a:p>
          </p:txBody>
        </p:sp>
      </p:grpSp>
      <p:grpSp>
        <p:nvGrpSpPr>
          <p:cNvPr id="4" name="Grupo 3"/>
          <p:cNvGrpSpPr/>
          <p:nvPr/>
        </p:nvGrpSpPr>
        <p:grpSpPr>
          <a:xfrm>
            <a:off x="3405626" y="2272077"/>
            <a:ext cx="2480468" cy="1488281"/>
            <a:chOff x="2728515" y="240307"/>
            <a:chExt cx="2480468" cy="1488281"/>
          </a:xfrm>
          <a:scene3d>
            <a:camera prst="orthographicFront"/>
            <a:lightRig rig="threePt" dir="t">
              <a:rot lat="0" lon="0" rev="7500000"/>
            </a:lightRig>
          </a:scene3d>
        </p:grpSpPr>
        <p:sp>
          <p:nvSpPr>
            <p:cNvPr id="17" name="Rectángulo 16"/>
            <p:cNvSpPr/>
            <p:nvPr/>
          </p:nvSpPr>
          <p:spPr>
            <a:xfrm>
              <a:off x="2728515" y="240307"/>
              <a:ext cx="2480468" cy="1488281"/>
            </a:xfrm>
            <a:prstGeom prst="rect">
              <a:avLst/>
            </a:prstGeom>
            <a:solidFill>
              <a:schemeClr val="bg1"/>
            </a:solidFill>
            <a:ln>
              <a:solidFill>
                <a:schemeClr val="accent2"/>
              </a:solidFill>
            </a:ln>
            <a:sp3d prstMaterial="plastic">
              <a:bevelT w="127000" h="25400" prst="relaxedInset"/>
            </a:sp3d>
          </p:spPr>
          <p:style>
            <a:lnRef idx="0">
              <a:schemeClr val="lt1">
                <a:hueOff val="0"/>
                <a:satOff val="0"/>
                <a:lumOff val="0"/>
                <a:alphaOff val="0"/>
              </a:schemeClr>
            </a:lnRef>
            <a:fillRef idx="3">
              <a:scrgbClr r="0" g="0" b="0"/>
            </a:fillRef>
            <a:effectRef idx="2">
              <a:schemeClr val="accent3">
                <a:hueOff val="0"/>
                <a:satOff val="0"/>
                <a:lumOff val="0"/>
                <a:alphaOff val="0"/>
              </a:schemeClr>
            </a:effectRef>
            <a:fontRef idx="minor">
              <a:schemeClr val="lt1"/>
            </a:fontRef>
          </p:style>
        </p:sp>
        <p:sp>
          <p:nvSpPr>
            <p:cNvPr id="18" name="Rectángulo 17"/>
            <p:cNvSpPr/>
            <p:nvPr/>
          </p:nvSpPr>
          <p:spPr>
            <a:xfrm>
              <a:off x="2728515" y="240307"/>
              <a:ext cx="2480468" cy="1488281"/>
            </a:xfrm>
            <a:prstGeom prst="rect">
              <a:avLst/>
            </a:prstGeom>
            <a:ln>
              <a:solidFill>
                <a:schemeClr val="accent2"/>
              </a:solidFill>
            </a:ln>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CO" kern="1200" dirty="0" smtClean="0">
                  <a:solidFill>
                    <a:schemeClr val="tx1"/>
                  </a:solidFill>
                  <a:latin typeface="Segoe UI Light" panose="020B0502040204020203" pitchFamily="34" charset="0"/>
                </a:rPr>
                <a:t>2. Formulación de una GPC basada en evidencia</a:t>
              </a:r>
              <a:endParaRPr lang="es-ES" kern="1200" dirty="0">
                <a:solidFill>
                  <a:schemeClr val="tx1"/>
                </a:solidFill>
                <a:latin typeface="Segoe UI Light" panose="020B0502040204020203" pitchFamily="34" charset="0"/>
                <a:cs typeface="Segoe UI "/>
              </a:endParaRPr>
            </a:p>
          </p:txBody>
        </p:sp>
      </p:grpSp>
      <p:grpSp>
        <p:nvGrpSpPr>
          <p:cNvPr id="5" name="Grupo 4"/>
          <p:cNvGrpSpPr/>
          <p:nvPr/>
        </p:nvGrpSpPr>
        <p:grpSpPr>
          <a:xfrm>
            <a:off x="6134142" y="2272077"/>
            <a:ext cx="2480468" cy="1488281"/>
            <a:chOff x="5457031" y="240307"/>
            <a:chExt cx="2480468" cy="1488281"/>
          </a:xfrm>
          <a:scene3d>
            <a:camera prst="orthographicFront"/>
            <a:lightRig rig="threePt" dir="t">
              <a:rot lat="0" lon="0" rev="7500000"/>
            </a:lightRig>
          </a:scene3d>
        </p:grpSpPr>
        <p:sp>
          <p:nvSpPr>
            <p:cNvPr id="15" name="Rectángulo 14"/>
            <p:cNvSpPr/>
            <p:nvPr/>
          </p:nvSpPr>
          <p:spPr>
            <a:xfrm>
              <a:off x="5457031" y="240307"/>
              <a:ext cx="2480468" cy="1488281"/>
            </a:xfrm>
            <a:prstGeom prst="rect">
              <a:avLst/>
            </a:prstGeom>
            <a:solidFill>
              <a:schemeClr val="bg1"/>
            </a:solidFill>
            <a:ln>
              <a:solidFill>
                <a:schemeClr val="accent2"/>
              </a:solidFill>
            </a:ln>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6" name="Rectángulo 15"/>
            <p:cNvSpPr/>
            <p:nvPr/>
          </p:nvSpPr>
          <p:spPr>
            <a:xfrm>
              <a:off x="5457031" y="240307"/>
              <a:ext cx="2480468" cy="1488281"/>
            </a:xfrm>
            <a:prstGeom prst="rect">
              <a:avLst/>
            </a:prstGeom>
            <a:ln>
              <a:solidFill>
                <a:schemeClr val="accent2"/>
              </a:solidFill>
            </a:ln>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CO" kern="1200" dirty="0" smtClean="0">
                  <a:solidFill>
                    <a:schemeClr val="tx1"/>
                  </a:solidFill>
                  <a:latin typeface="Segoe UI Light" panose="020B0502040204020203" pitchFamily="34" charset="0"/>
                  <a:cs typeface="Segoe UI "/>
                </a:rPr>
                <a:t>3. Formulación de preguntas clínicas y económicas</a:t>
              </a:r>
              <a:endParaRPr lang="es-ES" kern="1200" dirty="0">
                <a:solidFill>
                  <a:schemeClr val="tx1"/>
                </a:solidFill>
                <a:latin typeface="Segoe UI Light" panose="020B0502040204020203" pitchFamily="34" charset="0"/>
                <a:cs typeface="Segoe UI "/>
              </a:endParaRPr>
            </a:p>
          </p:txBody>
        </p:sp>
      </p:grpSp>
      <p:grpSp>
        <p:nvGrpSpPr>
          <p:cNvPr id="6" name="Grupo 5"/>
          <p:cNvGrpSpPr/>
          <p:nvPr/>
        </p:nvGrpSpPr>
        <p:grpSpPr>
          <a:xfrm>
            <a:off x="677111" y="4008405"/>
            <a:ext cx="2480468" cy="1488281"/>
            <a:chOff x="0" y="1976635"/>
            <a:chExt cx="2480468" cy="1488281"/>
          </a:xfrm>
          <a:scene3d>
            <a:camera prst="orthographicFront"/>
            <a:lightRig rig="threePt" dir="t">
              <a:rot lat="0" lon="0" rev="7500000"/>
            </a:lightRig>
          </a:scene3d>
        </p:grpSpPr>
        <p:sp>
          <p:nvSpPr>
            <p:cNvPr id="13" name="Rectángulo 12"/>
            <p:cNvSpPr/>
            <p:nvPr/>
          </p:nvSpPr>
          <p:spPr>
            <a:xfrm>
              <a:off x="0" y="1976635"/>
              <a:ext cx="2480468" cy="1488281"/>
            </a:xfrm>
            <a:prstGeom prst="rect">
              <a:avLst/>
            </a:prstGeom>
            <a:solidFill>
              <a:schemeClr val="bg1"/>
            </a:solidFill>
            <a:ln>
              <a:solidFill>
                <a:schemeClr val="accent2"/>
              </a:solidFill>
            </a:ln>
            <a:sp3d prstMaterial="plastic">
              <a:bevelT w="127000" h="25400" prst="relaxedInset"/>
            </a:sp3d>
          </p:spPr>
          <p:style>
            <a:lnRef idx="0">
              <a:schemeClr val="lt1">
                <a:hueOff val="0"/>
                <a:satOff val="0"/>
                <a:lumOff val="0"/>
                <a:alphaOff val="0"/>
              </a:schemeClr>
            </a:lnRef>
            <a:fillRef idx="3">
              <a:scrgbClr r="0" g="0" b="0"/>
            </a:fillRef>
            <a:effectRef idx="2">
              <a:schemeClr val="accent5">
                <a:hueOff val="0"/>
                <a:satOff val="0"/>
                <a:lumOff val="0"/>
                <a:alphaOff val="0"/>
              </a:schemeClr>
            </a:effectRef>
            <a:fontRef idx="minor">
              <a:schemeClr val="lt1"/>
            </a:fontRef>
          </p:style>
        </p:sp>
        <p:sp>
          <p:nvSpPr>
            <p:cNvPr id="14" name="Rectángulo 13"/>
            <p:cNvSpPr/>
            <p:nvPr/>
          </p:nvSpPr>
          <p:spPr>
            <a:xfrm>
              <a:off x="0" y="1976635"/>
              <a:ext cx="2480468" cy="1488281"/>
            </a:xfrm>
            <a:prstGeom prst="rect">
              <a:avLst/>
            </a:prstGeom>
            <a:ln>
              <a:solidFill>
                <a:schemeClr val="accent2"/>
              </a:solidFill>
            </a:ln>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CO" kern="1200" dirty="0" smtClean="0">
                  <a:solidFill>
                    <a:schemeClr val="tx1"/>
                  </a:solidFill>
                  <a:latin typeface="Segoe UI Light" panose="020B0502040204020203" pitchFamily="34" charset="0"/>
                  <a:cs typeface="Segoe UI "/>
                </a:rPr>
                <a:t>4. Desarrollo de una GPC y su Evaluación Económica</a:t>
              </a:r>
              <a:endParaRPr lang="es-ES" kern="1200" dirty="0">
                <a:solidFill>
                  <a:schemeClr val="tx1"/>
                </a:solidFill>
                <a:latin typeface="Segoe UI Light" panose="020B0502040204020203" pitchFamily="34" charset="0"/>
                <a:cs typeface="Segoe UI "/>
              </a:endParaRPr>
            </a:p>
          </p:txBody>
        </p:sp>
      </p:grpSp>
      <p:grpSp>
        <p:nvGrpSpPr>
          <p:cNvPr id="7" name="Grupo 6"/>
          <p:cNvGrpSpPr/>
          <p:nvPr/>
        </p:nvGrpSpPr>
        <p:grpSpPr>
          <a:xfrm>
            <a:off x="3405626" y="4008405"/>
            <a:ext cx="2480468" cy="1488281"/>
            <a:chOff x="2728515" y="1976635"/>
            <a:chExt cx="2480468" cy="1488281"/>
          </a:xfrm>
          <a:scene3d>
            <a:camera prst="orthographicFront"/>
            <a:lightRig rig="threePt" dir="t">
              <a:rot lat="0" lon="0" rev="7500000"/>
            </a:lightRig>
          </a:scene3d>
        </p:grpSpPr>
        <p:sp>
          <p:nvSpPr>
            <p:cNvPr id="11" name="Rectángulo 10"/>
            <p:cNvSpPr/>
            <p:nvPr/>
          </p:nvSpPr>
          <p:spPr>
            <a:xfrm>
              <a:off x="2728515" y="1976635"/>
              <a:ext cx="2480468" cy="1488281"/>
            </a:xfrm>
            <a:prstGeom prst="rect">
              <a:avLst/>
            </a:prstGeom>
            <a:solidFill>
              <a:schemeClr val="bg1"/>
            </a:solidFill>
            <a:ln>
              <a:solidFill>
                <a:schemeClr val="accent2"/>
              </a:solidFill>
            </a:ln>
            <a:sp3d prstMaterial="plastic">
              <a:bevelT w="127000" h="25400" prst="relaxedInset"/>
            </a:sp3d>
          </p:spPr>
          <p:style>
            <a:lnRef idx="0">
              <a:schemeClr val="lt1">
                <a:hueOff val="0"/>
                <a:satOff val="0"/>
                <a:lumOff val="0"/>
                <a:alphaOff val="0"/>
              </a:schemeClr>
            </a:lnRef>
            <a:fillRef idx="3">
              <a:scrgbClr r="0" g="0" b="0"/>
            </a:fillRef>
            <a:effectRef idx="2">
              <a:schemeClr val="accent6">
                <a:hueOff val="0"/>
                <a:satOff val="0"/>
                <a:lumOff val="0"/>
                <a:alphaOff val="0"/>
              </a:schemeClr>
            </a:effectRef>
            <a:fontRef idx="minor">
              <a:schemeClr val="lt1"/>
            </a:fontRef>
          </p:style>
        </p:sp>
        <p:sp>
          <p:nvSpPr>
            <p:cNvPr id="12" name="Rectángulo 11"/>
            <p:cNvSpPr/>
            <p:nvPr/>
          </p:nvSpPr>
          <p:spPr>
            <a:xfrm>
              <a:off x="2728515" y="1976635"/>
              <a:ext cx="2480468" cy="1488281"/>
            </a:xfrm>
            <a:prstGeom prst="rect">
              <a:avLst/>
            </a:prstGeom>
            <a:ln>
              <a:solidFill>
                <a:schemeClr val="accent2"/>
              </a:solidFill>
            </a:ln>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CO" kern="1200" dirty="0" smtClean="0">
                  <a:solidFill>
                    <a:schemeClr val="tx1"/>
                  </a:solidFill>
                  <a:latin typeface="Segoe UI Light" panose="020B0502040204020203" pitchFamily="34" charset="0"/>
                  <a:cs typeface="Segoe UI "/>
                </a:rPr>
                <a:t>5. Validación de la GPC</a:t>
              </a:r>
              <a:endParaRPr lang="es-ES" kern="1200" dirty="0">
                <a:solidFill>
                  <a:schemeClr val="tx1"/>
                </a:solidFill>
                <a:latin typeface="Segoe UI Light" panose="020B0502040204020203" pitchFamily="34" charset="0"/>
                <a:cs typeface="Segoe UI "/>
              </a:endParaRPr>
            </a:p>
          </p:txBody>
        </p:sp>
      </p:grpSp>
      <p:grpSp>
        <p:nvGrpSpPr>
          <p:cNvPr id="8" name="Grupo 7"/>
          <p:cNvGrpSpPr/>
          <p:nvPr/>
        </p:nvGrpSpPr>
        <p:grpSpPr>
          <a:xfrm>
            <a:off x="6134142" y="4008405"/>
            <a:ext cx="2480468" cy="1488281"/>
            <a:chOff x="5457031" y="1976635"/>
            <a:chExt cx="2480468" cy="1488281"/>
          </a:xfrm>
          <a:scene3d>
            <a:camera prst="orthographicFront"/>
            <a:lightRig rig="threePt" dir="t">
              <a:rot lat="0" lon="0" rev="7500000"/>
            </a:lightRig>
          </a:scene3d>
        </p:grpSpPr>
        <p:sp>
          <p:nvSpPr>
            <p:cNvPr id="9" name="Rectángulo 8"/>
            <p:cNvSpPr/>
            <p:nvPr/>
          </p:nvSpPr>
          <p:spPr>
            <a:xfrm>
              <a:off x="5457031" y="1976635"/>
              <a:ext cx="2480468" cy="1488281"/>
            </a:xfrm>
            <a:prstGeom prst="rect">
              <a:avLst/>
            </a:prstGeom>
            <a:solidFill>
              <a:schemeClr val="bg1"/>
            </a:solidFill>
            <a:ln>
              <a:solidFill>
                <a:schemeClr val="accent2"/>
              </a:solidFill>
            </a:ln>
            <a:sp3d prstMaterial="plastic">
              <a:bevelT w="127000" h="25400" prst="relaxedInset"/>
            </a:sp3d>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sp>
        <p:sp>
          <p:nvSpPr>
            <p:cNvPr id="10" name="Rectángulo 9"/>
            <p:cNvSpPr/>
            <p:nvPr/>
          </p:nvSpPr>
          <p:spPr>
            <a:xfrm>
              <a:off x="5457031" y="1976635"/>
              <a:ext cx="2480468" cy="1488281"/>
            </a:xfrm>
            <a:prstGeom prst="rect">
              <a:avLst/>
            </a:prstGeom>
            <a:ln>
              <a:solidFill>
                <a:schemeClr val="accent2"/>
              </a:solidFill>
            </a:ln>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s-CO" kern="1200" dirty="0" smtClean="0">
                  <a:solidFill>
                    <a:schemeClr val="tx1"/>
                  </a:solidFill>
                  <a:latin typeface="Segoe UI Light" panose="020B0502040204020203" pitchFamily="34" charset="0"/>
                  <a:cs typeface="Segoe UI "/>
                </a:rPr>
                <a:t>6. Proceso de difusión</a:t>
              </a:r>
              <a:endParaRPr lang="es-ES" kern="1200" dirty="0">
                <a:solidFill>
                  <a:schemeClr val="tx1"/>
                </a:solidFill>
                <a:latin typeface="Segoe UI Light" panose="020B0502040204020203" pitchFamily="34" charset="0"/>
                <a:cs typeface="Segoe UI "/>
              </a:endParaRPr>
            </a:p>
          </p:txBody>
        </p:sp>
      </p:grpSp>
    </p:spTree>
    <p:extLst>
      <p:ext uri="{BB962C8B-B14F-4D97-AF65-F5344CB8AC3E}">
        <p14:creationId xmlns:p14="http://schemas.microsoft.com/office/powerpoint/2010/main" val="1882553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610354" y="1514686"/>
            <a:ext cx="1528367" cy="400110"/>
          </a:xfrm>
          <a:prstGeom prst="rect">
            <a:avLst/>
          </a:prstGeom>
        </p:spPr>
        <p:txBody>
          <a:bodyPr wrap="none">
            <a:spAutoFit/>
          </a:bodyPr>
          <a:lstStyle/>
          <a:p>
            <a:r>
              <a:rPr lang="es-CO" sz="2000" dirty="0">
                <a:latin typeface="Segoe UI Semibold" panose="020B0702040204020203" pitchFamily="34" charset="0"/>
              </a:rPr>
              <a:t>LOS TEMAS</a:t>
            </a:r>
          </a:p>
        </p:txBody>
      </p:sp>
      <p:sp>
        <p:nvSpPr>
          <p:cNvPr id="3" name="Rectángulo 2"/>
          <p:cNvSpPr/>
          <p:nvPr/>
        </p:nvSpPr>
        <p:spPr>
          <a:xfrm>
            <a:off x="1421177" y="2390661"/>
            <a:ext cx="6125377" cy="2031325"/>
          </a:xfrm>
          <a:prstGeom prst="rect">
            <a:avLst/>
          </a:prstGeom>
        </p:spPr>
        <p:txBody>
          <a:bodyPr wrap="square">
            <a:spAutoFit/>
          </a:bodyPr>
          <a:lstStyle/>
          <a:p>
            <a:pPr marL="457200" indent="-457200" algn="just">
              <a:buClr>
                <a:srgbClr val="F22723"/>
              </a:buClr>
              <a:buAutoNum type="arabicPeriod"/>
            </a:pPr>
            <a:r>
              <a:rPr lang="es-CO" dirty="0">
                <a:latin typeface="Segoe UI Light" pitchFamily="34" charset="0"/>
                <a:ea typeface="Segoe UI" pitchFamily="34" charset="0"/>
                <a:cs typeface="Segoe UI" pitchFamily="34" charset="0"/>
              </a:rPr>
              <a:t>Generalidades de </a:t>
            </a:r>
            <a:r>
              <a:rPr lang="es-CO" dirty="0" smtClean="0">
                <a:latin typeface="Segoe UI Light" pitchFamily="34" charset="0"/>
                <a:ea typeface="Segoe UI" pitchFamily="34" charset="0"/>
                <a:cs typeface="Segoe UI" pitchFamily="34" charset="0"/>
              </a:rPr>
              <a:t>las ETES.</a:t>
            </a:r>
            <a:endParaRPr lang="es-CO" dirty="0">
              <a:latin typeface="Segoe UI Light" pitchFamily="34" charset="0"/>
              <a:ea typeface="Segoe UI" pitchFamily="34" charset="0"/>
              <a:cs typeface="Segoe UI" pitchFamily="34" charset="0"/>
            </a:endParaRPr>
          </a:p>
          <a:p>
            <a:pPr marL="457200" indent="-457200" algn="just">
              <a:buClr>
                <a:srgbClr val="F22723"/>
              </a:buClr>
              <a:buAutoNum type="arabicPeriod"/>
            </a:pPr>
            <a:r>
              <a:rPr lang="es-CO" dirty="0">
                <a:latin typeface="Segoe UI Light" pitchFamily="34" charset="0"/>
                <a:ea typeface="Segoe UI" pitchFamily="34" charset="0"/>
                <a:cs typeface="Segoe UI" pitchFamily="34" charset="0"/>
              </a:rPr>
              <a:t>El </a:t>
            </a:r>
            <a:r>
              <a:rPr lang="es-CO" dirty="0" smtClean="0">
                <a:latin typeface="Segoe UI Light" pitchFamily="34" charset="0"/>
                <a:ea typeface="Segoe UI" pitchFamily="34" charset="0"/>
                <a:cs typeface="Segoe UI" pitchFamily="34" charset="0"/>
              </a:rPr>
              <a:t>IETS.</a:t>
            </a:r>
            <a:endParaRPr lang="es-CO" dirty="0">
              <a:latin typeface="Segoe UI Light" pitchFamily="34" charset="0"/>
              <a:ea typeface="Segoe UI" pitchFamily="34" charset="0"/>
              <a:cs typeface="Segoe UI" pitchFamily="34" charset="0"/>
            </a:endParaRPr>
          </a:p>
          <a:p>
            <a:pPr marL="457200" indent="-457200" algn="just">
              <a:buClr>
                <a:srgbClr val="F22723"/>
              </a:buClr>
              <a:buAutoNum type="arabicPeriod"/>
            </a:pPr>
            <a:r>
              <a:rPr lang="es-CO" dirty="0">
                <a:latin typeface="Segoe UI Light" pitchFamily="34" charset="0"/>
                <a:ea typeface="Segoe UI" pitchFamily="34" charset="0"/>
                <a:cs typeface="Segoe UI" pitchFamily="34" charset="0"/>
              </a:rPr>
              <a:t>¿</a:t>
            </a:r>
            <a:r>
              <a:rPr lang="es-CO" dirty="0" smtClean="0">
                <a:latin typeface="Segoe UI Light" pitchFamily="34" charset="0"/>
                <a:ea typeface="Segoe UI" pitchFamily="34" charset="0"/>
                <a:cs typeface="Segoe UI" pitchFamily="34" charset="0"/>
              </a:rPr>
              <a:t>Qué </a:t>
            </a:r>
            <a:r>
              <a:rPr lang="es-CO" dirty="0">
                <a:latin typeface="Segoe UI Light" pitchFamily="34" charset="0"/>
                <a:ea typeface="Segoe UI" pitchFamily="34" charset="0"/>
                <a:cs typeface="Segoe UI" pitchFamily="34" charset="0"/>
              </a:rPr>
              <a:t>hemos hecho en el IETS y en Colombia en ETES?</a:t>
            </a:r>
          </a:p>
          <a:p>
            <a:pPr marL="457200" indent="-457200" algn="just">
              <a:buClr>
                <a:srgbClr val="F22723"/>
              </a:buClr>
              <a:buAutoNum type="arabicPeriod"/>
            </a:pPr>
            <a:r>
              <a:rPr lang="es-CO" dirty="0">
                <a:latin typeface="Segoe UI Light" pitchFamily="34" charset="0"/>
                <a:ea typeface="Segoe UI" pitchFamily="34" charset="0"/>
                <a:cs typeface="Segoe UI" pitchFamily="34" charset="0"/>
              </a:rPr>
              <a:t>Proceso de las ETES.</a:t>
            </a:r>
          </a:p>
          <a:p>
            <a:pPr marL="457200" indent="-457200" algn="just">
              <a:buClr>
                <a:srgbClr val="F22723"/>
              </a:buClr>
              <a:buAutoNum type="arabicPeriod"/>
            </a:pPr>
            <a:r>
              <a:rPr lang="es-CO" dirty="0">
                <a:latin typeface="Segoe UI Light" pitchFamily="34" charset="0"/>
                <a:ea typeface="Segoe UI" pitchFamily="34" charset="0"/>
                <a:cs typeface="Segoe UI" pitchFamily="34" charset="0"/>
              </a:rPr>
              <a:t>Proceso de las </a:t>
            </a:r>
            <a:r>
              <a:rPr lang="es-CO" dirty="0" smtClean="0">
                <a:latin typeface="Segoe UI Light" pitchFamily="34" charset="0"/>
                <a:ea typeface="Segoe UI" pitchFamily="34" charset="0"/>
                <a:cs typeface="Segoe UI" pitchFamily="34" charset="0"/>
              </a:rPr>
              <a:t>GPC.</a:t>
            </a:r>
            <a:endParaRPr lang="es-CO" dirty="0">
              <a:latin typeface="Segoe UI Light" pitchFamily="34" charset="0"/>
              <a:ea typeface="Segoe UI" pitchFamily="34" charset="0"/>
              <a:cs typeface="Segoe UI" pitchFamily="34" charset="0"/>
            </a:endParaRPr>
          </a:p>
          <a:p>
            <a:pPr marL="457200" indent="-457200" algn="just">
              <a:buClr>
                <a:srgbClr val="F22723"/>
              </a:buClr>
              <a:buAutoNum type="arabicPeriod"/>
            </a:pPr>
            <a:r>
              <a:rPr lang="es-CO" dirty="0">
                <a:latin typeface="Segoe UI Light" pitchFamily="34" charset="0"/>
                <a:ea typeface="Segoe UI" pitchFamily="34" charset="0"/>
                <a:cs typeface="Segoe UI" pitchFamily="34" charset="0"/>
              </a:rPr>
              <a:t>Lecciones </a:t>
            </a:r>
            <a:r>
              <a:rPr lang="es-CO" dirty="0" smtClean="0">
                <a:latin typeface="Segoe UI Light" pitchFamily="34" charset="0"/>
                <a:ea typeface="Segoe UI" pitchFamily="34" charset="0"/>
                <a:cs typeface="Segoe UI" pitchFamily="34" charset="0"/>
              </a:rPr>
              <a:t>aprendidas.</a:t>
            </a:r>
            <a:endParaRPr lang="es-CO" dirty="0">
              <a:latin typeface="Segoe UI Light" pitchFamily="34" charset="0"/>
              <a:ea typeface="Segoe UI" pitchFamily="34" charset="0"/>
              <a:cs typeface="Segoe UI" pitchFamily="34" charset="0"/>
            </a:endParaRPr>
          </a:p>
          <a:p>
            <a:pPr marL="457200" indent="-457200" algn="just">
              <a:buClr>
                <a:srgbClr val="F22723"/>
              </a:buClr>
              <a:buAutoNum type="arabicPeriod"/>
            </a:pPr>
            <a:r>
              <a:rPr lang="es-CO" dirty="0" smtClean="0">
                <a:latin typeface="Segoe UI Light" pitchFamily="34" charset="0"/>
                <a:ea typeface="Segoe UI" pitchFamily="34" charset="0"/>
                <a:cs typeface="Segoe UI" pitchFamily="34" charset="0"/>
              </a:rPr>
              <a:t>Retos.</a:t>
            </a:r>
            <a:endParaRPr lang="es-CO" dirty="0">
              <a:latin typeface="Segoe UI Light" pitchFamily="34" charset="0"/>
              <a:ea typeface="Segoe UI" pitchFamily="34" charset="0"/>
              <a:cs typeface="Segoe UI" pitchFamily="34" charset="0"/>
            </a:endParaRPr>
          </a:p>
        </p:txBody>
      </p:sp>
    </p:spTree>
    <p:extLst>
      <p:ext uri="{BB962C8B-B14F-4D97-AF65-F5344CB8AC3E}">
        <p14:creationId xmlns:p14="http://schemas.microsoft.com/office/powerpoint/2010/main" val="15502144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3 CuadroTexto"/>
          <p:cNvSpPr txBox="1"/>
          <p:nvPr/>
        </p:nvSpPr>
        <p:spPr>
          <a:xfrm>
            <a:off x="1838327" y="1289440"/>
            <a:ext cx="5705473" cy="1508105"/>
          </a:xfrm>
          <a:prstGeom prst="rect">
            <a:avLst/>
          </a:prstGeom>
          <a:noFill/>
        </p:spPr>
        <p:txBody>
          <a:bodyPr wrap="square" rtlCol="0">
            <a:spAutoFit/>
          </a:bodyPr>
          <a:lstStyle/>
          <a:p>
            <a:pPr algn="ctr">
              <a:buClr>
                <a:srgbClr val="F22723"/>
              </a:buClr>
            </a:pPr>
            <a:r>
              <a:rPr lang="es-CO" sz="2000" b="1" dirty="0" smtClean="0">
                <a:solidFill>
                  <a:srgbClr val="FF0000"/>
                </a:solidFill>
                <a:latin typeface="Segoe UI Semibold" panose="020B0702040204020203" pitchFamily="34" charset="0"/>
                <a:ea typeface="Segoe UI" pitchFamily="34" charset="0"/>
                <a:cs typeface="Segoe UI" pitchFamily="34" charset="0"/>
              </a:rPr>
              <a:t>6.  </a:t>
            </a:r>
            <a:r>
              <a:rPr lang="es-CO" sz="2000" b="1" dirty="0" smtClean="0">
                <a:latin typeface="Segoe UI Semibold" panose="020B0702040204020203" pitchFamily="34" charset="0"/>
                <a:ea typeface="Segoe UI" pitchFamily="34" charset="0"/>
                <a:cs typeface="Segoe UI" pitchFamily="34" charset="0"/>
              </a:rPr>
              <a:t>Lecciones aprendidas</a:t>
            </a:r>
          </a:p>
          <a:p>
            <a:pPr algn="ctr">
              <a:buClr>
                <a:srgbClr val="F22723"/>
              </a:buClr>
            </a:pPr>
            <a:endParaRPr lang="es-CO" sz="3600" b="1" dirty="0">
              <a:latin typeface="Segoe UI Light" pitchFamily="34" charset="0"/>
              <a:ea typeface="Segoe UI" pitchFamily="34" charset="0"/>
              <a:cs typeface="Segoe UI" pitchFamily="34" charset="0"/>
            </a:endParaRPr>
          </a:p>
          <a:p>
            <a:pPr marL="457200" indent="-457200" algn="ctr">
              <a:buClr>
                <a:srgbClr val="F22723"/>
              </a:buClr>
              <a:buAutoNum type="arabicPeriod"/>
            </a:pPr>
            <a:endParaRPr lang="es-ES_tradnl" sz="3600" b="1" dirty="0">
              <a:latin typeface="Segoe UI Light" pitchFamily="34" charset="0"/>
              <a:ea typeface="Segoe UI" pitchFamily="34" charset="0"/>
              <a:cs typeface="Segoe UI" pitchFamily="34" charset="0"/>
            </a:endParaRPr>
          </a:p>
        </p:txBody>
      </p:sp>
      <p:pic>
        <p:nvPicPr>
          <p:cNvPr id="2050" name="Picture 2" descr="http://www.eoi.es/blogs/sostenibilidad/files/2012/01/gestion-del-cambi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16366" y="2043492"/>
            <a:ext cx="3949393" cy="3949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5849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348916" y="2263621"/>
            <a:ext cx="4873079" cy="2031325"/>
          </a:xfrm>
          <a:prstGeom prst="rect">
            <a:avLst/>
          </a:prstGeom>
        </p:spPr>
        <p:txBody>
          <a:bodyPr wrap="square">
            <a:spAutoFit/>
          </a:bodyPr>
          <a:lstStyle/>
          <a:p>
            <a:pPr algn="just"/>
            <a:r>
              <a:rPr lang="es-CO" dirty="0">
                <a:latin typeface="Segoe UI Light" panose="020B0502040204020203" pitchFamily="34" charset="0"/>
                <a:ea typeface="Segoe UI" panose="020B0502040204020203" pitchFamily="34" charset="0"/>
                <a:cs typeface="Segoe UI" panose="020B0502040204020203" pitchFamily="34" charset="0"/>
              </a:rPr>
              <a:t>Los recursos en salud son limitados, y si aspiramos a un sistema de salud con cobertura universal, que garantice el acceso con calidad,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es necesario desarrollar un ejercicio de toma de decisiones informado</a:t>
            </a:r>
            <a:r>
              <a:rPr lang="es-CO" dirty="0" smtClean="0">
                <a:solidFill>
                  <a:srgbClr val="FF0000"/>
                </a:solidFill>
                <a:latin typeface="Segoe UI Light" panose="020B0502040204020203" pitchFamily="34" charset="0"/>
                <a:ea typeface="Segoe UI" panose="020B0502040204020203" pitchFamily="34" charset="0"/>
                <a:cs typeface="Segoe UI" panose="020B0502040204020203" pitchFamily="34" charset="0"/>
              </a:rPr>
              <a:t>.</a:t>
            </a:r>
          </a:p>
          <a:p>
            <a:pPr algn="just"/>
            <a:endPar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endParaRPr>
          </a:p>
          <a:p>
            <a:pPr algn="ct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CAPACIDAD DE DISCERNIMIENTO</a:t>
            </a:r>
          </a:p>
        </p:txBody>
      </p:sp>
      <p:sp>
        <p:nvSpPr>
          <p:cNvPr id="5" name="Rectángulo 4"/>
          <p:cNvSpPr/>
          <p:nvPr/>
        </p:nvSpPr>
        <p:spPr>
          <a:xfrm>
            <a:off x="3223392" y="1535850"/>
            <a:ext cx="2660665" cy="400110"/>
          </a:xfrm>
          <a:prstGeom prst="rect">
            <a:avLst/>
          </a:prstGeom>
        </p:spPr>
        <p:txBody>
          <a:bodyPr wrap="none">
            <a:spAutoFit/>
          </a:bodyPr>
          <a:lstStyle/>
          <a:p>
            <a:pPr algn="just">
              <a:spcAft>
                <a:spcPts val="450"/>
              </a:spcAft>
            </a:pPr>
            <a:r>
              <a:rPr lang="es-CO" sz="2000" b="1" dirty="0">
                <a:latin typeface="Segoe UI Semibold" panose="020B0702040204020203" pitchFamily="34" charset="0"/>
              </a:rPr>
              <a:t>Lecciones aprendidas</a:t>
            </a:r>
          </a:p>
        </p:txBody>
      </p:sp>
      <p:sp>
        <p:nvSpPr>
          <p:cNvPr id="2" name="AutoShape 2" descr="data:image/jpeg;base64,/9j/4AAQSkZJRgABAQAAAQABAAD/2wCEAAkGBxISEhUQDxEWEBUWFhcWFhcSFRgVFRUXFxYYFxUWFxYYHiggGBolGxUXITEiJSorLi4uGCAzODMsNygtLisBCgoKDg0OGhAQGy8lICYtLS0tLS0tLS8vLS0tLS0tLS0tLS0tLS0tLy0tLS0tLS0tLS0tLS0tLS0tLS0tLS0tLf/AABEIAOEA4QMBEQACEQEDEQH/xAAcAAEAAQUBAQAAAAAAAAAAAAAABgEDBAUHAgj/xABEEAABAwIEAgcFBQUFCQEAAAABAAIDBBEFEiExBkEHE1FhcYGRIjJSobEUYnLB0SNCU4KSM0PC4fAWJDRUc5Oi0vEV/8QAGgEBAAMBAQEAAAAAAAAAAAAAAAEDBAIFBv/EADIRAQACAgEDAgMHBAIDAQAAAAABAgMRBAUhMRJBIlGREzJhcYGh0RRS4fBCsTPB8RX/2gAMAwEAAhEDEQA/AO4oCAgICAgICAgICAgICAgICAgICAgICAgICAgICAgICAgICAgICAgICAgICAgICAgICAgICAgICAgICAgICAgICAgICAgICAgICAgICAgICAgICAgICAgICAgICAgICAgICAgIMStxOGG3XTMivtncG39VE2iPKymK+T7kTP5Qu09UyQZo3teO1pDh8kiYnw5tS1Z1aNLylyICAgICAgICAgICAgICAgICAgICAgICAgIKFBwvivhitdUyVdfaKEvcTLna8Rx65GNZcEm1mho5+aw3x23M3fU8bmYa464sEbt27a1+c/y8dEM8or2sjJyuY/rGj3coHvEbaOtr396jj79fZ31iKTx5m3ncad4W98mICAgICAgICAgICAgICAgICAgICAgICAgIKFBzPplDXfZo5KgQN/aOsWPeHkZAD7AO1zv8SzcjU6iZe50b1R67Vrvx7xGvq3fRdhEENG2WEiR0pcXy5XNLssjmgAO1AGW1u255rvBWIruGTqmbJfPNb9ta7fpHyTJXPOEHh0rQQC4AnYEi58AifTMxuHtECAgICAgICAgICAgICAgICAgICC3UShjHPOzQXHwAuVEpiNzp834/js9dM+pkcQGG7G5rCNpdZoaL77XIXnWmb/FL7Tj4cfGiMNY7z5nXn83YeimvkmoGmZxeWvewOcbktFiATztey2YJmad3znVcdKcifTGuyZlXPNaLiThOmriw1LXExhwbleW+9a97b+6FxfHW/lq43Ny8ff2c+WfguFx0sLKeAEMZmtmOY+04uNyd9XFTWsVjUKs2a2a83v5n/wCM5dKlHIOKcccFTmpqKmJ7ZIsplLpJW52kbxWJzEjW3KwtdYcuGdzMPp+D1GkY6Y7RqfHaO35/ykPRFxPJNmpJ3F5Y3PG52rsugLSedrj1VnHyTPwyy9Y4daay0jW+0ulrU8IQEBAQEBAQEBAQEBAQEBAQEBB5kYHAtOoIsfA7omJ1O4c5xLothbSzMpjnmcc0bpLeyGm4jbbYEaXWecERWYh6+Pq15zVvk8R27f8AaPdE3EM0M/8A+e+Nz2vc42DTmhePeJB2bpY35keCrwXmJ9Ps19V41bY/tt/F+0x+Dss0oaLlbHzjAlqnHY28FDrs8MrXN3ObxQ1DZQzBwzD/AOKXLnvSxxXNTBtLA0xmVhLpTcezsWxkfva6nlcdqz58k1+F7PS+FXNvJafHiP5/BDOHuj2rrIBUteyJr75RLmzOAJGbbbTTt3VNcFrRt6WbquLFf0TWdx8tdnROAOBzQOfLLI2WR4yjICGtboSLnUkkD0WjFi9HeXj8/qH9TEVrGohNVc8wQEBAQEBAQEBAQEBAQEBAQEBAQEGFT4VAyV87ImtlksHvA9p1trnyCiKxE7WWy3tWKzPaPDFxios8N7r+pI/JS4iGvdVKNp0tuqUNNjgM13ObysCkIll4vg1PVNDKmJsrWuDgHX0cOdwb+XPmotWLeVmLNkxTM0nW+zNYwAAAWA0AGgAXSp6QEBAQEBAQEBBR7gBcmw70NbY32+L+I31UeqFn2V/kylKsQEBAQEBAQEBAQEGi4npnFglYLlvvAb5e3yUS6qiQxAdqhb6VRWX5oiYS7hilc1hkeLF+w+6NvVTCuzdqXIgICAgICAgIPL5A0XcQAOZ0CJiJntDSV3EjG6RDOe06N/UquckezXj4dp727NFVYm+Q3e6/cNAPJVzaZbKYa08Qsdeo279LoK0vEEBAQEBAQEBB4mkDWlx2GqDEZiLXNJboR8W3qEHuDEGO0LgD47+BQ0uVlSI2F7tgPXuQQHEKIzydZlYwHX9m3Le+19dT3qNLItMLlNhQaQ62axvZ2oPiE0ibTKY4VX9aNbXHw7aaFS5mGeSiFGSA7G9tNEHpAQEBAQeJZWtBc8hoG5cbD1KTOkxEzOoRzEuLY2+zAOsPxHRo/M/JVWyx7N2Lg2nvfsjVZiskpvI8nsGzR4BUzaZ8t9MNKR8MMfrk2s9J1ybRMaZHUTfwJf6Hfop9Nvkr+0x/3Q6WtTwhAQEBAQEBAQUIQYD8FgO7Dve3WPA/pDrKNOvVLFxfBQ5t6cBjm7AaNcOzuPemiLfNGZ8Tkc3qHXLgcoYffzGwDbc/81G3Xp0zqKMtY1rt2gA27QLFSiSsmytJHYhpreHcVMUTXdma9+25UJ9O0khrXvjbJIx9ntzNygu0O1w3YkfVTtEx30yMPfJcNZHkYDqXDLfnccyfGyOZhuFKBAQWp52saXPcGgblxsE3pNazadQi+K8asbdtO3rD8TtG+Q3PyVNssez0cPTrT3ydkSrsVlmN5Xl3dsB4AaBUzaZ8vSx4aY41WGN1qhZpXrUNKseSQACSTYAaknsARzbVY3KdcN8NdXaWoAdJu1u7Wfq5aKY9eXjcnlzf4a+EmsrWLSqAgICAgICAgICAgILT4236wtGYA+1YXA7L7oIg2RcrNLNQbiyDJwPAoZmZZQTkffQ2BB5O7RcKdI9Ux4S9rbaAWA2UuHpBS6C1VVLI2l8jwxo3LjYKJmI8uq0tadVjcohi/HbG3bStzn43ghvk3c/JU2zfJ6eHptp75J1+EIdX4pLO7NM8vPK+w8BsFRNpny9THhpjjVI0xusULNHWIjSvWIaXqSJ8rxHE0vcdgPqTyHeprEzKvLeuOvqtLpPDXDbaYZ3+3KRq7k37rewLXSkVeDyeVbNP4N+u2UQEBAQEBAQEBAQEBAQY2IvyxPPY0/REx5QrrguVulQ9DTecMu9p47gfmphXZIVLlj1dZHE0vle2No5uIA+e6iZiPLqlLXnVY3KF4z0gtF20jM3336DybufOyotn+T1cHS5nvkn9I/lCq/FJZ3ZppC8950HcBsFRNpny9XHhpjjVI0xs6jazSudDRnQ0rnTZpm4Th0tTJ1cLb9rj7rB2k/ku61m3hnz564a7s6pw9gMVKyzBmebZnke04/kO5a60isPns+e2a27NuulAgICAgICAgICAgICAgIMPFx+wk/A76JKa+XIsUxZ8Z0bceKq22RWGzoKtzmtc5pZnY14vza7YqXExHsk+AV8cWeSZ7Y2ho1cbc9h2rr1RHlx9na86rG5azG+kYaso2X3HWSDTxazn528FRbP/AGvSwdKnzln9I/n+EGr8TlndnnkdIfvbDwA0HkqJtM+Zevjw0xxqkaY+dQ70Z0NGdDSudDRnQ03HDmAy1j7M9mMe887Dub2lWUxzZi5XLrhjXu63g+FRU0YjhblHM8yeZJ5la4rEdofO5MtslvVZnrpWICAgICAgICAgICAgICAgx68XiePuO+hRMeXFsXFwVW2NwcUil6psIIEULIiXaXLRyHYuYvFvDu/HtiiPV792DxQ/9mz8R+i4z+IbOmR8dvyRvMsz2VcyBmQMyBmQMyCT8I8JyVZEkl2QjnsZO5vYO9XY8W+8vM5nPjH8NPLrdDRshYI4mhrWiwAWuI0+ftabTuWQpciAgICAgICAgICAgICAgoSgxMSxWGnbnnlbEOWY6nuA3J8Fza0V8rMWG+WdUjbn+OdJBcTHRx2adDJJuQdDlZy05k+Sotn9oevh6TqPVln9I/lG8R2KsYvdiYE/V3kqcXu9PqFdRT/fkyuJX+zGO8/RM3iHPTI+KzQZlQ9czIGZBW6AXIT2Tngzgl0xE9W0tZu2MjV3YXd3ctGPF7y8Xm9Q/wCGP6upQxBoDWgADQALU8SZ35XEQICAgICAg8yPAFzoBug5rW9KuV7mMpb5XFtzJvY2vsss8jU609vH0f1ViZv5/BgydLM/7tLGPF7j+S5/qZ+S2OjU97z9P8sSXpUrT7scLfFrnf4go/qLLI6Pg95n9v4Yc3SZiJ2dE38MY/xEqPt7rP8A8rjx7TP6ppwDxHJIHOrq+CVzrZI25GFnbc5W3J/JX4778y8rncaKzH2eOY/Hv3/eU8a6+o1Hcr3mKoNfi2MQUzM9RK2Mcsx1P4W7nyXNrRXytxYcmWdUjbm/EHSo512ULDGNR1kgBd4tZqB538FmtyJ/4vZwdIiO+Wd/hH8/wgtZiUkzjJNI6Rx5uNz/AJKiZmfL1qUrSPTWNQkWF8LufGyd8zWA2dkAJdl31NwAT5q6mGZ1MvN5HUq0maVrv22ucRyRt912nfyWiXkUmWv4Vj6yRzW66D6qjFHeXqdRyRNKyzeM6Z0fVX2Ob10U548I6XeJ9SM5lneurmRKuZEqtuSAASSbADcnsCRG0WtFY3LpXBPA+W1RVgF27Wcm957XLVjxa7y+f5vPm/w08OjNaBoNFoeS9ICAgICAgICCxWi7HeBUS6r5fOOOWZUStPKR31XnXj4pfY8e28NZn5LTaCpLc/2WXJ8WQ/TdPs51tH9Vi9Xp9UMYvF7HQ9h0PoVzqV8TExsuoSoRfdSMmir5YTeCV8P/AE3loPiAbHzUxaY8OL46ZPvxE/m3H+3GI5cv2t/jZt/Wy7+1v82b+g429+iP3aKrqnyvMkr3SPO7nkuPqeXcuJmZnctNaRSPTWNQsEqEqZlLmYZMWI1DW5WSkN7DrZWxlmGO/Bx2ncsKeJztZHF57z+SibzLqvFpXxDbYBjJpJesDS4FpaQOWoIPyPqu6XiJZ+VxbZK6huMc41+1RGHIdSDci1iDe/y+a6vkiY0p4nCyY8kXloGyLM9iIew9HWl+lgfK8RxNL3O2A/1oFMRM9ocZMlcdd2db4K4KbTgTTe3KR5N7m/qtmPHFXzfM5tss6jwm4CuecqgICAgICAgICDy9txYoNJTcI0TJXTiBrpHG5c/2jfuvt5Lj0V3vTRblZZrFN9m66sbWHou1G5a/EOH6WcWmp45PxMBPrZczSs+YWUz5KfdtMIviXRbRSaxZ4D9x1wPI6KucFZbcfVM9fPf80Xr+iapbrBUMlHY9pafUEhVTxp9m6nWKT96rST9H2JN/uA/8Lx+a4nBaGqvU+PPuxxwPiX/KkeLm/qo+xumepcf+5gYvgE9N/wAQ6KJxFwzPmee/KNh3lRanp8u8XK+2/wDHE6+fs1DWdpzH5ei421RWfd7KhOlENKvkF8t7nfw8VKNxv0+70FCdPRQ0oChpsMHwyWpkEcLbnmeTR2krulJso5HIphruztnB/CUVIy9s0h955Gp7u4dy20xxV8zyeVbNbulICsY1UBAQEBAQEBAQEBAQEBAQEGFi2KQ0zDLUSNjaObjqe4DcnuC5taKxuVmLDfLb00jcuVcUdJ8st46EGBv8R4HWEfdGoZ8z4LLfkTPar6Di9IrT4svefl7OeTSucS57i5x1Jcbk+JKz7evFYiNQ8KDShUjc8O8MT1jh1Yysvq87fy9pVtMc2YOVzaYo17t/xTwQKSAPiaXW1e7cntJ7lbkx/D2YOFy5tm3b37ISxZXvQ9PROnm6I0zcLxiemdmp5XRE72sQfEOBBUxea+FWXj48v342l2H9KlazSVkU4729W71bp8ldXkWjywZOj4LfdmY/f/fqkdD0uwHSemlZ2mMtePQkG3qrI5Me8MV+i5I+7aJ/PcJJQceYfN7tS1hPKQGM/wDkArIzUn3YsnTuTTzX6d/+m7+3xZDIJGuaNS5rgQPMKzcMv2dt613Qii6U6Z1Q6KRpjhzZY5tweRc8futJ2Oum9lRHIjenqX6PljHFqzu3vH8f7+SewTNe0PY4OaRcFpuCO0ELRE7eTMTWdSuIgQEBAQEBAugICC3NM1jS57g1o1JcbAeJKiZ0mIm06hzjijpRjZePDwJnbda8Hqx25W6F/joPFZ78iPFXtcXo9rfFm7fhHn/Dl+J4lNUSGWokdK883HYdjRs0eCy2tNp3L3sWKmKvppGoYi5WKFBVjC4hrQXOJsANST4KYjbi14rG5dD4P6OHSWlrBlG4j/8AY/ktWPD7y8Pl9T/44/q6zRUDImhrGhoHYtMQ8S15tPdcnp2vFnC4KacxaYc/4i6LoZSZKZ5gceQsWH+Xl5Km+CJ8PU4/VL441buguKcAYhDtEJmjnG4X9Db81nthtD1sfU8N/M6R2qpJIjaaJ8f4mkD1Vc1mGymal/uzErIcFC3cKqEikFAN020vobaaHkh5VQb7hfi2poT+ydnjJu6J98h7S34T3j0KspktTwycrhYuRHxdp+cef8u0cL8W01c39k7LIPejfo8d4+Id4W2mWL+HzHK4WXjz8Udvn7JArGQQEBAQEEb444m+wQCVrWyPc9rGscSAb3Ljcbey0/JV5cnojbbweJ/U5PTM6jW2kwjpVpJLCojfTO/7jP6gL+oCrryKz57Nebo2av3Ji37T9GRxB0lUkLP93cKp5GgYbMHe91tPDdTfPWPHdXx+k5sk/H8Mfj/v+HKeIuJ6mtdeeQ5OUbCRG3+X9495usl8lreX0PG4eLBHwR3+fu0y4aRAQbDA8Enq35IGEjm8g5W+fM9yspjmzJyOXTDHd2PhDgWGkAe4dZJzc4a+A7AtlMUVfNcnm3zT+HyTFrQNArWF6QEBBSyCxPRRv0exrvEAqJiJdRe0eJR3Eej+gmuTA1hPOMZT8lxOKs+zVj5+eniyK4l0RN3pqhzO54zD1uCqrcePaW7H1i0ffj/0i2J9HdfDctY2YD4DY+hVU4LQ3Y+q4reeyMT08kbiyWN0bhycLKq1deXoYssZI3Xw8LlcIKoPcE7mOD43Fjmm4c0lrge0EaqYnTm0RaNT4dP4O6T9WwYhubNbM3mdh1jRt4j0WrHn9rPB5nSYjd8P0/h1MG+q1PBVQEBBQlBxrpexDPPHCD7oLz4nQfQrFyJ7xD6Xo2LVLX/RAFneyogIkQUJ/wBBTEbc2tFY3KacJcAS1JElSDHHybqHO8ewLRjw78vG5fU4j4afV2LCcIip2BkTA0DsC1RXT5/Jltedy2K6ViAgICAgICAgw8Vc5sbnRtzuDSQBzNtAonw7x69UbcGqeG8TqJHSyU7s7zcl1h4AdgA0WGcd7TvT6mvN42KkVrPaGRB0dYi79xjPxPP5NKn7Czm3VcEfP6f5bGn6KKw+/NGzwDnfouo48qLdYx+0S2UHRCf7yqP8rQPquo4/4qbdZn2q2cHRJSj35ZHfzW+i6/p6qJ6vl9tfRs6Tozw9hB6suIIPtPedR3Xsuow1U26nntGt/tCZMbYWCuYJnb0iBAQWql9mkqJdVjcvnbi6s66smkvcZso8GgN+oJ8152Sd2l9nwsfowVj8N/Vp1W1CAgpdBQyAc1OnPqhv8B4txCGwppHyj4XNMrf1+atpe8eGHkcbi3+/ER+zt3CGJz1FMyWqi6mQlwc0AtGhIBAcSRcWK247Tau5fMcrHjx5ZrjncN2u2cQEBAQEBAQEBBRBVAQEBAQEBAQEGl4srupppZPhY53o0lcXnUS0cbH68kV+cw+cHzXNybkm57yd15r7X1Vjwv09LNJpHDI/8LHH5gLqKTKq3IpXzMR+rc0XBWIS7QFg++QPpddxhtLLfqWGvv8ARvqLooqnayzNjHYGlx+ZCsjjz7sd+sV9o/dIaHokp2/2sr5PPKPkrI49fdkv1bJPjUJDQ8AUEWop2OPa4Zj81ZGKsezJfn57ebS3tPhkLNGRtb4NC7isM05LT5lltbbZS4VQEBAQEBAQEBAQEBAQEBAQEBAQEGLiOHxzsdFM3M1wLSNdQRYjRRMRPl3TJakxNWqouDqKL+zp2DyXMY6wuvy81/vWlt4qKNvusA8l1pRN7T7r4aOxS5VQEBAQEBAQEBAQEBAQEBAQEBAQEBAQEBAQEBAQEBAQEBAQEBAQEBAQEBAQEBAQEBAQEBAQEBAQEBAQEBAQEBAQEBAQEBAQEBAQEBAQEBAQEBAQf//Z"/>
          <p:cNvSpPr>
            <a:spLocks noChangeAspect="1" noChangeArrowheads="1"/>
          </p:cNvSpPr>
          <p:nvPr/>
        </p:nvSpPr>
        <p:spPr bwMode="auto">
          <a:xfrm>
            <a:off x="155575" y="-144463"/>
            <a:ext cx="3857134" cy="3857147"/>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3080" name="Picture 8" descr="http://unmercadologoloquillo.com/wp-content/uploads/2015/04/decision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3160" y="2383932"/>
            <a:ext cx="2743200" cy="2166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1725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61738" y="1542506"/>
            <a:ext cx="7676146" cy="2400657"/>
          </a:xfrm>
          <a:prstGeom prst="rect">
            <a:avLst/>
          </a:prstGeom>
        </p:spPr>
        <p:txBody>
          <a:bodyPr wrap="square">
            <a:spAutoFit/>
          </a:bodyPr>
          <a:lstStyle/>
          <a:p>
            <a:pPr algn="ctr"/>
            <a:r>
              <a:rPr lang="es-CO" sz="2000" b="1" dirty="0" smtClean="0">
                <a:latin typeface="Segoe UI Semibold" panose="020B0702040204020203" pitchFamily="34" charset="0"/>
              </a:rPr>
              <a:t>Lecciones aprendidas </a:t>
            </a:r>
          </a:p>
          <a:p>
            <a:endParaRPr lang="es-CO" sz="2000" b="1" dirty="0" smtClean="0">
              <a:latin typeface="Segoe UI Semibold" panose="020B0702040204020203" pitchFamily="34" charset="0"/>
            </a:endParaRPr>
          </a:p>
          <a:p>
            <a:pPr marL="342900" indent="-342900" algn="just">
              <a:buClr>
                <a:srgbClr val="FF0000"/>
              </a:buClr>
              <a:buFont typeface="Aharoni" panose="02010803020104030203" pitchFamily="2" charset="-79"/>
              <a:buChar char="»"/>
            </a:pPr>
            <a:r>
              <a:rPr lang="es-CO" dirty="0" smtClean="0">
                <a:latin typeface="Segoe UI Light" panose="020B0502040204020203" pitchFamily="34" charset="0"/>
                <a:ea typeface="Segoe UI" panose="020B0502040204020203" pitchFamily="34" charset="0"/>
                <a:cs typeface="Segoe UI" panose="020B0502040204020203" pitchFamily="34" charset="0"/>
              </a:rPr>
              <a:t>Para las ETES </a:t>
            </a:r>
            <a:r>
              <a:rPr lang="es-CO" dirty="0">
                <a:latin typeface="Segoe UI Light" panose="020B0502040204020203" pitchFamily="34" charset="0"/>
                <a:ea typeface="Segoe UI" panose="020B0502040204020203" pitchFamily="34" charset="0"/>
                <a:cs typeface="Segoe UI" panose="020B0502040204020203" pitchFamily="34" charset="0"/>
              </a:rPr>
              <a:t>se requiere de un proceso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riguroso</a:t>
            </a:r>
            <a:r>
              <a:rPr lang="es-CO" dirty="0">
                <a:latin typeface="Segoe UI Light" panose="020B0502040204020203" pitchFamily="34" charset="0"/>
                <a:ea typeface="Segoe UI" panose="020B0502040204020203" pitchFamily="34" charset="0"/>
                <a:cs typeface="Segoe UI" panose="020B0502040204020203" pitchFamily="34" charset="0"/>
              </a:rPr>
              <a:t>,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independiente, </a:t>
            </a:r>
            <a:r>
              <a:rPr lang="es-CO" dirty="0">
                <a:latin typeface="Segoe UI Light" panose="020B0502040204020203" pitchFamily="34" charset="0"/>
                <a:ea typeface="Segoe UI" panose="020B0502040204020203" pitchFamily="34" charset="0"/>
                <a:cs typeface="Segoe UI" panose="020B0502040204020203" pitchFamily="34" charset="0"/>
              </a:rPr>
              <a:t>libre de presiones coyunturales y de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intereses políticos</a:t>
            </a:r>
            <a:r>
              <a:rPr lang="es-CO" dirty="0" smtClean="0">
                <a:latin typeface="Segoe UI Light" panose="020B0502040204020203" pitchFamily="34" charset="0"/>
                <a:ea typeface="Segoe UI" panose="020B0502040204020203" pitchFamily="34" charset="0"/>
                <a:cs typeface="Segoe UI" panose="020B0502040204020203" pitchFamily="34" charset="0"/>
              </a:rPr>
              <a:t>.</a:t>
            </a:r>
          </a:p>
          <a:p>
            <a:pPr marL="342900" indent="-342900" algn="just">
              <a:buClr>
                <a:srgbClr val="FF0000"/>
              </a:buClr>
              <a:buFont typeface="Aharoni" panose="02010803020104030203" pitchFamily="2" charset="-79"/>
              <a:buChar char="»"/>
            </a:pPr>
            <a:endParaRPr lang="es-CO" dirty="0">
              <a:latin typeface="Segoe UI Light" panose="020B0502040204020203" pitchFamily="34" charset="0"/>
              <a:ea typeface="Segoe UI" panose="020B0502040204020203" pitchFamily="34" charset="0"/>
              <a:cs typeface="Segoe UI" panose="020B0502040204020203" pitchFamily="34" charset="0"/>
            </a:endParaRPr>
          </a:p>
          <a:p>
            <a:pPr marL="342900" indent="-3429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La alternativa es plantear un mecanismo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transparente, independiente y técnicamente robusto</a:t>
            </a:r>
            <a:r>
              <a:rPr lang="es-CO" dirty="0">
                <a:latin typeface="Segoe UI Light" panose="020B0502040204020203" pitchFamily="34" charset="0"/>
                <a:ea typeface="Segoe UI" panose="020B0502040204020203" pitchFamily="34" charset="0"/>
                <a:cs typeface="Segoe UI" panose="020B0502040204020203" pitchFamily="34" charset="0"/>
              </a:rPr>
              <a:t>, para la toma de decisiones.</a:t>
            </a:r>
            <a:endPar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endParaRPr>
          </a:p>
          <a:p>
            <a:pPr algn="just">
              <a:spcAft>
                <a:spcPts val="450"/>
              </a:spcAft>
            </a:pPr>
            <a:r>
              <a:rPr lang="es-CO" sz="2000" dirty="0" smtClean="0">
                <a:latin typeface="Segoe UI" panose="020B0502040204020203" pitchFamily="34" charset="0"/>
                <a:ea typeface="Segoe UI" panose="020B0502040204020203" pitchFamily="34" charset="0"/>
                <a:cs typeface="Segoe UI" panose="020B0502040204020203" pitchFamily="34" charset="0"/>
              </a:rPr>
              <a:t> </a:t>
            </a:r>
            <a:endParaRPr lang="es-CO" sz="2000" dirty="0">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8597377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5805" y="1716746"/>
            <a:ext cx="7676146" cy="2677656"/>
          </a:xfrm>
          <a:prstGeom prst="rect">
            <a:avLst/>
          </a:prstGeom>
        </p:spPr>
        <p:txBody>
          <a:bodyPr wrap="square">
            <a:spAutoFit/>
          </a:bodyPr>
          <a:lstStyle/>
          <a:p>
            <a:pPr algn="ctr"/>
            <a:r>
              <a:rPr lang="es-CO" sz="2000" b="1" dirty="0" smtClean="0">
                <a:latin typeface="Segoe UI Semibold" panose="020B0702040204020203" pitchFamily="34" charset="0"/>
              </a:rPr>
              <a:t>Lecciones aprendidas </a:t>
            </a:r>
          </a:p>
          <a:p>
            <a:pPr algn="ctr"/>
            <a:endParaRPr lang="es-CO" sz="2000" b="1" dirty="0" smtClean="0">
              <a:latin typeface="Segoe UI Semibold" panose="020B0702040204020203" pitchFamily="34" charset="0"/>
            </a:endParaRPr>
          </a:p>
          <a:p>
            <a:pPr marL="342900" indent="-3429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La respuesta está en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agencias sólidas</a:t>
            </a:r>
            <a:r>
              <a:rPr lang="es-CO" dirty="0">
                <a:latin typeface="Segoe UI Light" panose="020B0502040204020203" pitchFamily="34" charset="0"/>
                <a:ea typeface="Segoe UI" panose="020B0502040204020203" pitchFamily="34" charset="0"/>
                <a:cs typeface="Segoe UI" panose="020B0502040204020203" pitchFamily="34" charset="0"/>
              </a:rPr>
              <a:t> técnicamente, que de manera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independiente</a:t>
            </a:r>
            <a:r>
              <a:rPr lang="es-CO" dirty="0">
                <a:latin typeface="Segoe UI Light" panose="020B0502040204020203" pitchFamily="34" charset="0"/>
                <a:ea typeface="Segoe UI" panose="020B0502040204020203" pitchFamily="34" charset="0"/>
                <a:cs typeface="Segoe UI" panose="020B0502040204020203" pitchFamily="34" charset="0"/>
              </a:rPr>
              <a:t> se encarguen de aportar toda la evidencia disponible para la toma de decisiones informadas</a:t>
            </a:r>
            <a:r>
              <a:rPr lang="es-CO" dirty="0" smtClean="0">
                <a:latin typeface="Segoe UI Light" panose="020B0502040204020203" pitchFamily="34" charset="0"/>
                <a:ea typeface="Segoe UI" panose="020B0502040204020203" pitchFamily="34" charset="0"/>
                <a:cs typeface="Segoe UI" panose="020B0502040204020203" pitchFamily="34" charset="0"/>
              </a:rPr>
              <a:t>.</a:t>
            </a:r>
          </a:p>
          <a:p>
            <a:pPr marL="342900" indent="-342900" algn="just">
              <a:buClr>
                <a:srgbClr val="FF0000"/>
              </a:buClr>
              <a:buFont typeface="Aharoni" panose="02010803020104030203" pitchFamily="2" charset="-79"/>
              <a:buChar char="»"/>
            </a:pPr>
            <a:endParaRPr lang="es-CO" dirty="0">
              <a:latin typeface="Segoe UI Light" panose="020B0502040204020203" pitchFamily="34" charset="0"/>
              <a:ea typeface="Segoe UI" panose="020B0502040204020203" pitchFamily="34" charset="0"/>
              <a:cs typeface="Segoe UI" panose="020B0502040204020203" pitchFamily="34" charset="0"/>
            </a:endParaRPr>
          </a:p>
          <a:p>
            <a:pPr marL="342900" indent="-3429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Estas agencias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deben preservarse del control político</a:t>
            </a:r>
            <a:r>
              <a:rPr lang="es-CO" dirty="0">
                <a:latin typeface="Segoe UI Light" panose="020B0502040204020203" pitchFamily="34" charset="0"/>
                <a:ea typeface="Segoe UI" panose="020B0502040204020203" pitchFamily="34" charset="0"/>
                <a:cs typeface="Segoe UI" panose="020B0502040204020203" pitchFamily="34" charset="0"/>
              </a:rPr>
              <a:t> y de la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presión de la industria.</a:t>
            </a:r>
          </a:p>
          <a:p>
            <a:endParaRPr lang="es-CO" sz="2000" b="1" dirty="0" smtClean="0">
              <a:latin typeface="Segoe UI Semibold" panose="020B0702040204020203" pitchFamily="34" charset="0"/>
            </a:endParaRPr>
          </a:p>
        </p:txBody>
      </p:sp>
    </p:spTree>
    <p:extLst>
      <p:ext uri="{BB962C8B-B14F-4D97-AF65-F5344CB8AC3E}">
        <p14:creationId xmlns:p14="http://schemas.microsoft.com/office/powerpoint/2010/main" val="38092720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597670" y="1804881"/>
            <a:ext cx="7918368" cy="2400657"/>
          </a:xfrm>
          <a:prstGeom prst="rect">
            <a:avLst/>
          </a:prstGeom>
        </p:spPr>
        <p:txBody>
          <a:bodyPr wrap="square">
            <a:spAutoFit/>
          </a:bodyPr>
          <a:lstStyle/>
          <a:p>
            <a:pPr algn="ctr"/>
            <a:r>
              <a:rPr lang="es-CO" sz="2000" b="1" dirty="0" smtClean="0">
                <a:latin typeface="Segoe UI Semibold" panose="020B0702040204020203" pitchFamily="34" charset="0"/>
              </a:rPr>
              <a:t>Lecciones aprendidas </a:t>
            </a:r>
          </a:p>
          <a:p>
            <a:pPr algn="just"/>
            <a:endParaRPr lang="es-CO" sz="2000" b="1" dirty="0" smtClean="0">
              <a:latin typeface="Segoe UI Semibold" panose="020B0702040204020203" pitchFamily="34" charset="0"/>
            </a:endParaRPr>
          </a:p>
          <a:p>
            <a:pPr marL="342900" indent="-3429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Es fundamental el desarrollo y crecimiento </a:t>
            </a:r>
            <a:r>
              <a:rPr lang="es-CO" dirty="0" smtClean="0">
                <a:latin typeface="Segoe UI Light" panose="020B0502040204020203" pitchFamily="34" charset="0"/>
                <a:ea typeface="Segoe UI" panose="020B0502040204020203" pitchFamily="34" charset="0"/>
                <a:cs typeface="Segoe UI" panose="020B0502040204020203" pitchFamily="34" charset="0"/>
              </a:rPr>
              <a:t>del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talento humano </a:t>
            </a:r>
            <a:r>
              <a:rPr lang="es-CO" dirty="0">
                <a:latin typeface="Segoe UI Light" panose="020B0502040204020203" pitchFamily="34" charset="0"/>
                <a:ea typeface="Segoe UI" panose="020B0502040204020203" pitchFamily="34" charset="0"/>
                <a:cs typeface="Segoe UI" panose="020B0502040204020203" pitchFamily="34" charset="0"/>
              </a:rPr>
              <a:t>capacitado en los temas relacionados </a:t>
            </a:r>
            <a:r>
              <a:rPr lang="es-CO" dirty="0" smtClean="0">
                <a:latin typeface="Segoe UI Light" panose="020B0502040204020203" pitchFamily="34" charset="0"/>
                <a:ea typeface="Segoe UI" panose="020B0502040204020203" pitchFamily="34" charset="0"/>
                <a:cs typeface="Segoe UI" panose="020B0502040204020203" pitchFamily="34" charset="0"/>
              </a:rPr>
              <a:t>con ETES.</a:t>
            </a:r>
          </a:p>
          <a:p>
            <a:pPr marL="342900" indent="-342900" algn="just">
              <a:buClr>
                <a:srgbClr val="FF0000"/>
              </a:buClr>
              <a:buFont typeface="Aharoni" panose="02010803020104030203" pitchFamily="2" charset="-79"/>
              <a:buChar char="»"/>
            </a:pPr>
            <a:endParaRPr lang="es-CO" dirty="0">
              <a:latin typeface="Segoe UI Light" panose="020B0502040204020203" pitchFamily="34" charset="0"/>
              <a:ea typeface="Segoe UI" panose="020B0502040204020203" pitchFamily="34" charset="0"/>
              <a:cs typeface="Segoe UI" panose="020B0502040204020203" pitchFamily="34" charset="0"/>
            </a:endParaRPr>
          </a:p>
          <a:p>
            <a:pPr marL="342900" indent="-3429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Es clave el establecimiento de alianzas con la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academia y los centros de investigación</a:t>
            </a:r>
            <a:r>
              <a:rPr lang="es-CO" dirty="0">
                <a:latin typeface="Segoe UI Light" panose="020B0502040204020203" pitchFamily="34" charset="0"/>
                <a:ea typeface="Segoe UI" panose="020B0502040204020203" pitchFamily="34" charset="0"/>
                <a:cs typeface="Segoe UI" panose="020B0502040204020203" pitchFamily="34" charset="0"/>
              </a:rPr>
              <a:t>.</a:t>
            </a:r>
            <a:endPar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endParaRPr>
          </a:p>
          <a:p>
            <a:pPr algn="just">
              <a:buClr>
                <a:srgbClr val="FF0000"/>
              </a:buClr>
            </a:pPr>
            <a:endParaRPr lang="es-CO" sz="2000" b="1" dirty="0" smtClean="0">
              <a:latin typeface="Segoe UI Semibold" panose="020B0702040204020203" pitchFamily="34" charset="0"/>
            </a:endParaRPr>
          </a:p>
        </p:txBody>
      </p:sp>
    </p:spTree>
    <p:extLst>
      <p:ext uri="{BB962C8B-B14F-4D97-AF65-F5344CB8AC3E}">
        <p14:creationId xmlns:p14="http://schemas.microsoft.com/office/powerpoint/2010/main" val="20156092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685805" y="2021305"/>
            <a:ext cx="7664111" cy="1815882"/>
          </a:xfrm>
          <a:prstGeom prst="rect">
            <a:avLst/>
          </a:prstGeom>
        </p:spPr>
        <p:txBody>
          <a:bodyPr wrap="square">
            <a:spAutoFit/>
          </a:bodyPr>
          <a:lstStyle/>
          <a:p>
            <a:pPr algn="ctr"/>
            <a:r>
              <a:rPr lang="es-CO" sz="2000" b="1" dirty="0" smtClean="0">
                <a:latin typeface="Segoe UI Semibold" panose="020B0702040204020203" pitchFamily="34" charset="0"/>
              </a:rPr>
              <a:t>Lecciones aprendidas </a:t>
            </a:r>
          </a:p>
          <a:p>
            <a:pPr algn="ctr"/>
            <a:endParaRPr lang="es-CO" b="1" dirty="0" smtClean="0">
              <a:latin typeface="Segoe UI Light" panose="020B0502040204020203" pitchFamily="34" charset="0"/>
            </a:endParaRPr>
          </a:p>
          <a:p>
            <a:pPr marL="342900" indent="-3429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Es de suma importancia darle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legitimidad </a:t>
            </a:r>
            <a:r>
              <a:rPr lang="es-CO" dirty="0">
                <a:latin typeface="Segoe UI Light" panose="020B0502040204020203" pitchFamily="34" charset="0"/>
                <a:ea typeface="Segoe UI" panose="020B0502040204020203" pitchFamily="34" charset="0"/>
                <a:cs typeface="Segoe UI" panose="020B0502040204020203" pitchFamily="34" charset="0"/>
              </a:rPr>
              <a:t>a los productos (</a:t>
            </a:r>
            <a:r>
              <a:rPr lang="es-CO" dirty="0" smtClean="0">
                <a:latin typeface="Segoe UI Light" panose="020B0502040204020203" pitchFamily="34" charset="0"/>
                <a:ea typeface="Segoe UI" panose="020B0502040204020203" pitchFamily="34" charset="0"/>
                <a:cs typeface="Segoe UI" panose="020B0502040204020203" pitchFamily="34" charset="0"/>
              </a:rPr>
              <a:t>ETES </a:t>
            </a:r>
            <a:r>
              <a:rPr lang="es-CO" dirty="0">
                <a:latin typeface="Segoe UI Light" panose="020B0502040204020203" pitchFamily="34" charset="0"/>
                <a:ea typeface="Segoe UI" panose="020B0502040204020203" pitchFamily="34" charset="0"/>
                <a:cs typeface="Segoe UI" panose="020B0502040204020203" pitchFamily="34" charset="0"/>
              </a:rPr>
              <a:t>y GPC), para lograr </a:t>
            </a:r>
            <a:r>
              <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rPr>
              <a:t>aceptación</a:t>
            </a:r>
            <a:r>
              <a:rPr lang="es-CO" dirty="0">
                <a:latin typeface="Segoe UI Light" panose="020B0502040204020203" pitchFamily="34" charset="0"/>
                <a:ea typeface="Segoe UI" panose="020B0502040204020203" pitchFamily="34" charset="0"/>
                <a:cs typeface="Segoe UI" panose="020B0502040204020203" pitchFamily="34" charset="0"/>
              </a:rPr>
              <a:t> por parte de los profesionales de la salud, los </a:t>
            </a:r>
            <a:r>
              <a:rPr lang="es-CO" dirty="0" smtClean="0">
                <a:latin typeface="Segoe UI Light" panose="020B0502040204020203" pitchFamily="34" charset="0"/>
                <a:ea typeface="Segoe UI" panose="020B0502040204020203" pitchFamily="34" charset="0"/>
                <a:cs typeface="Segoe UI" panose="020B0502040204020203" pitchFamily="34" charset="0"/>
              </a:rPr>
              <a:t>pacientes, </a:t>
            </a:r>
            <a:r>
              <a:rPr lang="es-CO" dirty="0">
                <a:latin typeface="Segoe UI Light" panose="020B0502040204020203" pitchFamily="34" charset="0"/>
                <a:ea typeface="Segoe UI" panose="020B0502040204020203" pitchFamily="34" charset="0"/>
                <a:cs typeface="Segoe UI" panose="020B0502040204020203" pitchFamily="34" charset="0"/>
              </a:rPr>
              <a:t>los tomadores de decisiones y la sociedad en general.</a:t>
            </a:r>
            <a:endParaRPr lang="es-CO" dirty="0">
              <a:solidFill>
                <a:srgbClr val="FF0000"/>
              </a:solidFill>
              <a:latin typeface="Segoe UI Light" panose="020B0502040204020203" pitchFamily="34" charset="0"/>
              <a:ea typeface="Segoe UI" panose="020B0502040204020203" pitchFamily="34" charset="0"/>
              <a:cs typeface="Segoe UI" panose="020B0502040204020203" pitchFamily="34" charset="0"/>
            </a:endParaRPr>
          </a:p>
          <a:p>
            <a:pPr algn="just">
              <a:buClr>
                <a:srgbClr val="FF0000"/>
              </a:buClr>
            </a:pPr>
            <a:endParaRPr lang="es-CO" sz="2000" b="1" dirty="0" smtClean="0">
              <a:latin typeface="Segoe UI Semibold" panose="020B0702040204020203" pitchFamily="34" charset="0"/>
            </a:endParaRPr>
          </a:p>
        </p:txBody>
      </p:sp>
    </p:spTree>
    <p:extLst>
      <p:ext uri="{BB962C8B-B14F-4D97-AF65-F5344CB8AC3E}">
        <p14:creationId xmlns:p14="http://schemas.microsoft.com/office/powerpoint/2010/main" val="25032388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693695" y="1376082"/>
            <a:ext cx="3200400" cy="400110"/>
          </a:xfrm>
          <a:prstGeom prst="rect">
            <a:avLst/>
          </a:prstGeom>
          <a:noFill/>
        </p:spPr>
        <p:txBody>
          <a:bodyPr wrap="square" rtlCol="0">
            <a:spAutoFit/>
          </a:bodyPr>
          <a:lstStyle/>
          <a:p>
            <a:r>
              <a:rPr lang="es-CO" sz="2000" dirty="0" smtClean="0">
                <a:solidFill>
                  <a:srgbClr val="FF0000"/>
                </a:solidFill>
                <a:latin typeface="Segoe UI Semibold" panose="020B0702040204020203" pitchFamily="34" charset="0"/>
              </a:rPr>
              <a:t>7.</a:t>
            </a:r>
            <a:r>
              <a:rPr lang="es-CO" sz="2000" dirty="0" smtClean="0">
                <a:latin typeface="Segoe UI Semibold" panose="020B0702040204020203" pitchFamily="34" charset="0"/>
              </a:rPr>
              <a:t> Retos</a:t>
            </a:r>
            <a:endParaRPr lang="es-CO" sz="2000" dirty="0">
              <a:latin typeface="Segoe UI Semibold" panose="020B0702040204020203" pitchFamily="34" charset="0"/>
            </a:endParaRPr>
          </a:p>
        </p:txBody>
      </p:sp>
      <p:pic>
        <p:nvPicPr>
          <p:cNvPr id="1026" name="Picture 2" descr="https://sitansolololeyeras.files.wordpress.com/2012/06/ret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454" y="1982060"/>
            <a:ext cx="3680609" cy="3680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75557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67358" y="1415534"/>
            <a:ext cx="3235758" cy="400110"/>
          </a:xfrm>
          <a:prstGeom prst="rect">
            <a:avLst/>
          </a:prstGeom>
        </p:spPr>
        <p:txBody>
          <a:bodyPr wrap="none">
            <a:spAutoFit/>
          </a:bodyPr>
          <a:lstStyle/>
          <a:p>
            <a:pPr>
              <a:spcAft>
                <a:spcPts val="450"/>
              </a:spcAft>
            </a:pPr>
            <a:r>
              <a:rPr lang="es-CO" sz="2000" b="1" dirty="0">
                <a:latin typeface="Segoe UI Semibold" panose="020B0702040204020203" pitchFamily="34" charset="0"/>
              </a:rPr>
              <a:t>¿RETOS PARA COLOMBIA?</a:t>
            </a:r>
          </a:p>
        </p:txBody>
      </p:sp>
      <p:sp>
        <p:nvSpPr>
          <p:cNvPr id="3" name="CuadroTexto 2"/>
          <p:cNvSpPr txBox="1"/>
          <p:nvPr/>
        </p:nvSpPr>
        <p:spPr>
          <a:xfrm>
            <a:off x="753178" y="2104402"/>
            <a:ext cx="7664117" cy="4339650"/>
          </a:xfrm>
          <a:prstGeom prst="rect">
            <a:avLst/>
          </a:prstGeom>
          <a:noFill/>
        </p:spPr>
        <p:txBody>
          <a:bodyPr wrap="square" rtlCol="0">
            <a:spAutoFit/>
          </a:bodyPr>
          <a:lstStyle/>
          <a:p>
            <a:pPr marL="342900" indent="-34290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Colombia es un país con un porcentaje de población asegurada superior al 97%. </a:t>
            </a:r>
          </a:p>
          <a:p>
            <a:pPr marL="342900" indent="-342900" algn="just">
              <a:buClr>
                <a:srgbClr val="FF0000"/>
              </a:buClr>
              <a:buFont typeface="Aharoni" panose="02010803020104030203" pitchFamily="2" charset="-79"/>
              <a:buChar char="»"/>
            </a:pPr>
            <a:endParaRPr lang="es-CO" dirty="0" smtClean="0">
              <a:latin typeface="Segoe UI Light" panose="020B0502040204020203" pitchFamily="34" charset="0"/>
              <a:ea typeface="Segoe UI" panose="020B0502040204020203" pitchFamily="34" charset="0"/>
              <a:cs typeface="Segoe UI" panose="020B0502040204020203" pitchFamily="34" charset="0"/>
            </a:endParaRPr>
          </a:p>
          <a:p>
            <a:pPr marL="342900" indent="-342900" algn="just">
              <a:buClr>
                <a:srgbClr val="FF0000"/>
              </a:buClr>
              <a:buFont typeface="Aharoni" panose="02010803020104030203" pitchFamily="2" charset="-79"/>
              <a:buChar char="»"/>
            </a:pPr>
            <a:r>
              <a:rPr lang="es-CO" dirty="0" smtClean="0">
                <a:latin typeface="Segoe UI Light" panose="020B0502040204020203" pitchFamily="34" charset="0"/>
                <a:ea typeface="Segoe UI" panose="020B0502040204020203" pitchFamily="34" charset="0"/>
                <a:cs typeface="Segoe UI" panose="020B0502040204020203" pitchFamily="34" charset="0"/>
              </a:rPr>
              <a:t>El </a:t>
            </a:r>
            <a:r>
              <a:rPr lang="es-CO" dirty="0">
                <a:latin typeface="Segoe UI Light" panose="020B0502040204020203" pitchFamily="34" charset="0"/>
                <a:ea typeface="Segoe UI" panose="020B0502040204020203" pitchFamily="34" charset="0"/>
                <a:cs typeface="Segoe UI" panose="020B0502040204020203" pitchFamily="34" charset="0"/>
              </a:rPr>
              <a:t>reto es contribuir al logro de la triple meta:</a:t>
            </a:r>
          </a:p>
          <a:p>
            <a:pPr lvl="1" algn="just"/>
            <a:endParaRPr lang="es-CO" sz="1600" u="sng" dirty="0">
              <a:latin typeface="Segoe UI" panose="020B0502040204020203" pitchFamily="34" charset="0"/>
              <a:ea typeface="Segoe UI" panose="020B0502040204020203" pitchFamily="34" charset="0"/>
              <a:cs typeface="Segoe UI" panose="020B0502040204020203" pitchFamily="34" charset="0"/>
            </a:endParaRPr>
          </a:p>
          <a:p>
            <a:pPr lvl="1" algn="just"/>
            <a:r>
              <a:rPr lang="es-CO" sz="1600" b="1" u="sng" dirty="0" smtClean="0">
                <a:latin typeface="Segoe UI Light" panose="020B0502040204020203" pitchFamily="34" charset="0"/>
                <a:ea typeface="Segoe UI" panose="020B0502040204020203" pitchFamily="34" charset="0"/>
                <a:cs typeface="Segoe UI" panose="020B0502040204020203" pitchFamily="34" charset="0"/>
              </a:rPr>
              <a:t>Salud </a:t>
            </a:r>
            <a:r>
              <a:rPr lang="es-CO" sz="1600" b="1" u="sng" dirty="0">
                <a:latin typeface="Segoe UI Light" panose="020B0502040204020203" pitchFamily="34" charset="0"/>
                <a:ea typeface="Segoe UI" panose="020B0502040204020203" pitchFamily="34" charset="0"/>
                <a:cs typeface="Segoe UI" panose="020B0502040204020203" pitchFamily="34" charset="0"/>
              </a:rPr>
              <a:t>poblacional</a:t>
            </a:r>
            <a:r>
              <a:rPr lang="es-CO" sz="1600" b="1" dirty="0">
                <a:latin typeface="Segoe UI Light" panose="020B0502040204020203" pitchFamily="34" charset="0"/>
                <a:ea typeface="Segoe UI" panose="020B0502040204020203" pitchFamily="34" charset="0"/>
                <a:cs typeface="Segoe UI" panose="020B0502040204020203" pitchFamily="34" charset="0"/>
              </a:rPr>
              <a:t>: </a:t>
            </a:r>
            <a:r>
              <a:rPr lang="es-CO" sz="1600" dirty="0">
                <a:latin typeface="Segoe UI Light" panose="020B0502040204020203" pitchFamily="34" charset="0"/>
                <a:ea typeface="Segoe UI" panose="020B0502040204020203" pitchFamily="34" charset="0"/>
                <a:cs typeface="Segoe UI" panose="020B0502040204020203" pitchFamily="34" charset="0"/>
              </a:rPr>
              <a:t>a fin de llegar a las comunidades y organizaciones, centrándose en la prevención y el bienestar</a:t>
            </a:r>
            <a:r>
              <a:rPr lang="es-CO" sz="1600" dirty="0" smtClean="0">
                <a:latin typeface="Segoe UI Light" panose="020B0502040204020203" pitchFamily="34" charset="0"/>
                <a:ea typeface="Segoe UI" panose="020B0502040204020203" pitchFamily="34" charset="0"/>
                <a:cs typeface="Segoe UI" panose="020B0502040204020203" pitchFamily="34" charset="0"/>
              </a:rPr>
              <a:t>.</a:t>
            </a:r>
          </a:p>
          <a:p>
            <a:pPr lvl="1" algn="just"/>
            <a:endParaRPr lang="es-CO" sz="1600" dirty="0">
              <a:latin typeface="Segoe UI Light" panose="020B0502040204020203" pitchFamily="34" charset="0"/>
              <a:ea typeface="Segoe UI" panose="020B0502040204020203" pitchFamily="34" charset="0"/>
              <a:cs typeface="Segoe UI" panose="020B0502040204020203" pitchFamily="34" charset="0"/>
            </a:endParaRPr>
          </a:p>
          <a:p>
            <a:pPr lvl="1" algn="just"/>
            <a:r>
              <a:rPr lang="es-CO" sz="1600" b="1" u="sng" dirty="0">
                <a:latin typeface="Segoe UI Light" panose="020B0502040204020203" pitchFamily="34" charset="0"/>
                <a:ea typeface="Segoe UI" panose="020B0502040204020203" pitchFamily="34" charset="0"/>
                <a:cs typeface="Segoe UI" panose="020B0502040204020203" pitchFamily="34" charset="0"/>
              </a:rPr>
              <a:t>La experiencia de la atención</a:t>
            </a:r>
            <a:r>
              <a:rPr lang="es-CO" sz="1600" b="1" dirty="0">
                <a:latin typeface="Segoe UI Light" panose="020B0502040204020203" pitchFamily="34" charset="0"/>
                <a:ea typeface="Segoe UI" panose="020B0502040204020203" pitchFamily="34" charset="0"/>
                <a:cs typeface="Segoe UI" panose="020B0502040204020203" pitchFamily="34" charset="0"/>
              </a:rPr>
              <a:t>:</a:t>
            </a:r>
            <a:r>
              <a:rPr lang="es-CO" sz="1600" dirty="0">
                <a:latin typeface="Segoe UI Light" panose="020B0502040204020203" pitchFamily="34" charset="0"/>
                <a:ea typeface="Segoe UI" panose="020B0502040204020203" pitchFamily="34" charset="0"/>
                <a:cs typeface="Segoe UI" panose="020B0502040204020203" pitchFamily="34" charset="0"/>
              </a:rPr>
              <a:t> para proporcionar una atención centrada en el paciente, segura, eficaz, oportuna y equitativa, de manera consistente</a:t>
            </a:r>
            <a:r>
              <a:rPr lang="es-CO" sz="1600" dirty="0" smtClean="0">
                <a:latin typeface="Segoe UI Light" panose="020B0502040204020203" pitchFamily="34" charset="0"/>
                <a:ea typeface="Segoe UI" panose="020B0502040204020203" pitchFamily="34" charset="0"/>
                <a:cs typeface="Segoe UI" panose="020B0502040204020203" pitchFamily="34" charset="0"/>
              </a:rPr>
              <a:t>.</a:t>
            </a:r>
          </a:p>
          <a:p>
            <a:pPr lvl="1" algn="just"/>
            <a:endParaRPr lang="es-CO" sz="1600" dirty="0">
              <a:latin typeface="Segoe UI Light" panose="020B0502040204020203" pitchFamily="34" charset="0"/>
              <a:ea typeface="Segoe UI" panose="020B0502040204020203" pitchFamily="34" charset="0"/>
              <a:cs typeface="Segoe UI" panose="020B0502040204020203" pitchFamily="34" charset="0"/>
            </a:endParaRPr>
          </a:p>
          <a:p>
            <a:pPr lvl="1" algn="just"/>
            <a:r>
              <a:rPr lang="es-CO" sz="1600" b="1" u="sng" dirty="0">
                <a:latin typeface="Segoe UI Light" panose="020B0502040204020203" pitchFamily="34" charset="0"/>
                <a:ea typeface="Segoe UI" panose="020B0502040204020203" pitchFamily="34" charset="0"/>
                <a:cs typeface="Segoe UI" panose="020B0502040204020203" pitchFamily="34" charset="0"/>
              </a:rPr>
              <a:t>Costo per cápita</a:t>
            </a:r>
            <a:r>
              <a:rPr lang="es-CO" sz="1600" b="1" dirty="0">
                <a:latin typeface="Segoe UI Light" panose="020B0502040204020203" pitchFamily="34" charset="0"/>
                <a:ea typeface="Segoe UI" panose="020B0502040204020203" pitchFamily="34" charset="0"/>
                <a:cs typeface="Segoe UI" panose="020B0502040204020203" pitchFamily="34" charset="0"/>
              </a:rPr>
              <a:t>: </a:t>
            </a:r>
            <a:r>
              <a:rPr lang="es-CO" sz="1600" dirty="0">
                <a:latin typeface="Segoe UI Light" panose="020B0502040204020203" pitchFamily="34" charset="0"/>
                <a:ea typeface="Segoe UI" panose="020B0502040204020203" pitchFamily="34" charset="0"/>
                <a:cs typeface="Segoe UI" panose="020B0502040204020203" pitchFamily="34" charset="0"/>
              </a:rPr>
              <a:t>a efectos de reducir o controlar el costo per cápita en el presupuesto para la salud de la población diana, optimizando recursos.</a:t>
            </a:r>
          </a:p>
          <a:p>
            <a:endParaRPr lang="es-CO" sz="2100" b="1" dirty="0">
              <a:latin typeface="Segoe UI Semibold" pitchFamily="34" charset="0"/>
            </a:endParaRPr>
          </a:p>
          <a:p>
            <a:endParaRPr lang="es-CO" sz="2100" b="1" dirty="0">
              <a:latin typeface="Segoe UI Semibold" pitchFamily="34" charset="0"/>
            </a:endParaRPr>
          </a:p>
          <a:p>
            <a:endParaRPr lang="es-CO" dirty="0"/>
          </a:p>
        </p:txBody>
      </p:sp>
    </p:spTree>
    <p:extLst>
      <p:ext uri="{BB962C8B-B14F-4D97-AF65-F5344CB8AC3E}">
        <p14:creationId xmlns:p14="http://schemas.microsoft.com/office/powerpoint/2010/main" val="32613056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744579" y="1090409"/>
            <a:ext cx="5811253" cy="1015663"/>
          </a:xfrm>
          <a:prstGeom prst="rect">
            <a:avLst/>
          </a:prstGeom>
        </p:spPr>
        <p:txBody>
          <a:bodyPr wrap="square">
            <a:spAutoFit/>
          </a:bodyPr>
          <a:lstStyle/>
          <a:p>
            <a:pPr algn="ctr"/>
            <a:r>
              <a:rPr lang="es-CO" sz="2000" b="1" dirty="0">
                <a:latin typeface="Segoe UI Semibold" panose="020B0702040204020203" pitchFamily="34" charset="0"/>
                <a:cs typeface="Segoe UI" pitchFamily="34" charset="0"/>
              </a:rPr>
              <a:t>Retos</a:t>
            </a:r>
          </a:p>
          <a:p>
            <a:pPr algn="ctr"/>
            <a:r>
              <a:rPr lang="es-CO" sz="2000" b="1" dirty="0">
                <a:latin typeface="Segoe UI Semibold" panose="020B0702040204020203" pitchFamily="34" charset="0"/>
                <a:cs typeface="Segoe UI" pitchFamily="34" charset="0"/>
              </a:rPr>
              <a:t>Avanzar en la ampliación progresiva del derecho a la salud de manera sostenible</a:t>
            </a:r>
            <a:endParaRPr lang="es-CO" sz="2000" dirty="0">
              <a:latin typeface="Segoe UI Semibold" panose="020B0702040204020203" pitchFamily="34" charset="0"/>
            </a:endParaRPr>
          </a:p>
        </p:txBody>
      </p:sp>
      <p:sp>
        <p:nvSpPr>
          <p:cNvPr id="19" name="Cubo 18"/>
          <p:cNvSpPr/>
          <p:nvPr/>
        </p:nvSpPr>
        <p:spPr>
          <a:xfrm>
            <a:off x="3212776" y="3799466"/>
            <a:ext cx="2538282" cy="1107209"/>
          </a:xfrm>
          <a:prstGeom prst="cube">
            <a:avLst>
              <a:gd name="adj" fmla="val 418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18" name="Cubo 17"/>
          <p:cNvSpPr/>
          <p:nvPr/>
        </p:nvSpPr>
        <p:spPr>
          <a:xfrm>
            <a:off x="2125960" y="2584417"/>
            <a:ext cx="4158462" cy="2322258"/>
          </a:xfrm>
          <a:prstGeom prst="cube">
            <a:avLst>
              <a:gd name="adj" fmla="val 4229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cxnSp>
        <p:nvCxnSpPr>
          <p:cNvPr id="20" name="Conector recto 19"/>
          <p:cNvCxnSpPr/>
          <p:nvPr/>
        </p:nvCxnSpPr>
        <p:spPr>
          <a:xfrm>
            <a:off x="3094248" y="2602141"/>
            <a:ext cx="0" cy="1286534"/>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 name="Conector recto 20"/>
          <p:cNvCxnSpPr/>
          <p:nvPr/>
        </p:nvCxnSpPr>
        <p:spPr>
          <a:xfrm flipH="1">
            <a:off x="2132130" y="3879242"/>
            <a:ext cx="977565" cy="1036867"/>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Conector recto de flecha 21"/>
          <p:cNvCxnSpPr/>
          <p:nvPr/>
        </p:nvCxnSpPr>
        <p:spPr>
          <a:xfrm flipH="1" flipV="1">
            <a:off x="6536578" y="2602141"/>
            <a:ext cx="9684" cy="1313693"/>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22"/>
          <p:cNvSpPr txBox="1"/>
          <p:nvPr/>
        </p:nvSpPr>
        <p:spPr>
          <a:xfrm>
            <a:off x="2954604" y="3843741"/>
            <a:ext cx="1070130" cy="415498"/>
          </a:xfrm>
          <a:prstGeom prst="rect">
            <a:avLst/>
          </a:prstGeom>
          <a:noFill/>
        </p:spPr>
        <p:txBody>
          <a:bodyPr wrap="square" rtlCol="0">
            <a:spAutoFit/>
          </a:bodyPr>
          <a:lstStyle/>
          <a:p>
            <a:pPr algn="ctr"/>
            <a:r>
              <a:rPr lang="es-CO" sz="1050" b="1" dirty="0">
                <a:solidFill>
                  <a:srgbClr val="FF0000"/>
                </a:solidFill>
              </a:rPr>
              <a:t>Reducir copagos</a:t>
            </a:r>
          </a:p>
        </p:txBody>
      </p:sp>
      <p:cxnSp>
        <p:nvCxnSpPr>
          <p:cNvPr id="24" name="Conector recto 23"/>
          <p:cNvCxnSpPr/>
          <p:nvPr/>
        </p:nvCxnSpPr>
        <p:spPr>
          <a:xfrm flipH="1" flipV="1">
            <a:off x="3090481" y="3879242"/>
            <a:ext cx="3172943" cy="18869"/>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7" name="Rectángulo 26"/>
          <p:cNvSpPr/>
          <p:nvPr/>
        </p:nvSpPr>
        <p:spPr>
          <a:xfrm>
            <a:off x="3361851" y="4440588"/>
            <a:ext cx="1686680" cy="261610"/>
          </a:xfrm>
          <a:prstGeom prst="rect">
            <a:avLst/>
          </a:prstGeom>
        </p:spPr>
        <p:txBody>
          <a:bodyPr wrap="none">
            <a:spAutoFit/>
          </a:bodyPr>
          <a:lstStyle/>
          <a:p>
            <a:pPr algn="ctr"/>
            <a:r>
              <a:rPr lang="es-CO" sz="1100" b="1" dirty="0">
                <a:solidFill>
                  <a:schemeClr val="bg1"/>
                </a:solidFill>
                <a:latin typeface="Segoe UI" panose="020B0502040204020203" pitchFamily="34" charset="0"/>
                <a:ea typeface="Segoe UI" panose="020B0502040204020203" pitchFamily="34" charset="0"/>
                <a:cs typeface="Segoe UI" panose="020B0502040204020203" pitchFamily="34" charset="0"/>
              </a:rPr>
              <a:t>Gasto público en salud</a:t>
            </a:r>
          </a:p>
        </p:txBody>
      </p:sp>
      <p:sp>
        <p:nvSpPr>
          <p:cNvPr id="29" name="Marcador de contenido 8"/>
          <p:cNvSpPr txBox="1">
            <a:spLocks/>
          </p:cNvSpPr>
          <p:nvPr/>
        </p:nvSpPr>
        <p:spPr>
          <a:xfrm>
            <a:off x="498515" y="5088024"/>
            <a:ext cx="6038063" cy="1486758"/>
          </a:xfrm>
          <a:prstGeom prst="rect">
            <a:avLst/>
          </a:prstGeom>
        </p:spPr>
        <p:txBody>
          <a:bodyPr vert="horz" lIns="91440" tIns="45720" rIns="91440" bIns="45720" rtlCol="0">
            <a:normAutofit/>
          </a:bodyPr>
          <a:lstStyle>
            <a:lvl1pPr marL="285750" indent="-285750" algn="just" defTabSz="457200" rtl="0" eaLnBrk="1" latinLnBrk="0" hangingPunct="1">
              <a:spcBef>
                <a:spcPct val="20000"/>
              </a:spcBef>
              <a:buClr>
                <a:srgbClr val="FF0000"/>
              </a:buClr>
              <a:buFont typeface="Arial" panose="020B0604020202020204" pitchFamily="34" charset="0"/>
              <a:buChar char="»"/>
              <a:defRPr sz="1400" kern="1200" baseline="0">
                <a:solidFill>
                  <a:schemeClr val="tx1">
                    <a:lumMod val="75000"/>
                    <a:lumOff val="25000"/>
                  </a:schemeClr>
                </a:solidFill>
                <a:latin typeface="Segoe UI Light" panose="020B0502040204020203" pitchFamily="34" charset="0"/>
                <a:ea typeface="+mn-ea"/>
                <a:cs typeface="+mn-cs"/>
              </a:defRPr>
            </a:lvl1pPr>
            <a:lvl2pPr marL="800100" indent="-342900" algn="l" defTabSz="457200" rtl="0" eaLnBrk="1" latinLnBrk="0" hangingPunct="1">
              <a:spcBef>
                <a:spcPct val="20000"/>
              </a:spcBef>
              <a:buClr>
                <a:srgbClr val="FF0000"/>
              </a:buClr>
              <a:buFont typeface="Arial" panose="020B0604020202020204" pitchFamily="34" charset="0"/>
              <a:buChar char="•"/>
              <a:defRPr sz="24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20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endParaRPr lang="es-CO" b="1" dirty="0">
              <a:solidFill>
                <a:schemeClr val="tx1"/>
              </a:solidFill>
              <a:latin typeface="Segoe UI "/>
            </a:endParaRPr>
          </a:p>
          <a:p>
            <a:endParaRPr lang="es-CO" b="1" dirty="0">
              <a:solidFill>
                <a:schemeClr val="tx1"/>
              </a:solidFill>
              <a:latin typeface="Segoe UI "/>
            </a:endParaRPr>
          </a:p>
          <a:p>
            <a:r>
              <a:rPr lang="es-CO" b="1" dirty="0">
                <a:solidFill>
                  <a:schemeClr val="tx1"/>
                </a:solidFill>
              </a:rPr>
              <a:t>Cobertura universal: </a:t>
            </a:r>
            <a:r>
              <a:rPr lang="es-CO" dirty="0">
                <a:solidFill>
                  <a:schemeClr val="tx1"/>
                </a:solidFill>
              </a:rPr>
              <a:t>acceso para todos a servicios de salud de calidad, en caso de necesidad bajo condiciones de protección social en salud. No obstante, el término cobertura universal no es garante de acceso efectivo para todos.</a:t>
            </a:r>
          </a:p>
          <a:p>
            <a:pPr marL="0" indent="0">
              <a:buNone/>
            </a:pPr>
            <a:endParaRPr lang="es-CO" dirty="0">
              <a:solidFill>
                <a:schemeClr val="tx1"/>
              </a:solidFill>
              <a:latin typeface="Segoe UI "/>
            </a:endParaRPr>
          </a:p>
        </p:txBody>
      </p:sp>
      <p:cxnSp>
        <p:nvCxnSpPr>
          <p:cNvPr id="30" name="Conector recto de flecha 29"/>
          <p:cNvCxnSpPr/>
          <p:nvPr/>
        </p:nvCxnSpPr>
        <p:spPr>
          <a:xfrm flipV="1">
            <a:off x="5349809" y="4135838"/>
            <a:ext cx="986154" cy="1004165"/>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ector recto de flecha 30"/>
          <p:cNvCxnSpPr/>
          <p:nvPr/>
        </p:nvCxnSpPr>
        <p:spPr>
          <a:xfrm flipH="1">
            <a:off x="2167511" y="5140002"/>
            <a:ext cx="3152328"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4" name="CuadroTexto 33"/>
          <p:cNvSpPr txBox="1"/>
          <p:nvPr/>
        </p:nvSpPr>
        <p:spPr>
          <a:xfrm>
            <a:off x="2091106" y="4361584"/>
            <a:ext cx="1070130" cy="253916"/>
          </a:xfrm>
          <a:prstGeom prst="rect">
            <a:avLst/>
          </a:prstGeom>
          <a:noFill/>
        </p:spPr>
        <p:txBody>
          <a:bodyPr wrap="square" rtlCol="0">
            <a:spAutoFit/>
          </a:bodyPr>
          <a:lstStyle/>
          <a:p>
            <a:pPr algn="ctr"/>
            <a:r>
              <a:rPr lang="es-CO" sz="1050" b="1" dirty="0">
                <a:solidFill>
                  <a:srgbClr val="FF0000"/>
                </a:solidFill>
              </a:rPr>
              <a:t>Extender base</a:t>
            </a:r>
          </a:p>
        </p:txBody>
      </p:sp>
      <p:cxnSp>
        <p:nvCxnSpPr>
          <p:cNvPr id="35" name="Conector recto de flecha 34"/>
          <p:cNvCxnSpPr/>
          <p:nvPr/>
        </p:nvCxnSpPr>
        <p:spPr>
          <a:xfrm>
            <a:off x="2074419" y="4596785"/>
            <a:ext cx="972108" cy="23432"/>
          </a:xfrm>
          <a:prstGeom prst="straightConnector1">
            <a:avLst/>
          </a:prstGeom>
          <a:ln w="19050">
            <a:solidFill>
              <a:srgbClr val="FF0000"/>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36" name="CuadroTexto 35"/>
          <p:cNvSpPr txBox="1"/>
          <p:nvPr/>
        </p:nvSpPr>
        <p:spPr>
          <a:xfrm>
            <a:off x="6549985" y="2658823"/>
            <a:ext cx="2011694" cy="430887"/>
          </a:xfrm>
          <a:prstGeom prst="rect">
            <a:avLst/>
          </a:prstGeom>
          <a:noFill/>
        </p:spPr>
        <p:txBody>
          <a:bodyPr wrap="square" rtlCol="0">
            <a:spAutoFit/>
          </a:bodyPr>
          <a:lstStyle/>
          <a:p>
            <a:pPr algn="ctr"/>
            <a:r>
              <a:rPr lang="es-CO" sz="1100" dirty="0">
                <a:latin typeface="Segoe UI Light" panose="020B0502040204020203" pitchFamily="34" charset="0"/>
              </a:rPr>
              <a:t>Altitud: ¿Qué proporción de los costos está cubierta?</a:t>
            </a:r>
          </a:p>
        </p:txBody>
      </p:sp>
      <p:sp>
        <p:nvSpPr>
          <p:cNvPr id="37" name="CuadroTexto 36"/>
          <p:cNvSpPr txBox="1"/>
          <p:nvPr/>
        </p:nvSpPr>
        <p:spPr>
          <a:xfrm rot="18947272">
            <a:off x="5245335" y="4362391"/>
            <a:ext cx="2181256" cy="430887"/>
          </a:xfrm>
          <a:prstGeom prst="rect">
            <a:avLst/>
          </a:prstGeom>
          <a:noFill/>
        </p:spPr>
        <p:txBody>
          <a:bodyPr wrap="square" rtlCol="0">
            <a:spAutoFit/>
          </a:bodyPr>
          <a:lstStyle/>
          <a:p>
            <a:pPr algn="ctr"/>
            <a:r>
              <a:rPr lang="es-CO" sz="1100" b="1" dirty="0">
                <a:latin typeface="Segoe UI Light" panose="020B0502040204020203" pitchFamily="34" charset="0"/>
              </a:rPr>
              <a:t>Profundidad: ¿Qué beneficios están cubiertos?</a:t>
            </a:r>
          </a:p>
        </p:txBody>
      </p:sp>
      <p:sp>
        <p:nvSpPr>
          <p:cNvPr id="38" name="CuadroTexto 37"/>
          <p:cNvSpPr txBox="1"/>
          <p:nvPr/>
        </p:nvSpPr>
        <p:spPr>
          <a:xfrm>
            <a:off x="2265989" y="5048248"/>
            <a:ext cx="3132348" cy="430887"/>
          </a:xfrm>
          <a:prstGeom prst="rect">
            <a:avLst/>
          </a:prstGeom>
          <a:noFill/>
        </p:spPr>
        <p:txBody>
          <a:bodyPr wrap="square" rtlCol="0">
            <a:spAutoFit/>
          </a:bodyPr>
          <a:lstStyle/>
          <a:p>
            <a:pPr algn="ctr"/>
            <a:endParaRPr lang="es-CO" sz="1100" b="1" dirty="0">
              <a:latin typeface="Segoe UI "/>
            </a:endParaRPr>
          </a:p>
          <a:p>
            <a:pPr algn="ctr"/>
            <a:r>
              <a:rPr lang="es-CO" sz="1100" dirty="0">
                <a:latin typeface="Segoe UI Light" panose="020B0502040204020203" pitchFamily="34" charset="0"/>
              </a:rPr>
              <a:t>Amplitud: ¿Quién esta asegurado?</a:t>
            </a:r>
          </a:p>
        </p:txBody>
      </p:sp>
      <p:sp>
        <p:nvSpPr>
          <p:cNvPr id="39" name="Rectángulo 38"/>
          <p:cNvSpPr/>
          <p:nvPr/>
        </p:nvSpPr>
        <p:spPr>
          <a:xfrm>
            <a:off x="6738767" y="5802357"/>
            <a:ext cx="2405233" cy="415498"/>
          </a:xfrm>
          <a:prstGeom prst="rect">
            <a:avLst/>
          </a:prstGeom>
        </p:spPr>
        <p:txBody>
          <a:bodyPr wrap="square">
            <a:spAutoFit/>
          </a:bodyPr>
          <a:lstStyle/>
          <a:p>
            <a:pPr algn="just"/>
            <a:r>
              <a:rPr lang="es-CO" sz="1000" dirty="0">
                <a:latin typeface="Segoe UI Light" panose="020B0502040204020203" pitchFamily="34" charset="0"/>
              </a:rPr>
              <a:t>Fuente: </a:t>
            </a:r>
            <a:r>
              <a:rPr lang="es-CO" sz="1000" i="1" dirty="0" err="1">
                <a:latin typeface="Segoe UI Light" panose="020B0502040204020203" pitchFamily="34" charset="0"/>
              </a:rPr>
              <a:t>The</a:t>
            </a:r>
            <a:r>
              <a:rPr lang="es-CO" sz="1000" i="1" dirty="0">
                <a:latin typeface="Segoe UI Light" panose="020B0502040204020203" pitchFamily="34" charset="0"/>
              </a:rPr>
              <a:t> </a:t>
            </a:r>
            <a:r>
              <a:rPr lang="es-CO" sz="1000" i="1" dirty="0" err="1">
                <a:latin typeface="Segoe UI Light" panose="020B0502040204020203" pitchFamily="34" charset="0"/>
              </a:rPr>
              <a:t>World</a:t>
            </a:r>
            <a:r>
              <a:rPr lang="es-CO" sz="1000" i="1" dirty="0">
                <a:latin typeface="Segoe UI Light" panose="020B0502040204020203" pitchFamily="34" charset="0"/>
              </a:rPr>
              <a:t> </a:t>
            </a:r>
            <a:r>
              <a:rPr lang="es-CO" sz="1000" i="1" dirty="0" err="1">
                <a:latin typeface="Segoe UI Light" panose="020B0502040204020203" pitchFamily="34" charset="0"/>
              </a:rPr>
              <a:t>Health</a:t>
            </a:r>
            <a:r>
              <a:rPr lang="es-CO" sz="1000" i="1" dirty="0">
                <a:latin typeface="Segoe UI Light" panose="020B0502040204020203" pitchFamily="34" charset="0"/>
              </a:rPr>
              <a:t> </a:t>
            </a:r>
            <a:r>
              <a:rPr lang="es-CO" sz="1000" i="1" dirty="0" err="1">
                <a:latin typeface="Segoe UI Light" panose="020B0502040204020203" pitchFamily="34" charset="0"/>
              </a:rPr>
              <a:t>Report</a:t>
            </a:r>
            <a:r>
              <a:rPr lang="es-CO" sz="1000" i="1" dirty="0">
                <a:latin typeface="Segoe UI Light" panose="020B0502040204020203" pitchFamily="34" charset="0"/>
              </a:rPr>
              <a:t> </a:t>
            </a:r>
            <a:r>
              <a:rPr lang="es-CO" sz="1000" dirty="0">
                <a:latin typeface="Segoe UI Light" panose="020B0502040204020203" pitchFamily="34" charset="0"/>
              </a:rPr>
              <a:t>(OMS, 2008), modificado por HE, Castro 2014</a:t>
            </a:r>
          </a:p>
        </p:txBody>
      </p:sp>
      <p:sp>
        <p:nvSpPr>
          <p:cNvPr id="40" name="CuadroTexto 39"/>
          <p:cNvSpPr txBox="1"/>
          <p:nvPr/>
        </p:nvSpPr>
        <p:spPr>
          <a:xfrm>
            <a:off x="5351848" y="3348835"/>
            <a:ext cx="1070130" cy="253916"/>
          </a:xfrm>
          <a:prstGeom prst="rect">
            <a:avLst/>
          </a:prstGeom>
          <a:noFill/>
        </p:spPr>
        <p:txBody>
          <a:bodyPr wrap="square" rtlCol="0">
            <a:spAutoFit/>
          </a:bodyPr>
          <a:lstStyle/>
          <a:p>
            <a:pPr algn="ctr"/>
            <a:r>
              <a:rPr lang="es-CO" sz="1050" b="1" dirty="0">
                <a:solidFill>
                  <a:srgbClr val="FF0000"/>
                </a:solidFill>
              </a:rPr>
              <a:t>Incluir servicios</a:t>
            </a:r>
          </a:p>
        </p:txBody>
      </p:sp>
      <p:cxnSp>
        <p:nvCxnSpPr>
          <p:cNvPr id="41" name="Conector recto de flecha 40"/>
          <p:cNvCxnSpPr/>
          <p:nvPr/>
        </p:nvCxnSpPr>
        <p:spPr>
          <a:xfrm flipV="1">
            <a:off x="5692194" y="3561061"/>
            <a:ext cx="523772" cy="488303"/>
          </a:xfrm>
          <a:prstGeom prst="straightConnector1">
            <a:avLst/>
          </a:prstGeom>
          <a:ln w="15875">
            <a:solidFill>
              <a:srgbClr val="FF0000"/>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42" name="Conector recto de flecha 41"/>
          <p:cNvCxnSpPr/>
          <p:nvPr/>
        </p:nvCxnSpPr>
        <p:spPr>
          <a:xfrm flipV="1">
            <a:off x="4469387" y="3571111"/>
            <a:ext cx="4136" cy="635127"/>
          </a:xfrm>
          <a:prstGeom prst="straightConnector1">
            <a:avLst/>
          </a:prstGeom>
          <a:ln w="15875">
            <a:solidFill>
              <a:srgbClr val="FF0000"/>
            </a:solidFill>
            <a:prstDash val="dash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5633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3152614" y="1296088"/>
            <a:ext cx="2820003" cy="400110"/>
          </a:xfrm>
          <a:prstGeom prst="rect">
            <a:avLst/>
          </a:prstGeom>
        </p:spPr>
        <p:txBody>
          <a:bodyPr wrap="none">
            <a:spAutoFit/>
          </a:bodyPr>
          <a:lstStyle/>
          <a:p>
            <a:pPr>
              <a:spcAft>
                <a:spcPts val="450"/>
              </a:spcAft>
            </a:pPr>
            <a:r>
              <a:rPr lang="es-CO" sz="2000" b="1" dirty="0">
                <a:latin typeface="Segoe UI Semibold" panose="020B0702040204020203" pitchFamily="34" charset="0"/>
              </a:rPr>
              <a:t>¿</a:t>
            </a:r>
            <a:r>
              <a:rPr lang="es-CO" sz="2000" b="1" dirty="0" smtClean="0">
                <a:latin typeface="Segoe UI Semibold" panose="020B0702040204020203" pitchFamily="34" charset="0"/>
              </a:rPr>
              <a:t>Retos para Colombia</a:t>
            </a:r>
            <a:r>
              <a:rPr lang="es-CO" sz="2000" b="1" dirty="0">
                <a:latin typeface="Segoe UI Semibold" panose="020B0702040204020203" pitchFamily="34" charset="0"/>
              </a:rPr>
              <a:t>?</a:t>
            </a:r>
          </a:p>
        </p:txBody>
      </p:sp>
      <p:sp>
        <p:nvSpPr>
          <p:cNvPr id="3" name="Rectángulo 2"/>
          <p:cNvSpPr/>
          <p:nvPr/>
        </p:nvSpPr>
        <p:spPr>
          <a:xfrm>
            <a:off x="818764" y="2045367"/>
            <a:ext cx="7487701" cy="2554545"/>
          </a:xfrm>
          <a:prstGeom prst="rect">
            <a:avLst/>
          </a:prstGeom>
        </p:spPr>
        <p:txBody>
          <a:bodyPr wrap="square">
            <a:spAutoFit/>
          </a:bodyPr>
          <a:lstStyle/>
          <a:p>
            <a:pPr marL="285750" indent="-28575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Acceso a las tecnologías que han demostrado ser seguras y costo efectivas.</a:t>
            </a:r>
          </a:p>
          <a:p>
            <a:pPr marL="285750" indent="-28575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Implementación de la ley estatutaria en salud (salud como un derecho fundamental) y PND.</a:t>
            </a:r>
          </a:p>
          <a:p>
            <a:pPr marL="285750" indent="-28575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Plan implícito de </a:t>
            </a:r>
            <a:r>
              <a:rPr lang="es-CO" dirty="0" smtClean="0">
                <a:latin typeface="Segoe UI Light" panose="020B0502040204020203" pitchFamily="34" charset="0"/>
                <a:ea typeface="Segoe UI" panose="020B0502040204020203" pitchFamily="34" charset="0"/>
                <a:cs typeface="Segoe UI" panose="020B0502040204020203" pitchFamily="34" charset="0"/>
              </a:rPr>
              <a:t>beneficios.</a:t>
            </a:r>
            <a:endParaRPr lang="es-CO" dirty="0">
              <a:latin typeface="Segoe UI Light" panose="020B0502040204020203" pitchFamily="34" charset="0"/>
              <a:ea typeface="Segoe UI" panose="020B0502040204020203" pitchFamily="34" charset="0"/>
              <a:cs typeface="Segoe UI" panose="020B0502040204020203" pitchFamily="34" charset="0"/>
            </a:endParaRPr>
          </a:p>
          <a:p>
            <a:pPr marL="285750" indent="-28575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Ampliación progresiva del plan en un marco de sostenibilidad.</a:t>
            </a:r>
          </a:p>
          <a:p>
            <a:pPr marL="285750" indent="-28575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Legitimidad del “si” y el “no</a:t>
            </a:r>
            <a:r>
              <a:rPr lang="es-CO" dirty="0" smtClean="0">
                <a:latin typeface="Segoe UI Light" panose="020B0502040204020203" pitchFamily="34" charset="0"/>
                <a:ea typeface="Segoe UI" panose="020B0502040204020203" pitchFamily="34" charset="0"/>
                <a:cs typeface="Segoe UI" panose="020B0502040204020203" pitchFamily="34" charset="0"/>
              </a:rPr>
              <a:t>”.</a:t>
            </a:r>
            <a:endParaRPr lang="es-CO" dirty="0">
              <a:latin typeface="Segoe UI Light" panose="020B0502040204020203" pitchFamily="34" charset="0"/>
              <a:ea typeface="Segoe UI" panose="020B0502040204020203" pitchFamily="34" charset="0"/>
              <a:cs typeface="Segoe UI" panose="020B0502040204020203" pitchFamily="34" charset="0"/>
            </a:endParaRPr>
          </a:p>
          <a:p>
            <a:pPr marL="285750" indent="-285750" algn="just">
              <a:buClr>
                <a:srgbClr val="FF0000"/>
              </a:buClr>
              <a:buFont typeface="Aharoni" panose="02010803020104030203" pitchFamily="2" charset="-79"/>
              <a:buChar char="»"/>
            </a:pPr>
            <a:r>
              <a:rPr lang="es-CO" dirty="0">
                <a:latin typeface="Segoe UI Light" panose="020B0502040204020203" pitchFamily="34" charset="0"/>
                <a:ea typeface="Segoe UI" panose="020B0502040204020203" pitchFamily="34" charset="0"/>
                <a:cs typeface="Segoe UI" panose="020B0502040204020203" pitchFamily="34" charset="0"/>
              </a:rPr>
              <a:t>Inclusiones vs. </a:t>
            </a:r>
            <a:r>
              <a:rPr lang="es-CO" dirty="0" smtClean="0">
                <a:latin typeface="Segoe UI Light" panose="020B0502040204020203" pitchFamily="34" charset="0"/>
                <a:ea typeface="Segoe UI" panose="020B0502040204020203" pitchFamily="34" charset="0"/>
                <a:cs typeface="Segoe UI" panose="020B0502040204020203" pitchFamily="34" charset="0"/>
              </a:rPr>
              <a:t>Exclusiones.</a:t>
            </a:r>
            <a:endParaRPr lang="es-CO" sz="1600" dirty="0">
              <a:latin typeface="Segoe UI Light" panose="020B0502040204020203" pitchFamily="34" charset="0"/>
              <a:ea typeface="Segoe UI" panose="020B0502040204020203" pitchFamily="34" charset="0"/>
              <a:cs typeface="Segoe UI" panose="020B0502040204020203" pitchFamily="34" charset="0"/>
            </a:endParaRPr>
          </a:p>
          <a:p>
            <a:pPr marL="285750" indent="-285750">
              <a:buClr>
                <a:srgbClr val="FF0000"/>
              </a:buClr>
              <a:buFont typeface="Wingdings" panose="05000000000000000000" pitchFamily="2" charset="2"/>
              <a:buChar char="Ø"/>
            </a:pPr>
            <a:endParaRPr lang="es-CO" sz="1600" b="1" dirty="0">
              <a:latin typeface="Segoe UI Semibold" pitchFamily="34" charset="0"/>
            </a:endParaRPr>
          </a:p>
        </p:txBody>
      </p:sp>
    </p:spTree>
    <p:extLst>
      <p:ext uri="{BB962C8B-B14F-4D97-AF65-F5344CB8AC3E}">
        <p14:creationId xmlns:p14="http://schemas.microsoft.com/office/powerpoint/2010/main" val="18346069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11997" y="1481635"/>
            <a:ext cx="3523400" cy="400110"/>
          </a:xfrm>
          <a:prstGeom prst="rect">
            <a:avLst/>
          </a:prstGeom>
        </p:spPr>
        <p:txBody>
          <a:bodyPr wrap="none">
            <a:spAutoFit/>
          </a:bodyPr>
          <a:lstStyle/>
          <a:p>
            <a:pPr marL="457200" indent="-457200" algn="ctr">
              <a:buClr>
                <a:srgbClr val="F22723"/>
              </a:buClr>
              <a:buAutoNum type="arabicPeriod"/>
            </a:pPr>
            <a:r>
              <a:rPr lang="es-CO" sz="2000" dirty="0">
                <a:latin typeface="Segoe UI Semibold" panose="020B0702040204020203" pitchFamily="34" charset="0"/>
                <a:ea typeface="Segoe UI" pitchFamily="34" charset="0"/>
                <a:cs typeface="Segoe UI" pitchFamily="34" charset="0"/>
              </a:rPr>
              <a:t>Generalidades de la </a:t>
            </a:r>
            <a:r>
              <a:rPr lang="es-CO" sz="2000" dirty="0" smtClean="0">
                <a:latin typeface="Segoe UI Semibold" panose="020B0702040204020203" pitchFamily="34" charset="0"/>
                <a:ea typeface="Segoe UI" pitchFamily="34" charset="0"/>
                <a:cs typeface="Segoe UI" pitchFamily="34" charset="0"/>
              </a:rPr>
              <a:t>ETES</a:t>
            </a:r>
            <a:endParaRPr lang="es-CO" sz="2000" dirty="0">
              <a:latin typeface="Segoe UI Semibold" panose="020B0702040204020203" pitchFamily="34" charset="0"/>
              <a:ea typeface="Segoe UI" pitchFamily="34" charset="0"/>
              <a:cs typeface="Segoe UI" pitchFamily="34" charset="0"/>
            </a:endParaRPr>
          </a:p>
        </p:txBody>
      </p:sp>
      <p:pic>
        <p:nvPicPr>
          <p:cNvPr id="3" name="Imagen 2"/>
          <p:cNvPicPr>
            <a:picLocks noChangeAspect="1"/>
          </p:cNvPicPr>
          <p:nvPr/>
        </p:nvPicPr>
        <p:blipFill>
          <a:blip r:embed="rId2"/>
          <a:stretch>
            <a:fillRect/>
          </a:stretch>
        </p:blipFill>
        <p:spPr>
          <a:xfrm>
            <a:off x="1712900" y="2241301"/>
            <a:ext cx="5321592" cy="3190015"/>
          </a:xfrm>
          <a:prstGeom prst="rect">
            <a:avLst/>
          </a:prstGeom>
        </p:spPr>
      </p:pic>
    </p:spTree>
    <p:extLst>
      <p:ext uri="{BB962C8B-B14F-4D97-AF65-F5344CB8AC3E}">
        <p14:creationId xmlns:p14="http://schemas.microsoft.com/office/powerpoint/2010/main" val="198653311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42173" y="1411052"/>
            <a:ext cx="3297249" cy="400110"/>
          </a:xfrm>
          <a:prstGeom prst="rect">
            <a:avLst/>
          </a:prstGeom>
        </p:spPr>
        <p:txBody>
          <a:bodyPr wrap="none">
            <a:spAutoFit/>
          </a:bodyPr>
          <a:lstStyle/>
          <a:p>
            <a:pPr>
              <a:defRPr/>
            </a:pPr>
            <a:r>
              <a:rPr lang="es-CO" sz="2000" dirty="0" smtClean="0">
                <a:latin typeface="Segoe UI Semibold" panose="020B0702040204020203" pitchFamily="34" charset="0"/>
              </a:rPr>
              <a:t>ALGUNAS CONCLUSIONES</a:t>
            </a:r>
            <a:endParaRPr lang="en-GB" sz="2000" dirty="0">
              <a:latin typeface="Segoe UI Semibold" panose="020B0702040204020203" pitchFamily="34" charset="0"/>
            </a:endParaRPr>
          </a:p>
        </p:txBody>
      </p:sp>
      <p:sp>
        <p:nvSpPr>
          <p:cNvPr id="3" name="Rectángulo 2"/>
          <p:cNvSpPr/>
          <p:nvPr/>
        </p:nvSpPr>
        <p:spPr>
          <a:xfrm>
            <a:off x="878305" y="2070301"/>
            <a:ext cx="7603958" cy="4401205"/>
          </a:xfrm>
          <a:prstGeom prst="rect">
            <a:avLst/>
          </a:prstGeom>
        </p:spPr>
        <p:txBody>
          <a:bodyPr wrap="square">
            <a:spAutoFit/>
          </a:bodyPr>
          <a:lstStyle/>
          <a:p>
            <a:pPr marL="285750" indent="-285750" algn="just">
              <a:buClr>
                <a:srgbClr val="FF0000"/>
              </a:buClr>
              <a:buFont typeface="Aharoni" panose="02010803020104030203" pitchFamily="2" charset="-79"/>
              <a:buChar char="»"/>
            </a:pPr>
            <a:r>
              <a:rPr lang="es-CO" sz="2000" dirty="0" smtClean="0">
                <a:latin typeface="Segoe UI Light" panose="020B0502040204020203" pitchFamily="34" charset="0"/>
                <a:ea typeface="Segoe UI" panose="020B0502040204020203" pitchFamily="34" charset="0"/>
                <a:cs typeface="Segoe UI" panose="020B0502040204020203" pitchFamily="34" charset="0"/>
              </a:rPr>
              <a:t>Las ETES </a:t>
            </a:r>
            <a:r>
              <a:rPr lang="es-CO" sz="2000" dirty="0">
                <a:latin typeface="Segoe UI Light" panose="020B0502040204020203" pitchFamily="34" charset="0"/>
                <a:ea typeface="Segoe UI" panose="020B0502040204020203" pitchFamily="34" charset="0"/>
                <a:cs typeface="Segoe UI" panose="020B0502040204020203" pitchFamily="34" charset="0"/>
              </a:rPr>
              <a:t>y las GPC permiten reducir asimetrías de información, optimizando el uso de los recursos existentes</a:t>
            </a:r>
            <a:r>
              <a:rPr lang="es-CO" sz="2000" dirty="0" smtClean="0">
                <a:latin typeface="Segoe UI Light" panose="020B0502040204020203" pitchFamily="34" charset="0"/>
                <a:ea typeface="Segoe UI" panose="020B0502040204020203" pitchFamily="34" charset="0"/>
                <a:cs typeface="Segoe UI" panose="020B0502040204020203" pitchFamily="34" charset="0"/>
              </a:rPr>
              <a:t>.</a:t>
            </a:r>
            <a:r>
              <a:rPr lang="es-ES_tradnl" sz="2000" dirty="0">
                <a:latin typeface="Segoe UI" panose="020B0502040204020203" pitchFamily="34" charset="0"/>
                <a:ea typeface="Segoe UI" panose="020B0502040204020203" pitchFamily="34" charset="0"/>
                <a:cs typeface="Segoe UI" panose="020B0502040204020203" pitchFamily="34" charset="0"/>
              </a:rPr>
              <a:t> </a:t>
            </a:r>
            <a:endParaRPr lang="es-ES_tradnl" sz="2000" dirty="0" smtClean="0">
              <a:latin typeface="Segoe UI" panose="020B0502040204020203" pitchFamily="34" charset="0"/>
              <a:ea typeface="Segoe UI" panose="020B0502040204020203" pitchFamily="34" charset="0"/>
              <a:cs typeface="Segoe UI" panose="020B0502040204020203" pitchFamily="34" charset="0"/>
            </a:endParaRPr>
          </a:p>
          <a:p>
            <a:pPr marL="285750" indent="-285750" algn="just">
              <a:buClr>
                <a:srgbClr val="FF0000"/>
              </a:buClr>
              <a:buFont typeface="Aharoni" panose="02010803020104030203" pitchFamily="2" charset="-79"/>
              <a:buChar char="»"/>
            </a:pPr>
            <a:r>
              <a:rPr lang="es-ES_tradnl" sz="2000" dirty="0">
                <a:latin typeface="Segoe UI Light" panose="020B0502040204020203" pitchFamily="34" charset="0"/>
                <a:ea typeface="Segoe UI" panose="020B0502040204020203" pitchFamily="34" charset="0"/>
                <a:cs typeface="Segoe UI" panose="020B0502040204020203" pitchFamily="34" charset="0"/>
              </a:rPr>
              <a:t>La evaluación de tecnologías en salud disminuye  la incertidumbre para la toma de decisiones y favorece la capacidad de discernimiento.</a:t>
            </a:r>
          </a:p>
          <a:p>
            <a:pPr marL="285750" indent="-285750" algn="just">
              <a:buClr>
                <a:srgbClr val="FF0000"/>
              </a:buClr>
              <a:buFont typeface="Aharoni" panose="02010803020104030203" pitchFamily="2" charset="-79"/>
              <a:buChar char="»"/>
            </a:pPr>
            <a:r>
              <a:rPr lang="es-ES_tradnl" sz="2000" dirty="0">
                <a:latin typeface="Segoe UI Light" panose="020B0502040204020203" pitchFamily="34" charset="0"/>
                <a:ea typeface="Segoe UI" panose="020B0502040204020203" pitchFamily="34" charset="0"/>
                <a:cs typeface="Segoe UI" panose="020B0502040204020203" pitchFamily="34" charset="0"/>
              </a:rPr>
              <a:t>Diferentes países han creado instituciones especializadas que apoyan a los gobiernos y a sus ciudadanos al producir información que los convierte en “consumidores eficientes”.</a:t>
            </a:r>
          </a:p>
          <a:p>
            <a:pPr marL="285750" indent="-285750" algn="just">
              <a:buClr>
                <a:srgbClr val="FF0000"/>
              </a:buClr>
              <a:buFont typeface="Aharoni" panose="02010803020104030203" pitchFamily="2" charset="-79"/>
              <a:buChar char="»"/>
            </a:pPr>
            <a:r>
              <a:rPr lang="es-ES_tradnl" sz="2000" dirty="0">
                <a:latin typeface="Segoe UI Light" panose="020B0502040204020203" pitchFamily="34" charset="0"/>
                <a:ea typeface="Segoe UI" panose="020B0502040204020203" pitchFamily="34" charset="0"/>
                <a:cs typeface="Segoe UI" panose="020B0502040204020203" pitchFamily="34" charset="0"/>
              </a:rPr>
              <a:t>La adopción de métodos robustos, siguiendo las mejores prácticas en el tema, así como procesos explícitos y participación efectiva de diferentes actores otorga fuerza y legitimidad a las recomendaciones y decisiones.</a:t>
            </a:r>
            <a:endParaRPr lang="es-CO" sz="2000" dirty="0">
              <a:latin typeface="Segoe UI Light" panose="020B0502040204020203" pitchFamily="34" charset="0"/>
              <a:ea typeface="Segoe UI" panose="020B0502040204020203" pitchFamily="34" charset="0"/>
              <a:cs typeface="Segoe UI" panose="020B0502040204020203" pitchFamily="34" charset="0"/>
            </a:endParaRPr>
          </a:p>
          <a:p>
            <a:pPr algn="just">
              <a:buClr>
                <a:srgbClr val="FF0000"/>
              </a:buClr>
            </a:pPr>
            <a:endParaRPr lang="es-CO" sz="2000" dirty="0" smtClean="0">
              <a:latin typeface="Segoe UI Light" panose="020B0502040204020203" pitchFamily="34" charset="0"/>
              <a:ea typeface="Segoe UI" panose="020B0502040204020203" pitchFamily="34" charset="0"/>
              <a:cs typeface="Segoe UI" panose="020B0502040204020203" pitchFamily="34" charset="0"/>
            </a:endParaRPr>
          </a:p>
          <a:p>
            <a:pPr marL="285750" indent="-285750" algn="just">
              <a:buClr>
                <a:srgbClr val="FF0000"/>
              </a:buClr>
              <a:buFont typeface="Aharoni" panose="02010803020104030203" pitchFamily="2" charset="-79"/>
              <a:buChar char="»"/>
            </a:pPr>
            <a:endParaRPr lang="es-CO" sz="2000" dirty="0">
              <a:latin typeface="Segoe UI Light"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47710841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942173" y="1411052"/>
            <a:ext cx="3297249" cy="400110"/>
          </a:xfrm>
          <a:prstGeom prst="rect">
            <a:avLst/>
          </a:prstGeom>
        </p:spPr>
        <p:txBody>
          <a:bodyPr wrap="none">
            <a:spAutoFit/>
          </a:bodyPr>
          <a:lstStyle/>
          <a:p>
            <a:pPr>
              <a:defRPr/>
            </a:pPr>
            <a:r>
              <a:rPr lang="es-CO" sz="2000" dirty="0" smtClean="0">
                <a:latin typeface="Segoe UI Semibold" panose="020B0702040204020203" pitchFamily="34" charset="0"/>
              </a:rPr>
              <a:t>ALGUNAS CONCLUSIONES</a:t>
            </a:r>
            <a:endParaRPr lang="en-GB" sz="2000" dirty="0">
              <a:latin typeface="Segoe UI Semibold" panose="020B0702040204020203" pitchFamily="34" charset="0"/>
            </a:endParaRPr>
          </a:p>
        </p:txBody>
      </p:sp>
      <p:sp>
        <p:nvSpPr>
          <p:cNvPr id="3" name="Rectángulo 2"/>
          <p:cNvSpPr/>
          <p:nvPr/>
        </p:nvSpPr>
        <p:spPr>
          <a:xfrm>
            <a:off x="878305" y="2070301"/>
            <a:ext cx="7603958" cy="4401205"/>
          </a:xfrm>
          <a:prstGeom prst="rect">
            <a:avLst/>
          </a:prstGeom>
        </p:spPr>
        <p:txBody>
          <a:bodyPr wrap="square">
            <a:spAutoFit/>
          </a:bodyPr>
          <a:lstStyle/>
          <a:p>
            <a:pPr algn="just">
              <a:buClr>
                <a:srgbClr val="FF0000"/>
              </a:buClr>
            </a:pPr>
            <a:r>
              <a:rPr lang="es-ES_tradnl" sz="2000" dirty="0" smtClean="0">
                <a:latin typeface="Segoe UI Light" panose="020B0502040204020203" pitchFamily="34" charset="0"/>
                <a:ea typeface="Segoe UI" panose="020B0502040204020203" pitchFamily="34" charset="0"/>
                <a:cs typeface="Segoe UI" panose="020B0502040204020203" pitchFamily="34" charset="0"/>
              </a:rPr>
              <a:t>.</a:t>
            </a:r>
            <a:endParaRPr lang="es-CO" sz="2000" dirty="0">
              <a:latin typeface="Segoe UI Light" panose="020B0502040204020203" pitchFamily="34" charset="0"/>
              <a:ea typeface="Segoe UI" panose="020B0502040204020203" pitchFamily="34" charset="0"/>
              <a:cs typeface="Segoe UI" panose="020B0502040204020203" pitchFamily="34" charset="0"/>
            </a:endParaRPr>
          </a:p>
          <a:p>
            <a:pPr marL="285750" indent="-285750" algn="just">
              <a:buClr>
                <a:srgbClr val="FF0000"/>
              </a:buClr>
              <a:buFont typeface="Aharoni" panose="02010803020104030203" pitchFamily="2" charset="-79"/>
              <a:buChar char="»"/>
            </a:pPr>
            <a:r>
              <a:rPr lang="es-CO" sz="2000" dirty="0">
                <a:latin typeface="Segoe UI Light" panose="020B0502040204020203" pitchFamily="34" charset="0"/>
                <a:ea typeface="Segoe UI" panose="020B0502040204020203" pitchFamily="34" charset="0"/>
                <a:cs typeface="Segoe UI" panose="020B0502040204020203" pitchFamily="34" charset="0"/>
              </a:rPr>
              <a:t>Las ETES objetivas, independientes y robustas metodológicamente son menos vulnerables a las presiones políticas y económicas del momento.</a:t>
            </a:r>
          </a:p>
          <a:p>
            <a:pPr marL="285750" indent="-285750" algn="just">
              <a:buClr>
                <a:srgbClr val="FF0000"/>
              </a:buClr>
              <a:buFont typeface="Aharoni" panose="02010803020104030203" pitchFamily="2" charset="-79"/>
              <a:buChar char="»"/>
            </a:pPr>
            <a:r>
              <a:rPr lang="es-CO" sz="2000" dirty="0">
                <a:latin typeface="Segoe UI Light" panose="020B0502040204020203" pitchFamily="34" charset="0"/>
                <a:ea typeface="Segoe UI" panose="020B0502040204020203" pitchFamily="34" charset="0"/>
                <a:cs typeface="Segoe UI" panose="020B0502040204020203" pitchFamily="34" charset="0"/>
              </a:rPr>
              <a:t>En este contexto existe un espacio enorme para que las ETES y las GPC que permitan modular los precios y el uso adecuado de las tecnologías.</a:t>
            </a:r>
          </a:p>
          <a:p>
            <a:pPr marL="285750" indent="-285750" algn="just">
              <a:buClr>
                <a:srgbClr val="FF0000"/>
              </a:buClr>
              <a:buFont typeface="Aharoni" panose="02010803020104030203" pitchFamily="2" charset="-79"/>
              <a:buChar char="»"/>
            </a:pPr>
            <a:r>
              <a:rPr lang="es-CO" sz="2000" dirty="0">
                <a:latin typeface="Segoe UI Light" panose="020B0502040204020203" pitchFamily="34" charset="0"/>
                <a:ea typeface="Segoe UI" panose="020B0502040204020203" pitchFamily="34" charset="0"/>
                <a:cs typeface="Segoe UI" panose="020B0502040204020203" pitchFamily="34" charset="0"/>
              </a:rPr>
              <a:t>En el marco de la salud como un derecho fundamental (ley estatutaria) es necesario hacer ajustes institucionales y de procesos encaminados a fortalecer las ETES.</a:t>
            </a:r>
          </a:p>
          <a:p>
            <a:pPr marL="285750" indent="-285750" algn="just">
              <a:buClr>
                <a:srgbClr val="FF0000"/>
              </a:buClr>
              <a:buFont typeface="Aharoni" panose="02010803020104030203" pitchFamily="2" charset="-79"/>
              <a:buChar char="»"/>
            </a:pPr>
            <a:r>
              <a:rPr lang="es-ES_tradnl" sz="2000" dirty="0">
                <a:latin typeface="Segoe UI Light" panose="020B0502040204020203" pitchFamily="34" charset="0"/>
                <a:ea typeface="Segoe UI" panose="020B0502040204020203" pitchFamily="34" charset="0"/>
                <a:cs typeface="Segoe UI" panose="020B0502040204020203" pitchFamily="34" charset="0"/>
              </a:rPr>
              <a:t>La formación de profesionales en estas áreas es clave y es un reto para la comunidad académica nacional.</a:t>
            </a:r>
          </a:p>
          <a:p>
            <a:pPr algn="just">
              <a:buClr>
                <a:srgbClr val="FF0000"/>
              </a:buClr>
            </a:pPr>
            <a:endParaRPr lang="es-CO" sz="2000" dirty="0" smtClean="0">
              <a:latin typeface="Segoe UI Light" panose="020B0502040204020203" pitchFamily="34" charset="0"/>
              <a:ea typeface="Segoe UI" panose="020B0502040204020203" pitchFamily="34" charset="0"/>
              <a:cs typeface="Segoe UI" panose="020B0502040204020203" pitchFamily="34" charset="0"/>
            </a:endParaRPr>
          </a:p>
          <a:p>
            <a:pPr marL="285750" indent="-285750" algn="just">
              <a:buClr>
                <a:srgbClr val="FF0000"/>
              </a:buClr>
              <a:buFont typeface="Aharoni" panose="02010803020104030203" pitchFamily="2" charset="-79"/>
              <a:buChar char="»"/>
            </a:pPr>
            <a:endParaRPr lang="es-CO" sz="2000" dirty="0">
              <a:latin typeface="Segoe UI Light"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5792367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fondo presentacione-0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Rectángulo 3"/>
          <p:cNvSpPr/>
          <p:nvPr/>
        </p:nvSpPr>
        <p:spPr>
          <a:xfrm>
            <a:off x="3671502" y="6138508"/>
            <a:ext cx="2409809" cy="307777"/>
          </a:xfrm>
          <a:prstGeom prst="rect">
            <a:avLst/>
          </a:prstGeom>
        </p:spPr>
        <p:txBody>
          <a:bodyPr wrap="square">
            <a:spAutoFit/>
          </a:bodyPr>
          <a:lstStyle/>
          <a:p>
            <a:r>
              <a:rPr lang="es-CO" sz="1400" dirty="0" smtClean="0">
                <a:latin typeface="Segoe UI Light" panose="020B0502040204020203" pitchFamily="34" charset="0"/>
                <a:ea typeface="Segoe UI" panose="020B0502040204020203" pitchFamily="34" charset="0"/>
                <a:cs typeface="Segoe UI" panose="020B0502040204020203" pitchFamily="34" charset="0"/>
              </a:rPr>
              <a:t>Gracias por su atención</a:t>
            </a:r>
            <a:endParaRPr lang="es-ES" sz="1400" dirty="0">
              <a:latin typeface="Segoe UI Light"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433936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5706" y="1316079"/>
            <a:ext cx="9144000" cy="594066"/>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s-CO" sz="2000" dirty="0" smtClean="0">
                <a:latin typeface="Segoe UI Semibold" panose="020B0702040204020203" pitchFamily="34" charset="0"/>
                <a:ea typeface="+mn-ea"/>
                <a:cs typeface="+mn-cs"/>
              </a:rPr>
              <a:t>¿Qué es la evaluación de tecnologías en salud - ETES?</a:t>
            </a:r>
            <a:endParaRPr lang="es-CO" sz="2000" dirty="0">
              <a:latin typeface="Segoe UI Semibold" panose="020B0702040204020203" pitchFamily="34" charset="0"/>
              <a:ea typeface="+mn-ea"/>
              <a:cs typeface="+mn-cs"/>
            </a:endParaRPr>
          </a:p>
        </p:txBody>
      </p:sp>
      <p:sp>
        <p:nvSpPr>
          <p:cNvPr id="3" name="3 CuadroTexto"/>
          <p:cNvSpPr txBox="1"/>
          <p:nvPr/>
        </p:nvSpPr>
        <p:spPr>
          <a:xfrm>
            <a:off x="594911" y="2126255"/>
            <a:ext cx="8064347" cy="1477328"/>
          </a:xfrm>
          <a:prstGeom prst="rect">
            <a:avLst/>
          </a:prstGeom>
          <a:noFill/>
        </p:spPr>
        <p:txBody>
          <a:bodyPr wrap="square" rtlCol="0">
            <a:spAutoFit/>
          </a:bodyPr>
          <a:lstStyle/>
          <a:p>
            <a:pPr algn="just">
              <a:buClr>
                <a:srgbClr val="F22723"/>
              </a:buClr>
            </a:pPr>
            <a:r>
              <a:rPr lang="es-CO" dirty="0" smtClean="0">
                <a:latin typeface="Segoe UI Light" pitchFamily="34" charset="0"/>
                <a:ea typeface="Segoe UI" pitchFamily="34" charset="0"/>
                <a:cs typeface="Segoe UI" pitchFamily="34" charset="0"/>
              </a:rPr>
              <a:t>La ETES </a:t>
            </a:r>
            <a:r>
              <a:rPr lang="es-CO" dirty="0">
                <a:latin typeface="Segoe UI Light" pitchFamily="34" charset="0"/>
                <a:ea typeface="Segoe UI" pitchFamily="34" charset="0"/>
                <a:cs typeface="Segoe UI" pitchFamily="34" charset="0"/>
              </a:rPr>
              <a:t>es una forma de investigación que </a:t>
            </a:r>
            <a:r>
              <a:rPr lang="es-CO" dirty="0">
                <a:solidFill>
                  <a:srgbClr val="FF0000"/>
                </a:solidFill>
                <a:latin typeface="Segoe UI Light" pitchFamily="34" charset="0"/>
                <a:ea typeface="Segoe UI" pitchFamily="34" charset="0"/>
                <a:cs typeface="Segoe UI" pitchFamily="34" charset="0"/>
              </a:rPr>
              <a:t>examina</a:t>
            </a:r>
            <a:r>
              <a:rPr lang="es-CO" dirty="0">
                <a:latin typeface="Segoe UI Light" pitchFamily="34" charset="0"/>
                <a:ea typeface="Segoe UI" pitchFamily="34" charset="0"/>
                <a:cs typeface="Segoe UI" pitchFamily="34" charset="0"/>
              </a:rPr>
              <a:t> en corto y largo plazo, las </a:t>
            </a:r>
            <a:r>
              <a:rPr lang="es-CO" dirty="0">
                <a:solidFill>
                  <a:srgbClr val="FF0000"/>
                </a:solidFill>
                <a:latin typeface="Segoe UI Light" pitchFamily="34" charset="0"/>
                <a:ea typeface="Segoe UI" pitchFamily="34" charset="0"/>
                <a:cs typeface="Segoe UI" pitchFamily="34" charset="0"/>
              </a:rPr>
              <a:t>consecuencias</a:t>
            </a:r>
            <a:r>
              <a:rPr lang="es-CO" dirty="0">
                <a:latin typeface="Segoe UI Light" pitchFamily="34" charset="0"/>
                <a:ea typeface="Segoe UI" pitchFamily="34" charset="0"/>
                <a:cs typeface="Segoe UI" pitchFamily="34" charset="0"/>
              </a:rPr>
              <a:t> de la aplicación de la tecnología al cuidado de la salud. Incluye evaluación de seguridad, eficacia, desenlaces reportados por los pacientes, efectividad, costo, </a:t>
            </a:r>
            <a:r>
              <a:rPr lang="es-CO" dirty="0" smtClean="0">
                <a:latin typeface="Segoe UI Light" pitchFamily="34" charset="0"/>
                <a:ea typeface="Segoe UI" pitchFamily="34" charset="0"/>
                <a:cs typeface="Segoe UI" pitchFamily="34" charset="0"/>
              </a:rPr>
              <a:t>costo - </a:t>
            </a:r>
            <a:r>
              <a:rPr lang="es-CO" dirty="0">
                <a:latin typeface="Segoe UI Light" pitchFamily="34" charset="0"/>
                <a:ea typeface="Segoe UI" pitchFamily="34" charset="0"/>
                <a:cs typeface="Segoe UI" pitchFamily="34" charset="0"/>
              </a:rPr>
              <a:t>efectividad, así como los impactos sociales, legales, éticos y políticos.</a:t>
            </a:r>
            <a:endParaRPr lang="es-ES_tradnl" dirty="0">
              <a:latin typeface="Segoe UI Light" pitchFamily="34" charset="0"/>
              <a:ea typeface="Segoe UI" pitchFamily="34" charset="0"/>
              <a:cs typeface="Segoe UI" pitchFamily="34" charset="0"/>
            </a:endParaRPr>
          </a:p>
        </p:txBody>
      </p:sp>
      <p:sp>
        <p:nvSpPr>
          <p:cNvPr id="4" name="CuadroTexto 3"/>
          <p:cNvSpPr txBox="1"/>
          <p:nvPr/>
        </p:nvSpPr>
        <p:spPr>
          <a:xfrm>
            <a:off x="319489" y="5166911"/>
            <a:ext cx="8339769" cy="1354217"/>
          </a:xfrm>
          <a:prstGeom prst="rect">
            <a:avLst/>
          </a:prstGeom>
          <a:noFill/>
        </p:spPr>
        <p:txBody>
          <a:bodyPr wrap="square" rtlCol="0">
            <a:spAutoFit/>
          </a:bodyPr>
          <a:lstStyle/>
          <a:p>
            <a:pPr algn="just"/>
            <a:r>
              <a:rPr lang="en-US" sz="1200" dirty="0">
                <a:latin typeface="Segoe UI Light" panose="020B0502040204020203" pitchFamily="34" charset="0"/>
              </a:rPr>
              <a:t>Health technology assessment (HTA) is a form of policy research that examines short- and long-term consequences of the application of a health-care technology. Properties assessed include evidence of safety, efficacy, patient-reported outcomes, real-world effectiveness, cost, and cost-effectiveness as well as social, legal, ethical, and political impacts [1].</a:t>
            </a:r>
          </a:p>
          <a:p>
            <a:pPr algn="just"/>
            <a:endParaRPr lang="en-US" sz="500" dirty="0">
              <a:latin typeface="Segoe UI Light" panose="020B0502040204020203" pitchFamily="34" charset="0"/>
            </a:endParaRPr>
          </a:p>
          <a:p>
            <a:pPr algn="just"/>
            <a:r>
              <a:rPr lang="en-US" sz="1200" dirty="0">
                <a:latin typeface="Segoe UI Light" panose="020B0502040204020203" pitchFamily="34" charset="0"/>
              </a:rPr>
              <a:t>1.	</a:t>
            </a:r>
            <a:r>
              <a:rPr lang="en-US" sz="1100" dirty="0" err="1">
                <a:latin typeface="Segoe UI Light" panose="020B0502040204020203" pitchFamily="34" charset="0"/>
              </a:rPr>
              <a:t>Bingefors</a:t>
            </a:r>
            <a:r>
              <a:rPr lang="en-US" sz="1100" dirty="0">
                <a:latin typeface="Segoe UI Light" panose="020B0502040204020203" pitchFamily="34" charset="0"/>
              </a:rPr>
              <a:t> K, </a:t>
            </a:r>
            <a:r>
              <a:rPr lang="en-US" sz="1100" dirty="0" err="1">
                <a:latin typeface="Segoe UI Light" panose="020B0502040204020203" pitchFamily="34" charset="0"/>
              </a:rPr>
              <a:t>Pashos</a:t>
            </a:r>
            <a:r>
              <a:rPr lang="en-US" sz="1100" dirty="0">
                <a:latin typeface="Segoe UI Light" panose="020B0502040204020203" pitchFamily="34" charset="0"/>
              </a:rPr>
              <a:t> CL, Smith MD, Berger ML. Health Care Cost, Quality, and Outcomes: ISPOR Book of Terms. Lawrenceville, NJ: International Society for </a:t>
            </a:r>
            <a:r>
              <a:rPr lang="en-US" sz="1100" dirty="0" err="1">
                <a:latin typeface="Segoe UI Light" panose="020B0502040204020203" pitchFamily="34" charset="0"/>
              </a:rPr>
              <a:t>Pharmacoeconomics</a:t>
            </a:r>
            <a:r>
              <a:rPr lang="en-US" sz="1100" dirty="0">
                <a:latin typeface="Segoe UI Light" panose="020B0502040204020203" pitchFamily="34" charset="0"/>
              </a:rPr>
              <a:t> &amp; Outcomes Research, 2003.</a:t>
            </a:r>
          </a:p>
          <a:p>
            <a:endParaRPr lang="es-CO" dirty="0"/>
          </a:p>
        </p:txBody>
      </p:sp>
    </p:spTree>
    <p:extLst>
      <p:ext uri="{BB962C8B-B14F-4D97-AF65-F5344CB8AC3E}">
        <p14:creationId xmlns:p14="http://schemas.microsoft.com/office/powerpoint/2010/main" val="4221482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2646535" y="1294348"/>
            <a:ext cx="4052841" cy="400110"/>
          </a:xfrm>
          <a:prstGeom prst="rect">
            <a:avLst/>
          </a:prstGeom>
        </p:spPr>
        <p:txBody>
          <a:bodyPr wrap="none">
            <a:spAutoFit/>
          </a:bodyPr>
          <a:lstStyle/>
          <a:p>
            <a:r>
              <a:rPr lang="es-CO" sz="2000" dirty="0">
                <a:latin typeface="Segoe UI Semibold" panose="020B0702040204020203" pitchFamily="34" charset="0"/>
              </a:rPr>
              <a:t>¿Qué es una tecnología en salud?</a:t>
            </a:r>
            <a:endParaRPr lang="es-CO" sz="2000" dirty="0"/>
          </a:p>
        </p:txBody>
      </p:sp>
      <p:grpSp>
        <p:nvGrpSpPr>
          <p:cNvPr id="3" name="Grupo 2"/>
          <p:cNvGrpSpPr/>
          <p:nvPr/>
        </p:nvGrpSpPr>
        <p:grpSpPr>
          <a:xfrm>
            <a:off x="417245" y="2093035"/>
            <a:ext cx="4065223" cy="3362194"/>
            <a:chOff x="571956" y="2204864"/>
            <a:chExt cx="4895238" cy="3666667"/>
          </a:xfrm>
          <a:effectLst>
            <a:outerShdw blurRad="50800" dist="50800" dir="5400000" algn="ctr" rotWithShape="0">
              <a:schemeClr val="bg1"/>
            </a:outerShdw>
          </a:effectLst>
        </p:grpSpPr>
        <p:pic>
          <p:nvPicPr>
            <p:cNvPr id="4" name="Imagen 3"/>
            <p:cNvPicPr>
              <a:picLocks noChangeAspect="1"/>
            </p:cNvPicPr>
            <p:nvPr/>
          </p:nvPicPr>
          <p:blipFill>
            <a:blip r:embed="rId2"/>
            <a:stretch>
              <a:fillRect/>
            </a:stretch>
          </p:blipFill>
          <p:spPr>
            <a:xfrm>
              <a:off x="571956" y="2204864"/>
              <a:ext cx="4895238" cy="3666667"/>
            </a:xfrm>
            <a:prstGeom prst="rect">
              <a:avLst/>
            </a:prstGeom>
            <a:effectLst/>
          </p:spPr>
        </p:pic>
        <p:sp>
          <p:nvSpPr>
            <p:cNvPr id="5" name="CuadroTexto 4"/>
            <p:cNvSpPr txBox="1"/>
            <p:nvPr/>
          </p:nvSpPr>
          <p:spPr>
            <a:xfrm>
              <a:off x="2355052" y="2711307"/>
              <a:ext cx="1619904" cy="352430"/>
            </a:xfrm>
            <a:prstGeom prst="rect">
              <a:avLst/>
            </a:prstGeom>
            <a:noFill/>
          </p:spPr>
          <p:txBody>
            <a:bodyPr wrap="none" rtlCol="0">
              <a:spAutoFit/>
            </a:bodyPr>
            <a:lstStyle/>
            <a:p>
              <a:r>
                <a:rPr lang="es-CO" sz="1500" dirty="0">
                  <a:solidFill>
                    <a:schemeClr val="bg1"/>
                  </a:solidFill>
                  <a:latin typeface="Segoe UI Light" panose="020B0502040204020203" pitchFamily="34" charset="0"/>
                </a:rPr>
                <a:t>Evaluación de </a:t>
              </a:r>
            </a:p>
          </p:txBody>
        </p:sp>
        <p:sp>
          <p:nvSpPr>
            <p:cNvPr id="6" name="CuadroTexto 5"/>
            <p:cNvSpPr txBox="1"/>
            <p:nvPr/>
          </p:nvSpPr>
          <p:spPr>
            <a:xfrm>
              <a:off x="2451918" y="5488859"/>
              <a:ext cx="1426875" cy="327257"/>
            </a:xfrm>
            <a:prstGeom prst="rect">
              <a:avLst/>
            </a:prstGeom>
            <a:noFill/>
          </p:spPr>
          <p:txBody>
            <a:bodyPr wrap="none" rtlCol="0">
              <a:spAutoFit/>
            </a:bodyPr>
            <a:lstStyle/>
            <a:p>
              <a:r>
                <a:rPr lang="es-CO" sz="1350" b="1" dirty="0">
                  <a:solidFill>
                    <a:srgbClr val="C00000"/>
                  </a:solidFill>
                  <a:latin typeface="Segoe UI Light" panose="020B0502040204020203" pitchFamily="34" charset="0"/>
                </a:rPr>
                <a:t>Medicamento</a:t>
              </a:r>
              <a:endParaRPr lang="es-CO" sz="1350" dirty="0">
                <a:solidFill>
                  <a:srgbClr val="FF0000"/>
                </a:solidFill>
              </a:endParaRPr>
            </a:p>
          </p:txBody>
        </p:sp>
        <p:sp>
          <p:nvSpPr>
            <p:cNvPr id="7" name="CuadroTexto 6"/>
            <p:cNvSpPr txBox="1"/>
            <p:nvPr/>
          </p:nvSpPr>
          <p:spPr>
            <a:xfrm>
              <a:off x="1216083" y="5495528"/>
              <a:ext cx="1208752" cy="327257"/>
            </a:xfrm>
            <a:prstGeom prst="rect">
              <a:avLst/>
            </a:prstGeom>
            <a:noFill/>
          </p:spPr>
          <p:txBody>
            <a:bodyPr wrap="none" rtlCol="0">
              <a:spAutoFit/>
            </a:bodyPr>
            <a:lstStyle/>
            <a:p>
              <a:r>
                <a:rPr lang="es-CO" sz="1350" b="1" dirty="0">
                  <a:solidFill>
                    <a:srgbClr val="C00000"/>
                  </a:solidFill>
                  <a:latin typeface="Segoe UI Light" panose="020B0502040204020203" pitchFamily="34" charset="0"/>
                </a:rPr>
                <a:t>Dispositivo</a:t>
              </a:r>
              <a:r>
                <a:rPr lang="es-CO" sz="1350" dirty="0">
                  <a:solidFill>
                    <a:srgbClr val="FF0000"/>
                  </a:solidFill>
                </a:rPr>
                <a:t> </a:t>
              </a:r>
            </a:p>
          </p:txBody>
        </p:sp>
        <p:sp>
          <p:nvSpPr>
            <p:cNvPr id="8" name="CuadroTexto 7"/>
            <p:cNvSpPr txBox="1"/>
            <p:nvPr/>
          </p:nvSpPr>
          <p:spPr>
            <a:xfrm>
              <a:off x="3924997" y="5495528"/>
              <a:ext cx="1536593" cy="327257"/>
            </a:xfrm>
            <a:prstGeom prst="rect">
              <a:avLst/>
            </a:prstGeom>
            <a:noFill/>
          </p:spPr>
          <p:txBody>
            <a:bodyPr wrap="none" rtlCol="0">
              <a:spAutoFit/>
            </a:bodyPr>
            <a:lstStyle/>
            <a:p>
              <a:r>
                <a:rPr lang="es-CO" sz="1350" b="1" dirty="0">
                  <a:solidFill>
                    <a:srgbClr val="C00000"/>
                  </a:solidFill>
                  <a:latin typeface="Segoe UI Light" panose="020B0502040204020203" pitchFamily="34" charset="0"/>
                </a:rPr>
                <a:t>Procedimiento</a:t>
              </a:r>
              <a:r>
                <a:rPr lang="es-CO" sz="1350" dirty="0">
                  <a:solidFill>
                    <a:srgbClr val="FF0000"/>
                  </a:solidFill>
                </a:rPr>
                <a:t> </a:t>
              </a:r>
            </a:p>
          </p:txBody>
        </p:sp>
      </p:grpSp>
      <p:sp>
        <p:nvSpPr>
          <p:cNvPr id="9" name="Rectángulo 8"/>
          <p:cNvSpPr/>
          <p:nvPr/>
        </p:nvSpPr>
        <p:spPr>
          <a:xfrm>
            <a:off x="4672955" y="1958251"/>
            <a:ext cx="3931218" cy="3631763"/>
          </a:xfrm>
          <a:prstGeom prst="rect">
            <a:avLst/>
          </a:prstGeom>
        </p:spPr>
        <p:txBody>
          <a:bodyPr wrap="square">
            <a:spAutoFit/>
          </a:bodyPr>
          <a:lstStyle/>
          <a:p>
            <a:pPr algn="just">
              <a:buClr>
                <a:srgbClr val="F22723"/>
              </a:buClr>
            </a:pPr>
            <a:r>
              <a:rPr lang="es-CO" dirty="0">
                <a:latin typeface="Segoe UI Light" pitchFamily="34" charset="0"/>
                <a:ea typeface="Segoe UI" pitchFamily="34" charset="0"/>
                <a:cs typeface="Segoe UI" pitchFamily="34" charset="0"/>
              </a:rPr>
              <a:t>La tecnología en salud es una </a:t>
            </a:r>
            <a:r>
              <a:rPr lang="es-CO" b="1" dirty="0">
                <a:solidFill>
                  <a:srgbClr val="FF0000"/>
                </a:solidFill>
                <a:latin typeface="Segoe UI Light" pitchFamily="34" charset="0"/>
                <a:ea typeface="Segoe UI" pitchFamily="34" charset="0"/>
                <a:cs typeface="Segoe UI" pitchFamily="34" charset="0"/>
              </a:rPr>
              <a:t>intervención </a:t>
            </a:r>
            <a:r>
              <a:rPr lang="es-CO" dirty="0">
                <a:latin typeface="Segoe UI Light" pitchFamily="34" charset="0"/>
                <a:ea typeface="Segoe UI" pitchFamily="34" charset="0"/>
                <a:cs typeface="Segoe UI" pitchFamily="34" charset="0"/>
              </a:rPr>
              <a:t>usada para promover la salud, prevenir, diagnosticar, tratar o rehabilitar una enfermedad aguda o crónica. </a:t>
            </a:r>
            <a:endParaRPr lang="es-CO" dirty="0" smtClean="0">
              <a:latin typeface="Segoe UI Light" pitchFamily="34" charset="0"/>
              <a:ea typeface="Segoe UI" pitchFamily="34" charset="0"/>
              <a:cs typeface="Segoe UI" pitchFamily="34" charset="0"/>
            </a:endParaRPr>
          </a:p>
          <a:p>
            <a:pPr algn="just">
              <a:buClr>
                <a:srgbClr val="F22723"/>
              </a:buClr>
            </a:pPr>
            <a:endParaRPr lang="es-CO" dirty="0">
              <a:latin typeface="Segoe UI Light" pitchFamily="34" charset="0"/>
              <a:ea typeface="Segoe UI" pitchFamily="34" charset="0"/>
              <a:cs typeface="Segoe UI" pitchFamily="34" charset="0"/>
            </a:endParaRPr>
          </a:p>
          <a:p>
            <a:pPr algn="just">
              <a:buClr>
                <a:srgbClr val="F22723"/>
              </a:buClr>
            </a:pPr>
            <a:r>
              <a:rPr lang="es-CO" dirty="0">
                <a:latin typeface="Segoe UI Light" pitchFamily="34" charset="0"/>
                <a:ea typeface="Segoe UI" pitchFamily="34" charset="0"/>
                <a:cs typeface="Segoe UI" pitchFamily="34" charset="0"/>
              </a:rPr>
              <a:t>Incluye: medicamentos, dispositivos, medios de diagnóstico, reactivos, suministros médicos y quirúrgicos, procedimientos médicos o quirúrgicos, o incluso sistemas de apoyo, organización y gestión </a:t>
            </a:r>
            <a:r>
              <a:rPr lang="es-CO" sz="1400" dirty="0">
                <a:solidFill>
                  <a:srgbClr val="FF0000"/>
                </a:solidFill>
                <a:latin typeface="Segoe UI Light" pitchFamily="34" charset="0"/>
                <a:ea typeface="Segoe UI" pitchFamily="34" charset="0"/>
                <a:cs typeface="Segoe UI" pitchFamily="34" charset="0"/>
              </a:rPr>
              <a:t>(INAHTA modificado por el autor).</a:t>
            </a:r>
            <a:endParaRPr lang="es-ES_tradnl" sz="1400" dirty="0">
              <a:solidFill>
                <a:srgbClr val="FF0000"/>
              </a:solidFill>
              <a:latin typeface="Segoe UI Light" pitchFamily="34" charset="0"/>
              <a:ea typeface="Segoe UI" pitchFamily="34" charset="0"/>
              <a:cs typeface="Segoe UI" pitchFamily="34" charset="0"/>
            </a:endParaRPr>
          </a:p>
        </p:txBody>
      </p:sp>
      <p:sp>
        <p:nvSpPr>
          <p:cNvPr id="10" name="Rectángulo 9"/>
          <p:cNvSpPr/>
          <p:nvPr/>
        </p:nvSpPr>
        <p:spPr>
          <a:xfrm>
            <a:off x="422019" y="5808182"/>
            <a:ext cx="8310083" cy="646331"/>
          </a:xfrm>
          <a:prstGeom prst="rect">
            <a:avLst/>
          </a:prstGeom>
        </p:spPr>
        <p:txBody>
          <a:bodyPr wrap="square">
            <a:spAutoFit/>
          </a:bodyPr>
          <a:lstStyle/>
          <a:p>
            <a:pPr algn="just"/>
            <a:r>
              <a:rPr lang="en-US" sz="1200" dirty="0">
                <a:latin typeface="Segoe UI Light" panose="020B0502040204020203" pitchFamily="34" charset="0"/>
              </a:rPr>
              <a:t>A health technology is defined as an intervention that may be used to promote health, to prevent, diagnose or treat acute or chronic disease, or for rehabilitation.  Health technologies include pharmaceuticals, devices, procedures and organizational systems used in health care. (INAHTA)</a:t>
            </a:r>
            <a:endParaRPr lang="es-CO" sz="1200" dirty="0">
              <a:latin typeface="Segoe UI Light" panose="020B0502040204020203" pitchFamily="34" charset="0"/>
            </a:endParaRPr>
          </a:p>
        </p:txBody>
      </p:sp>
    </p:spTree>
    <p:extLst>
      <p:ext uri="{BB962C8B-B14F-4D97-AF65-F5344CB8AC3E}">
        <p14:creationId xmlns:p14="http://schemas.microsoft.com/office/powerpoint/2010/main" val="6997677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orma 20"/>
          <p:cNvSpPr/>
          <p:nvPr/>
        </p:nvSpPr>
        <p:spPr>
          <a:xfrm>
            <a:off x="2001999" y="3168657"/>
            <a:ext cx="4439920" cy="2774950"/>
          </a:xfrm>
          <a:prstGeom prst="swooshArrow">
            <a:avLst>
              <a:gd name="adj1" fmla="val 25000"/>
              <a:gd name="adj2" fmla="val 25000"/>
            </a:avLst>
          </a:prstGeom>
          <a:solidFill>
            <a:srgbClr val="C00000"/>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 name="Rectángulo 1"/>
          <p:cNvSpPr/>
          <p:nvPr/>
        </p:nvSpPr>
        <p:spPr>
          <a:xfrm>
            <a:off x="2659119" y="1349433"/>
            <a:ext cx="4048672" cy="400110"/>
          </a:xfrm>
          <a:prstGeom prst="rect">
            <a:avLst/>
          </a:prstGeom>
        </p:spPr>
        <p:txBody>
          <a:bodyPr wrap="none">
            <a:spAutoFit/>
          </a:bodyPr>
          <a:lstStyle/>
          <a:p>
            <a:r>
              <a:rPr lang="es-CO" sz="2000" dirty="0">
                <a:latin typeface="Segoe UI Semibold" panose="020B0702040204020203" pitchFamily="34" charset="0"/>
              </a:rPr>
              <a:t>¿Cuál es el propósito de las </a:t>
            </a:r>
            <a:r>
              <a:rPr lang="es-CO" sz="2000" dirty="0" smtClean="0">
                <a:latin typeface="Segoe UI Semibold" panose="020B0702040204020203" pitchFamily="34" charset="0"/>
              </a:rPr>
              <a:t>ETES?</a:t>
            </a:r>
            <a:endParaRPr lang="es-CO" sz="2000" dirty="0">
              <a:latin typeface="Segoe UI Semibold" panose="020B0702040204020203" pitchFamily="34" charset="0"/>
            </a:endParaRPr>
          </a:p>
        </p:txBody>
      </p:sp>
      <p:sp>
        <p:nvSpPr>
          <p:cNvPr id="3" name="Marcador de contenido 1"/>
          <p:cNvSpPr>
            <a:spLocks noGrp="1"/>
          </p:cNvSpPr>
          <p:nvPr>
            <p:ph sz="half" idx="4294967295"/>
          </p:nvPr>
        </p:nvSpPr>
        <p:spPr>
          <a:xfrm>
            <a:off x="642013" y="1908831"/>
            <a:ext cx="7896059" cy="1343899"/>
          </a:xfrm>
          <a:prstGeom prst="rect">
            <a:avLst/>
          </a:prstGeom>
        </p:spPr>
        <p:txBody>
          <a:bodyPr>
            <a:noAutofit/>
          </a:bodyPr>
          <a:lstStyle/>
          <a:p>
            <a:pPr algn="just">
              <a:buFont typeface="Wingdings" panose="05000000000000000000" pitchFamily="2" charset="2"/>
              <a:buChar char="ü"/>
            </a:pPr>
            <a:endParaRPr lang="es-CO" sz="1800" dirty="0">
              <a:latin typeface="Segoe UI" panose="020B0502040204020203" pitchFamily="34" charset="0"/>
              <a:ea typeface="Segoe UI" panose="020B0502040204020203" pitchFamily="34" charset="0"/>
              <a:cs typeface="Segoe UI" panose="020B0502040204020203" pitchFamily="34" charset="0"/>
            </a:endParaRPr>
          </a:p>
          <a:p>
            <a:pPr algn="just">
              <a:buClr>
                <a:srgbClr val="FF0000"/>
              </a:buClr>
              <a:buFont typeface="Aharoni" panose="02010803020104030203" pitchFamily="2" charset="-79"/>
              <a:buChar char="»"/>
            </a:pPr>
            <a:r>
              <a:rPr lang="es-CO" sz="1800" dirty="0">
                <a:solidFill>
                  <a:schemeClr val="tx1"/>
                </a:solidFill>
                <a:latin typeface="Segoe UI Light" panose="020B0502040204020203" pitchFamily="34" charset="0"/>
                <a:ea typeface="Segoe UI" panose="020B0502040204020203" pitchFamily="34" charset="0"/>
                <a:cs typeface="Segoe UI" panose="020B0502040204020203" pitchFamily="34" charset="0"/>
              </a:rPr>
              <a:t>Facilitar la toma de decisiones frente a las tecnologías disponibles en el campo del cuidado de la salud, abarcando desde el escenario clínico, hasta el escenario del tomador de decisiones a nivel poblacional. </a:t>
            </a:r>
            <a:endParaRPr lang="es-CO" sz="1800" dirty="0">
              <a:latin typeface="Segoe UI Light" panose="020B0502040204020203" pitchFamily="34" charset="0"/>
              <a:ea typeface="Segoe UI" panose="020B0502040204020203" pitchFamily="34" charset="0"/>
              <a:cs typeface="Segoe UI" panose="020B0502040204020203" pitchFamily="34" charset="0"/>
            </a:endParaRPr>
          </a:p>
        </p:txBody>
      </p:sp>
      <p:sp>
        <p:nvSpPr>
          <p:cNvPr id="5" name="Elipse 4"/>
          <p:cNvSpPr/>
          <p:nvPr/>
        </p:nvSpPr>
        <p:spPr>
          <a:xfrm>
            <a:off x="2461531" y="5201585"/>
            <a:ext cx="102118" cy="102118"/>
          </a:xfrm>
          <a:prstGeom prst="ellipse">
            <a:avLst/>
          </a:pr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6" name="Grupo 5"/>
          <p:cNvGrpSpPr/>
          <p:nvPr/>
        </p:nvGrpSpPr>
        <p:grpSpPr>
          <a:xfrm>
            <a:off x="2512590" y="5252644"/>
            <a:ext cx="759226" cy="660438"/>
            <a:chOff x="521093" y="2114511"/>
            <a:chExt cx="759226" cy="660438"/>
          </a:xfrm>
        </p:grpSpPr>
        <p:sp>
          <p:nvSpPr>
            <p:cNvPr id="19" name="Rectángulo 18"/>
            <p:cNvSpPr/>
            <p:nvPr/>
          </p:nvSpPr>
          <p:spPr>
            <a:xfrm>
              <a:off x="521093" y="2114511"/>
              <a:ext cx="759226" cy="660438"/>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0" name="Rectángulo 19"/>
            <p:cNvSpPr/>
            <p:nvPr/>
          </p:nvSpPr>
          <p:spPr>
            <a:xfrm>
              <a:off x="521093" y="2114511"/>
              <a:ext cx="759226" cy="660438"/>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4110" tIns="0" rIns="0" bIns="0" numCol="1" spcCol="1270" anchor="t" anchorCtr="0">
              <a:noAutofit/>
            </a:bodyPr>
            <a:lstStyle/>
            <a:p>
              <a:pPr lvl="0" algn="l" defTabSz="577850">
                <a:lnSpc>
                  <a:spcPct val="90000"/>
                </a:lnSpc>
                <a:spcBef>
                  <a:spcPct val="0"/>
                </a:spcBef>
                <a:spcAft>
                  <a:spcPct val="35000"/>
                </a:spcAft>
              </a:pPr>
              <a:r>
                <a:rPr lang="es-CO" sz="1300" kern="1200" dirty="0" smtClean="0">
                  <a:latin typeface="Segoe UI Light" panose="020B0502040204020203" pitchFamily="34" charset="0"/>
                </a:rPr>
                <a:t>Contexto Clínico</a:t>
              </a:r>
              <a:endParaRPr lang="es-CO" sz="1300" kern="1200" dirty="0">
                <a:latin typeface="Segoe UI Light" panose="020B0502040204020203" pitchFamily="34" charset="0"/>
              </a:endParaRPr>
            </a:p>
          </p:txBody>
        </p:sp>
      </p:grpSp>
      <p:sp>
        <p:nvSpPr>
          <p:cNvPr id="7" name="Elipse 6"/>
          <p:cNvSpPr/>
          <p:nvPr/>
        </p:nvSpPr>
        <p:spPr>
          <a:xfrm>
            <a:off x="3183018" y="4556132"/>
            <a:ext cx="177596" cy="177596"/>
          </a:xfrm>
          <a:prstGeom prst="ellipse">
            <a:avLst/>
          </a:pr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8" name="Grupo 7"/>
          <p:cNvGrpSpPr/>
          <p:nvPr/>
        </p:nvGrpSpPr>
        <p:grpSpPr>
          <a:xfrm>
            <a:off x="3271817" y="4644930"/>
            <a:ext cx="932383" cy="1268152"/>
            <a:chOff x="1280320" y="1506797"/>
            <a:chExt cx="932383" cy="1268152"/>
          </a:xfrm>
        </p:grpSpPr>
        <p:sp>
          <p:nvSpPr>
            <p:cNvPr id="17" name="Rectángulo 16"/>
            <p:cNvSpPr/>
            <p:nvPr/>
          </p:nvSpPr>
          <p:spPr>
            <a:xfrm>
              <a:off x="1280320" y="1506797"/>
              <a:ext cx="932383" cy="1268152"/>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8" name="Rectángulo 17"/>
            <p:cNvSpPr/>
            <p:nvPr/>
          </p:nvSpPr>
          <p:spPr>
            <a:xfrm>
              <a:off x="1280320" y="1506797"/>
              <a:ext cx="932383" cy="1268152"/>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94105" tIns="0" rIns="0" bIns="0" numCol="1" spcCol="1270" anchor="t" anchorCtr="0">
              <a:noAutofit/>
            </a:bodyPr>
            <a:lstStyle/>
            <a:p>
              <a:pPr lvl="0" algn="l" defTabSz="577850">
                <a:lnSpc>
                  <a:spcPct val="90000"/>
                </a:lnSpc>
                <a:spcBef>
                  <a:spcPct val="0"/>
                </a:spcBef>
                <a:spcAft>
                  <a:spcPct val="35000"/>
                </a:spcAft>
              </a:pPr>
              <a:r>
                <a:rPr lang="es-CO" sz="1300" kern="1200" dirty="0" smtClean="0">
                  <a:latin typeface="Segoe UI Light" panose="020B0502040204020203" pitchFamily="34" charset="0"/>
                </a:rPr>
                <a:t>Institucional</a:t>
              </a:r>
              <a:endParaRPr lang="es-CO" sz="1300" kern="1200" dirty="0">
                <a:latin typeface="Segoe UI Light" panose="020B0502040204020203" pitchFamily="34" charset="0"/>
              </a:endParaRPr>
            </a:p>
          </p:txBody>
        </p:sp>
      </p:grpSp>
      <p:sp>
        <p:nvSpPr>
          <p:cNvPr id="9" name="Elipse 8"/>
          <p:cNvSpPr/>
          <p:nvPr/>
        </p:nvSpPr>
        <p:spPr>
          <a:xfrm>
            <a:off x="4104302" y="4080506"/>
            <a:ext cx="235315" cy="235315"/>
          </a:xfrm>
          <a:prstGeom prst="ellipse">
            <a:avLst/>
          </a:pr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0" name="Grupo 9"/>
          <p:cNvGrpSpPr/>
          <p:nvPr/>
        </p:nvGrpSpPr>
        <p:grpSpPr>
          <a:xfrm>
            <a:off x="4221959" y="4198163"/>
            <a:ext cx="932383" cy="1714919"/>
            <a:chOff x="2230462" y="1060030"/>
            <a:chExt cx="932383" cy="1714919"/>
          </a:xfrm>
        </p:grpSpPr>
        <p:sp>
          <p:nvSpPr>
            <p:cNvPr id="15" name="Rectángulo 14"/>
            <p:cNvSpPr/>
            <p:nvPr/>
          </p:nvSpPr>
          <p:spPr>
            <a:xfrm>
              <a:off x="2230462" y="1060030"/>
              <a:ext cx="932383" cy="171491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Rectángulo 15"/>
            <p:cNvSpPr/>
            <p:nvPr/>
          </p:nvSpPr>
          <p:spPr>
            <a:xfrm>
              <a:off x="2230462" y="1060030"/>
              <a:ext cx="932383" cy="171491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24689" tIns="0" rIns="0" bIns="0" numCol="1" spcCol="1270" anchor="t" anchorCtr="0">
              <a:noAutofit/>
            </a:bodyPr>
            <a:lstStyle/>
            <a:p>
              <a:pPr lvl="0" algn="l" defTabSz="577850">
                <a:lnSpc>
                  <a:spcPct val="90000"/>
                </a:lnSpc>
                <a:spcBef>
                  <a:spcPct val="0"/>
                </a:spcBef>
                <a:spcAft>
                  <a:spcPct val="35000"/>
                </a:spcAft>
              </a:pPr>
              <a:r>
                <a:rPr lang="es-CO" sz="1300" kern="1200" dirty="0" smtClean="0">
                  <a:latin typeface="Segoe UI Light" panose="020B0502040204020203" pitchFamily="34" charset="0"/>
                </a:rPr>
                <a:t>Regional</a:t>
              </a:r>
              <a:endParaRPr lang="es-CO" sz="1300" kern="1200" dirty="0">
                <a:latin typeface="Segoe UI Light" panose="020B0502040204020203" pitchFamily="34" charset="0"/>
              </a:endParaRPr>
            </a:p>
          </p:txBody>
        </p:sp>
      </p:grpSp>
      <p:sp>
        <p:nvSpPr>
          <p:cNvPr id="11" name="Elipse 10"/>
          <p:cNvSpPr/>
          <p:nvPr/>
        </p:nvSpPr>
        <p:spPr>
          <a:xfrm>
            <a:off x="5107723" y="3765826"/>
            <a:ext cx="315234" cy="315234"/>
          </a:xfrm>
          <a:prstGeom prst="ellipse">
            <a:avLst/>
          </a:pr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nvGrpSpPr>
          <p:cNvPr id="12" name="Grupo 11"/>
          <p:cNvGrpSpPr/>
          <p:nvPr/>
        </p:nvGrpSpPr>
        <p:grpSpPr>
          <a:xfrm>
            <a:off x="5265341" y="3923443"/>
            <a:ext cx="932383" cy="1989639"/>
            <a:chOff x="3273844" y="785310"/>
            <a:chExt cx="932383" cy="1989639"/>
          </a:xfrm>
        </p:grpSpPr>
        <p:sp>
          <p:nvSpPr>
            <p:cNvPr id="13" name="Rectángulo 12"/>
            <p:cNvSpPr/>
            <p:nvPr/>
          </p:nvSpPr>
          <p:spPr>
            <a:xfrm>
              <a:off x="3273844" y="785310"/>
              <a:ext cx="932383" cy="1989639"/>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4" name="Rectángulo 13"/>
            <p:cNvSpPr/>
            <p:nvPr/>
          </p:nvSpPr>
          <p:spPr>
            <a:xfrm>
              <a:off x="3273844" y="785310"/>
              <a:ext cx="932383" cy="1989639"/>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67036" tIns="0" rIns="0" bIns="0" numCol="1" spcCol="1270" anchor="t" anchorCtr="0">
              <a:noAutofit/>
            </a:bodyPr>
            <a:lstStyle/>
            <a:p>
              <a:pPr lvl="0" algn="l" defTabSz="577850">
                <a:lnSpc>
                  <a:spcPct val="90000"/>
                </a:lnSpc>
                <a:spcBef>
                  <a:spcPct val="0"/>
                </a:spcBef>
                <a:spcAft>
                  <a:spcPct val="35000"/>
                </a:spcAft>
              </a:pPr>
              <a:r>
                <a:rPr lang="es-CO" sz="1300" kern="1200" dirty="0" smtClean="0">
                  <a:latin typeface="Segoe UI Light" panose="020B0502040204020203" pitchFamily="34" charset="0"/>
                </a:rPr>
                <a:t>País</a:t>
              </a:r>
              <a:endParaRPr lang="es-CO" sz="1300" kern="1200" dirty="0">
                <a:latin typeface="Segoe UI Light" panose="020B0502040204020203" pitchFamily="34" charset="0"/>
              </a:endParaRPr>
            </a:p>
          </p:txBody>
        </p:sp>
      </p:grpSp>
    </p:spTree>
    <p:extLst>
      <p:ext uri="{BB962C8B-B14F-4D97-AF65-F5344CB8AC3E}">
        <p14:creationId xmlns:p14="http://schemas.microsoft.com/office/powerpoint/2010/main" val="24607960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09074" y="1047090"/>
            <a:ext cx="8585908" cy="2585323"/>
          </a:xfrm>
          <a:prstGeom prst="rect">
            <a:avLst/>
          </a:prstGeom>
        </p:spPr>
        <p:txBody>
          <a:bodyPr wrap="square">
            <a:spAutoFit/>
          </a:bodyPr>
          <a:lstStyle/>
          <a:p>
            <a:pPr algn="ctr"/>
            <a:r>
              <a:rPr lang="es-CO" sz="2000" dirty="0" smtClean="0">
                <a:latin typeface="Segoe UI Semibold" panose="020B0702040204020203" pitchFamily="34" charset="0"/>
                <a:ea typeface="Segoe UI" panose="020B0502040204020203" pitchFamily="34" charset="0"/>
                <a:cs typeface="Segoe UI" panose="020B0502040204020203" pitchFamily="34" charset="0"/>
              </a:rPr>
              <a:t>Una paradoja </a:t>
            </a:r>
          </a:p>
          <a:p>
            <a:pPr algn="ctr"/>
            <a:endParaRPr lang="es-CO" dirty="0" smtClean="0">
              <a:latin typeface="Segoe UI" panose="020B0502040204020203" pitchFamily="34" charset="0"/>
              <a:ea typeface="Segoe UI" panose="020B0502040204020203" pitchFamily="34" charset="0"/>
              <a:cs typeface="Segoe UI" panose="020B0502040204020203" pitchFamily="34" charset="0"/>
            </a:endParaRPr>
          </a:p>
          <a:p>
            <a:pPr algn="just"/>
            <a:r>
              <a:rPr lang="es-CO" dirty="0" smtClean="0">
                <a:latin typeface="Segoe UI Light" panose="020B0502040204020203" pitchFamily="34" charset="0"/>
                <a:ea typeface="Segoe UI" panose="020B0502040204020203" pitchFamily="34" charset="0"/>
                <a:cs typeface="Segoe UI" panose="020B0502040204020203" pitchFamily="34" charset="0"/>
              </a:rPr>
              <a:t>“El cuidado clínico dado a los pacientes, con frecuencia se aparta de la mejor práctica, generando ineficiencia, en parte debido a la rápida adopción de nuevas tecnologías, sin plena certeza de su efectividad clínica o su costo-efectividad, pero también debido a la lenta adopción de aquellas que han demostrado ser efectivas o costo-efectivas (“buen valor por dinero”)”</a:t>
            </a:r>
          </a:p>
          <a:p>
            <a:pPr algn="r"/>
            <a:r>
              <a:rPr lang="es-CO" dirty="0" smtClean="0">
                <a:latin typeface="Segoe UI" panose="020B0502040204020203" pitchFamily="34" charset="0"/>
                <a:ea typeface="Segoe UI" panose="020B0502040204020203" pitchFamily="34" charset="0"/>
                <a:cs typeface="Segoe UI" panose="020B0502040204020203" pitchFamily="34" charset="0"/>
              </a:rPr>
              <a:t>			  </a:t>
            </a:r>
          </a:p>
          <a:p>
            <a:pPr algn="r"/>
            <a:r>
              <a:rPr lang="es-CO" sz="1200" dirty="0" smtClean="0">
                <a:latin typeface="Segoe UI Semibold" panose="020B0702040204020203" pitchFamily="34" charset="0"/>
                <a:ea typeface="Segoe UI" panose="020B0502040204020203" pitchFamily="34" charset="0"/>
                <a:cs typeface="Segoe UI" panose="020B0502040204020203" pitchFamily="34" charset="0"/>
              </a:rPr>
              <a:t>Adaptación en Español de Rawlins, MD 1999</a:t>
            </a:r>
            <a:endParaRPr lang="es-CO" sz="1200" dirty="0">
              <a:latin typeface="Segoe UI Semibold" panose="020B0702040204020203" pitchFamily="34" charset="0"/>
              <a:ea typeface="Segoe UI" panose="020B0502040204020203" pitchFamily="34" charset="0"/>
              <a:cs typeface="Segoe UI" panose="020B0502040204020203" pitchFamily="34" charset="0"/>
            </a:endParaRPr>
          </a:p>
        </p:txBody>
      </p:sp>
      <p:sp>
        <p:nvSpPr>
          <p:cNvPr id="3" name="CuadroTexto 2"/>
          <p:cNvSpPr txBox="1"/>
          <p:nvPr/>
        </p:nvSpPr>
        <p:spPr>
          <a:xfrm>
            <a:off x="1803070" y="3632413"/>
            <a:ext cx="2474267" cy="1569660"/>
          </a:xfrm>
          <a:prstGeom prst="rect">
            <a:avLst/>
          </a:prstGeom>
          <a:noFill/>
        </p:spPr>
        <p:txBody>
          <a:bodyPr wrap="square" rtlCol="0">
            <a:spAutoFit/>
          </a:bodyPr>
          <a:lstStyle/>
          <a:p>
            <a:pPr algn="just"/>
            <a:r>
              <a:rPr lang="es-CO" sz="1600" dirty="0" smtClean="0">
                <a:latin typeface="Segoe UI Light" panose="020B0502040204020203" pitchFamily="34" charset="0"/>
                <a:ea typeface="Segoe UI" panose="020B0502040204020203" pitchFamily="34" charset="0"/>
                <a:cs typeface="Segoe UI" panose="020B0502040204020203" pitchFamily="34" charset="0"/>
              </a:rPr>
              <a:t>Adoptamos rápidamente tecnologías que no han demostrado ser seguras, y costo efectivas, por la simple presión de la industria.</a:t>
            </a:r>
            <a:endParaRPr lang="es-CO" sz="1600" dirty="0">
              <a:latin typeface="Segoe UI Light" panose="020B0502040204020203" pitchFamily="34" charset="0"/>
              <a:ea typeface="Segoe UI" panose="020B0502040204020203" pitchFamily="34" charset="0"/>
              <a:cs typeface="Segoe UI" panose="020B0502040204020203" pitchFamily="34" charset="0"/>
            </a:endParaRPr>
          </a:p>
        </p:txBody>
      </p:sp>
      <p:sp>
        <p:nvSpPr>
          <p:cNvPr id="4" name="CuadroTexto 3"/>
          <p:cNvSpPr txBox="1"/>
          <p:nvPr/>
        </p:nvSpPr>
        <p:spPr>
          <a:xfrm>
            <a:off x="5418182" y="3632413"/>
            <a:ext cx="2635148" cy="1354217"/>
          </a:xfrm>
          <a:prstGeom prst="rect">
            <a:avLst/>
          </a:prstGeom>
          <a:noFill/>
        </p:spPr>
        <p:txBody>
          <a:bodyPr wrap="square" rtlCol="0">
            <a:spAutoFit/>
          </a:bodyPr>
          <a:lstStyle/>
          <a:p>
            <a:pPr algn="just"/>
            <a:r>
              <a:rPr lang="es-CO" sz="1600" dirty="0">
                <a:latin typeface="Segoe UI Light" panose="020B0502040204020203" pitchFamily="34" charset="0"/>
                <a:ea typeface="Segoe UI" panose="020B0502040204020203" pitchFamily="34" charset="0"/>
                <a:cs typeface="Segoe UI" panose="020B0502040204020203" pitchFamily="34" charset="0"/>
              </a:rPr>
              <a:t>Somos lentos para adoptar tecnologías que han demostrado ser seguras y costo efectivas. </a:t>
            </a:r>
          </a:p>
          <a:p>
            <a:endParaRPr lang="es-CO" dirty="0"/>
          </a:p>
        </p:txBody>
      </p:sp>
      <p:pic>
        <p:nvPicPr>
          <p:cNvPr id="5" name="Imagen 4"/>
          <p:cNvPicPr>
            <a:picLocks noChangeAspect="1"/>
          </p:cNvPicPr>
          <p:nvPr/>
        </p:nvPicPr>
        <p:blipFill>
          <a:blip r:embed="rId2"/>
          <a:stretch>
            <a:fillRect/>
          </a:stretch>
        </p:blipFill>
        <p:spPr>
          <a:xfrm>
            <a:off x="3785428" y="4854942"/>
            <a:ext cx="2119612" cy="1587663"/>
          </a:xfrm>
          <a:prstGeom prst="rect">
            <a:avLst/>
          </a:prstGeom>
        </p:spPr>
      </p:pic>
    </p:spTree>
    <p:extLst>
      <p:ext uri="{BB962C8B-B14F-4D97-AF65-F5344CB8AC3E}">
        <p14:creationId xmlns:p14="http://schemas.microsoft.com/office/powerpoint/2010/main" val="3680752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o 1"/>
          <p:cNvGrpSpPr/>
          <p:nvPr/>
        </p:nvGrpSpPr>
        <p:grpSpPr>
          <a:xfrm>
            <a:off x="77283" y="1170782"/>
            <a:ext cx="8978582" cy="4851862"/>
            <a:chOff x="91400" y="1943099"/>
            <a:chExt cx="8910536" cy="3348747"/>
          </a:xfrm>
        </p:grpSpPr>
        <p:grpSp>
          <p:nvGrpSpPr>
            <p:cNvPr id="3" name="Group 4"/>
            <p:cNvGrpSpPr>
              <a:grpSpLocks noChangeAspect="1"/>
            </p:cNvGrpSpPr>
            <p:nvPr/>
          </p:nvGrpSpPr>
          <p:grpSpPr bwMode="auto">
            <a:xfrm>
              <a:off x="91400" y="1943099"/>
              <a:ext cx="4464996" cy="3348747"/>
              <a:chOff x="722" y="100"/>
              <a:chExt cx="6958" cy="3916"/>
            </a:xfrm>
          </p:grpSpPr>
          <p:sp>
            <p:nvSpPr>
              <p:cNvPr id="5" name="AutoShape 3"/>
              <p:cNvSpPr>
                <a:spLocks noChangeAspect="1" noChangeArrowheads="1" noTextEdit="1"/>
              </p:cNvSpPr>
              <p:nvPr/>
            </p:nvSpPr>
            <p:spPr bwMode="auto">
              <a:xfrm>
                <a:off x="722" y="100"/>
                <a:ext cx="6958" cy="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CO"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 y="100"/>
                <a:ext cx="6964" cy="3922"/>
              </a:xfrm>
              <a:prstGeom prst="rect">
                <a:avLst/>
              </a:prstGeom>
              <a:noFill/>
              <a:ln>
                <a:noFill/>
              </a:ln>
              <a:effectLst>
                <a:glow>
                  <a:schemeClr val="accent1">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6940" y="1943099"/>
              <a:ext cx="4464996" cy="3348747"/>
            </a:xfrm>
            <a:prstGeom prst="rect">
              <a:avLst/>
            </a:prstGeom>
          </p:spPr>
        </p:pic>
      </p:grpSp>
    </p:spTree>
    <p:extLst>
      <p:ext uri="{BB962C8B-B14F-4D97-AF65-F5344CB8AC3E}">
        <p14:creationId xmlns:p14="http://schemas.microsoft.com/office/powerpoint/2010/main" val="227570770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9|8.9|2.6|52.8|2.6"/>
</p:tagLst>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7094E2DC325E4342BE4AB52AFBCBC037" ma:contentTypeVersion="0" ma:contentTypeDescription="Crear nuevo documento." ma:contentTypeScope="" ma:versionID="234eedf638bd6d2b9904ae8e6c1a6bea">
  <xsd:schema xmlns:xsd="http://www.w3.org/2001/XMLSchema" xmlns:xs="http://www.w3.org/2001/XMLSchema" xmlns:p="http://schemas.microsoft.com/office/2006/metadata/properties" targetNamespace="http://schemas.microsoft.com/office/2006/metadata/properties" ma:root="true" ma:fieldsID="3f6edc329ff236629c56e3b879b320d0">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2D4F6B-DC30-4EE9-887D-8D0D20F3238F}">
  <ds:schemaRefs>
    <ds:schemaRef ds:uri="http://schemas.microsoft.com/office/infopath/2007/PartnerControls"/>
    <ds:schemaRef ds:uri="http://schemas.openxmlformats.org/package/2006/metadata/core-properties"/>
    <ds:schemaRef ds:uri="http://schemas.microsoft.com/office/2006/documentManagement/types"/>
    <ds:schemaRef ds:uri="http://purl.org/dc/terms/"/>
    <ds:schemaRef ds:uri="http://www.w3.org/XML/1998/namespace"/>
    <ds:schemaRef ds:uri="http://schemas.microsoft.com/office/2006/metadata/properties"/>
    <ds:schemaRef ds:uri="http://purl.org/dc/elements/1.1/"/>
    <ds:schemaRef ds:uri="http://purl.org/dc/dcmitype/"/>
  </ds:schemaRefs>
</ds:datastoreItem>
</file>

<file path=customXml/itemProps2.xml><?xml version="1.0" encoding="utf-8"?>
<ds:datastoreItem xmlns:ds="http://schemas.openxmlformats.org/officeDocument/2006/customXml" ds:itemID="{C77D269B-9B3F-4535-B2E1-EE14647D397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6F04F8D4-7E6F-4C7A-9A47-B38EC81041A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2274</TotalTime>
  <Words>1996</Words>
  <Application>Microsoft Office PowerPoint</Application>
  <PresentationFormat>Presentación en pantalla (4:3)</PresentationFormat>
  <Paragraphs>304</Paragraphs>
  <Slides>42</Slides>
  <Notes>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42</vt:i4>
      </vt:variant>
    </vt:vector>
  </HeadingPairs>
  <TitlesOfParts>
    <vt:vector size="52" baseType="lpstr">
      <vt:lpstr>Aharoni</vt:lpstr>
      <vt:lpstr>Arial</vt:lpstr>
      <vt:lpstr>Calibri</vt:lpstr>
      <vt:lpstr>Segoe UI</vt:lpstr>
      <vt:lpstr>Segoe UI </vt:lpstr>
      <vt:lpstr>Segoe UI Light</vt:lpstr>
      <vt:lpstr>Segoe UI Semibold</vt:lpstr>
      <vt:lpstr>Times</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pero, es costo efectivo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Jhonatan Salguero</dc:creator>
  <cp:lastModifiedBy>Guillermo Sanchez Vanegas</cp:lastModifiedBy>
  <cp:revision>351</cp:revision>
  <dcterms:created xsi:type="dcterms:W3CDTF">2013-09-18T21:07:57Z</dcterms:created>
  <dcterms:modified xsi:type="dcterms:W3CDTF">2016-02-24T12:47:06Z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0x0101007094E2DC325E4342BE4AB52AFBCBC037</vt:lpwstr>
  </property>
</Properties>
</file>