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sldIdLst>
    <p:sldId id="256" r:id="rId2"/>
    <p:sldId id="310" r:id="rId3"/>
    <p:sldId id="326" r:id="rId4"/>
    <p:sldId id="373" r:id="rId5"/>
    <p:sldId id="361" r:id="rId6"/>
    <p:sldId id="379" r:id="rId7"/>
    <p:sldId id="320" r:id="rId8"/>
    <p:sldId id="380" r:id="rId9"/>
    <p:sldId id="381" r:id="rId10"/>
    <p:sldId id="382" r:id="rId11"/>
    <p:sldId id="371" r:id="rId12"/>
    <p:sldId id="384" r:id="rId13"/>
    <p:sldId id="393" r:id="rId14"/>
    <p:sldId id="385" r:id="rId15"/>
    <p:sldId id="347" r:id="rId16"/>
    <p:sldId id="383" r:id="rId17"/>
    <p:sldId id="386" r:id="rId18"/>
    <p:sldId id="387" r:id="rId19"/>
    <p:sldId id="388" r:id="rId20"/>
    <p:sldId id="389" r:id="rId21"/>
    <p:sldId id="390" r:id="rId22"/>
    <p:sldId id="391" r:id="rId23"/>
    <p:sldId id="357" r:id="rId24"/>
    <p:sldId id="355" r:id="rId25"/>
    <p:sldId id="370" r:id="rId26"/>
    <p:sldId id="372" r:id="rId27"/>
    <p:sldId id="376" r:id="rId28"/>
    <p:sldId id="354" r:id="rId29"/>
    <p:sldId id="392" r:id="rId30"/>
    <p:sldId id="3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0A"/>
    <a:srgbClr val="CADEF7"/>
    <a:srgbClr val="6094E7"/>
    <a:srgbClr val="5E8FDC"/>
    <a:srgbClr val="E8FD80"/>
    <a:srgbClr val="AEA892"/>
    <a:srgbClr val="D7D802"/>
    <a:srgbClr val="004400"/>
    <a:srgbClr val="FF72E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90" autoAdjust="0"/>
    <p:restoredTop sz="94690" autoAdjust="0"/>
  </p:normalViewPr>
  <p:slideViewPr>
    <p:cSldViewPr snapToGrid="0" snapToObjects="1">
      <p:cViewPr>
        <p:scale>
          <a:sx n="121" d="100"/>
          <a:sy n="121" d="100"/>
        </p:scale>
        <p:origin x="-1248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66F69-0B95-2C44-9F94-69D32FF5008B}" type="datetimeFigureOut">
              <a:rPr lang="en-US" smtClean="0"/>
              <a:t>15-11-29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6EBE2-C10E-E840-BD4B-695BDA7CA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4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6EBE2-C10E-E840-BD4B-695BDA7CA9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9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Epidemiology (prioritize prevalent conditions)</a:t>
            </a:r>
          </a:p>
          <a:p>
            <a:pPr lvl="1"/>
            <a:r>
              <a:rPr lang="en-US" b="1" dirty="0" smtClean="0"/>
              <a:t>Ethics (Search for fairness and justice of process)</a:t>
            </a:r>
          </a:p>
          <a:p>
            <a:pPr marL="457200" lvl="1" indent="0">
              <a:buNone/>
            </a:pPr>
            <a:r>
              <a:rPr lang="en-US" sz="2400" b="1" i="1" dirty="0" smtClean="0"/>
              <a:t>			Accountability for Reasonableness (A4R)</a:t>
            </a:r>
          </a:p>
          <a:p>
            <a:pPr marL="457200" lvl="1" indent="0">
              <a:buNone/>
            </a:pPr>
            <a:r>
              <a:rPr lang="en-US" sz="1600" b="1" dirty="0" smtClean="0"/>
              <a:t>(Daniels &amp; Sabin, 1997; Gibson et al., 2002; Martin &amp; Singer, 2003; Gibson et al., 2005a ). </a:t>
            </a:r>
          </a:p>
          <a:p>
            <a:pPr lvl="1"/>
            <a:r>
              <a:rPr lang="en-US" b="1" dirty="0" smtClean="0"/>
              <a:t>Economics (Search for Cost-effectiveness)</a:t>
            </a:r>
          </a:p>
          <a:p>
            <a:pPr marL="457200" lvl="1" indent="0">
              <a:buNone/>
            </a:pPr>
            <a:r>
              <a:rPr lang="en-US" sz="1900" b="1" dirty="0" smtClean="0"/>
              <a:t>		(Donaldson, 1991) </a:t>
            </a:r>
            <a:r>
              <a:rPr lang="en-US" b="1" dirty="0" smtClean="0"/>
              <a:t>PBMA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Mitton</a:t>
            </a:r>
            <a:r>
              <a:rPr lang="en-US" sz="1800" b="1" dirty="0" smtClean="0"/>
              <a:t> &amp; Donaldson, 2004) </a:t>
            </a:r>
          </a:p>
          <a:p>
            <a:pPr lvl="1"/>
            <a:r>
              <a:rPr lang="en-US" b="1" dirty="0" smtClean="0"/>
              <a:t>Economics &amp; Ethics (Search for Cost-effectiveness with a fair and transparent process) </a:t>
            </a:r>
          </a:p>
          <a:p>
            <a:pPr marL="457200" lvl="1" indent="0">
              <a:buNone/>
            </a:pPr>
            <a:r>
              <a:rPr lang="en-US" sz="1900" b="1" dirty="0" smtClean="0"/>
              <a:t>				    (Gibson et al., 2006; 2011)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6EBE2-C10E-E840-BD4B-695BDA7CA9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7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dirty="0" smtClean="0"/>
              <a:t>Knowledge synthesis: Scoping studies</a:t>
            </a:r>
          </a:p>
          <a:p>
            <a:pPr lvl="1"/>
            <a:r>
              <a:rPr lang="en-US" sz="1600" b="1" dirty="0" smtClean="0"/>
              <a:t>Critical step for evidence-informed health policy making </a:t>
            </a:r>
            <a:r>
              <a:rPr lang="en-US" sz="1200" b="1" dirty="0" smtClean="0"/>
              <a:t>(Lomas, 2005; Mays et al., 2005; </a:t>
            </a:r>
            <a:r>
              <a:rPr lang="en-US" sz="1200" b="1" dirty="0" err="1" smtClean="0"/>
              <a:t>Arksey</a:t>
            </a:r>
            <a:r>
              <a:rPr lang="en-US" sz="1200" b="1" dirty="0" smtClean="0"/>
              <a:t> &amp; O’Malley, 2005)</a:t>
            </a:r>
          </a:p>
          <a:p>
            <a:pPr lvl="1"/>
            <a:r>
              <a:rPr lang="en-US" sz="1600" b="1" dirty="0" smtClean="0"/>
              <a:t>Map a complex topic, define research gaps </a:t>
            </a:r>
          </a:p>
          <a:p>
            <a:pPr marL="457200" lvl="1" indent="0">
              <a:buNone/>
            </a:pPr>
            <a:r>
              <a:rPr lang="en-US" sz="1800" b="1" dirty="0" smtClean="0"/>
              <a:t>	(CIHR, NIHR in </a:t>
            </a:r>
            <a:r>
              <a:rPr lang="en-US" sz="1800" b="1" dirty="0" err="1" smtClean="0"/>
              <a:t>Levac</a:t>
            </a:r>
            <a:r>
              <a:rPr lang="en-US" sz="1800" b="1" dirty="0" smtClean="0"/>
              <a:t> et al., 2010) </a:t>
            </a:r>
          </a:p>
          <a:p>
            <a:pPr>
              <a:lnSpc>
                <a:spcPct val="120000"/>
              </a:lnSpc>
            </a:pPr>
            <a:r>
              <a:rPr lang="en-US" sz="1200" b="1" baseline="30000" dirty="0" smtClean="0"/>
              <a:t>1: Identifying the research question (purpose, aim)</a:t>
            </a:r>
          </a:p>
          <a:p>
            <a:pPr>
              <a:lnSpc>
                <a:spcPct val="120000"/>
              </a:lnSpc>
            </a:pPr>
            <a:r>
              <a:rPr lang="en-US" sz="1200" b="1" baseline="30000" dirty="0" smtClean="0"/>
              <a:t>2: Identifying relevant studies (two reviewers, breadth/feasibility)</a:t>
            </a:r>
          </a:p>
          <a:p>
            <a:pPr>
              <a:lnSpc>
                <a:spcPct val="120000"/>
              </a:lnSpc>
            </a:pPr>
            <a:r>
              <a:rPr lang="en-US" sz="1200" b="1" baseline="30000" dirty="0" smtClean="0"/>
              <a:t>3: Study selection (</a:t>
            </a:r>
            <a:r>
              <a:rPr lang="en-US" sz="1200" b="1" i="1" baseline="30000" dirty="0" smtClean="0"/>
              <a:t>Post hoc</a:t>
            </a:r>
            <a:r>
              <a:rPr lang="en-US" sz="1200" b="1" baseline="300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1200" b="1" baseline="30000" dirty="0" smtClean="0"/>
              <a:t>4: Charting the data (qualitative content analysis)</a:t>
            </a:r>
          </a:p>
          <a:p>
            <a:pPr>
              <a:lnSpc>
                <a:spcPct val="120000"/>
              </a:lnSpc>
            </a:pPr>
            <a:r>
              <a:rPr lang="en-US" sz="1200" b="1" baseline="30000" dirty="0" smtClean="0"/>
              <a:t>5: Collating, summarizing, and reporting results</a:t>
            </a:r>
          </a:p>
          <a:p>
            <a:pPr>
              <a:lnSpc>
                <a:spcPct val="120000"/>
              </a:lnSpc>
            </a:pPr>
            <a:r>
              <a:rPr lang="en-US" sz="1200" b="1" baseline="30000" dirty="0" smtClean="0"/>
              <a:t>6: Consultation (optional)- Interest groups</a:t>
            </a: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                  (</a:t>
            </a:r>
            <a:r>
              <a:rPr lang="en-US" b="1" dirty="0" err="1" smtClean="0"/>
              <a:t>Arksey</a:t>
            </a:r>
            <a:r>
              <a:rPr lang="en-US" b="1" dirty="0" smtClean="0"/>
              <a:t> &amp; O’Malley, 2005; </a:t>
            </a:r>
            <a:r>
              <a:rPr lang="en-US" b="1" dirty="0" err="1" smtClean="0"/>
              <a:t>Levac</a:t>
            </a:r>
            <a:r>
              <a:rPr lang="en-US" b="1" dirty="0" smtClean="0"/>
              <a:t> et al., 2010 )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6EBE2-C10E-E840-BD4B-695BDA7CA9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6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 </a:t>
            </a:r>
            <a:r>
              <a:rPr lang="en-US" sz="2400" b="1" dirty="0" smtClean="0"/>
              <a:t>(Lack of capacity to generate reliable data)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6EBE2-C10E-E840-BD4B-695BDA7CA9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9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9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2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6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15-11-29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0881"/>
            <a:ext cx="7772400" cy="3059570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/>
              <a:t>Priority Setting for Health Resource Allocation in Brazil: A Scoping Review and Ethical </a:t>
            </a:r>
            <a:r>
              <a:rPr lang="en-US" b="1" dirty="0" smtClean="0"/>
              <a:t>Analysis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485" y="3148031"/>
            <a:ext cx="6784377" cy="2792479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Fábio Ferri-de-Barros, </a:t>
            </a:r>
            <a:r>
              <a:rPr lang="en-US" sz="2400" b="1" dirty="0" smtClean="0"/>
              <a:t>MD, MSC, FSBOT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Clinical </a:t>
            </a:r>
            <a:r>
              <a:rPr lang="en-US" sz="2400" dirty="0"/>
              <a:t>Assistant Professor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Department of Surgery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University of Calgary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Director, Pediatric Spine Fellowship 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Alberta Children's Hospital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ferridb@ucalgary.ca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43711" y="6200793"/>
            <a:ext cx="261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November 30</a:t>
            </a:r>
            <a:r>
              <a:rPr lang="en-US" b="1" dirty="0" smtClean="0"/>
              <a:t>,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183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Data extraction sheet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154234"/>
              </p:ext>
            </p:extLst>
          </p:nvPr>
        </p:nvGraphicFramePr>
        <p:xfrm>
          <a:off x="457200" y="4853310"/>
          <a:ext cx="8229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Study</a:t>
                      </a:r>
                      <a:endParaRPr lang="en-US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Subject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Objectives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Methods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09737"/>
              </p:ext>
            </p:extLst>
          </p:nvPr>
        </p:nvGraphicFramePr>
        <p:xfrm>
          <a:off x="1041881" y="2690693"/>
          <a:ext cx="7001188" cy="38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297"/>
                <a:gridCol w="1750297"/>
                <a:gridCol w="1750297"/>
                <a:gridCol w="1750297"/>
              </a:tblGrid>
              <a:tr h="38471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Conference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Dates/phases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Central theme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Sub themes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ADEF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2270" y="2006339"/>
            <a:ext cx="6461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3 most recent National </a:t>
            </a:r>
            <a:r>
              <a:rPr lang="en-US" sz="2400" b="1" dirty="0">
                <a:latin typeface="Arial"/>
                <a:cs typeface="Arial"/>
              </a:rPr>
              <a:t>H</a:t>
            </a:r>
            <a:r>
              <a:rPr lang="en-US" sz="2400" b="1" dirty="0" smtClean="0">
                <a:latin typeface="Arial"/>
                <a:cs typeface="Arial"/>
              </a:rPr>
              <a:t>ealth Conferences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2527" y="4236722"/>
            <a:ext cx="6751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Brazilian Studies on Ethics of priority setting</a:t>
            </a:r>
            <a:endParaRPr lang="en-US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584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Results-Objective I (Describe)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195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 7 policy documents (Ministry of Health)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National Health Conferences (CNS)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b="1" dirty="0" smtClean="0"/>
              <a:t>(By laws and reports of 3 most recent CNS)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 3 Reports (interest groups)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World Bank Report (2007)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CONASS report (2009)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Lancet Brazil Working Group (2011)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11 Studies on </a:t>
            </a:r>
            <a:r>
              <a:rPr lang="en-US" b="1" dirty="0"/>
              <a:t>E</a:t>
            </a:r>
            <a:r>
              <a:rPr lang="en-US" b="1" dirty="0" smtClean="0"/>
              <a:t>thics of PS in Brazil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282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National Health Conferences (CNS)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695" y="1605789"/>
            <a:ext cx="7538441" cy="1778948"/>
          </a:xfrm>
          <a:prstGeom prst="rect">
            <a:avLst/>
          </a:prstGeom>
          <a:noFill/>
          <a:ln>
            <a:solidFill>
              <a:srgbClr val="4F81BD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Participants</a:t>
            </a:r>
            <a:endParaRPr lang="en-US" sz="24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50% </a:t>
            </a:r>
            <a:r>
              <a:rPr lang="en-US" sz="2400" dirty="0" smtClean="0"/>
              <a:t>members of the </a:t>
            </a:r>
            <a:r>
              <a:rPr lang="en-US" sz="2400" b="1" dirty="0" smtClean="0"/>
              <a:t>public</a:t>
            </a:r>
            <a:endParaRPr lang="en-US" sz="2400" dirty="0" smtClean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25</a:t>
            </a:r>
            <a:r>
              <a:rPr lang="en-US" sz="2400" dirty="0"/>
              <a:t>% elected representatives of </a:t>
            </a:r>
            <a:r>
              <a:rPr lang="en-US" sz="2400" b="1" dirty="0"/>
              <a:t>health </a:t>
            </a:r>
            <a:r>
              <a:rPr lang="en-US" sz="2400" b="1" dirty="0" smtClean="0"/>
              <a:t>professionals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/>
              <a:t>25</a:t>
            </a:r>
            <a:r>
              <a:rPr lang="en-US" sz="2400" dirty="0"/>
              <a:t>% elected representatives of </a:t>
            </a:r>
            <a:r>
              <a:rPr lang="en-US" sz="2400" b="1" dirty="0" smtClean="0"/>
              <a:t>managers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9646" y="3831487"/>
            <a:ext cx="7538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Every 4 years, Municipal, State and National levels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9646" y="5347706"/>
            <a:ext cx="753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Health Policies are voted at the federal level  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9646" y="4577858"/>
            <a:ext cx="7538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Health Policy report sent to the higher level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541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44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CNS Themes and Sub-themes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66747"/>
              </p:ext>
            </p:extLst>
          </p:nvPr>
        </p:nvGraphicFramePr>
        <p:xfrm>
          <a:off x="304376" y="1942792"/>
          <a:ext cx="8616607" cy="3074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610"/>
                <a:gridCol w="1102191"/>
                <a:gridCol w="3561018"/>
                <a:gridCol w="2686788"/>
              </a:tblGrid>
              <a:tr h="5238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Conference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Central Theme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 themes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94E7"/>
                    </a:solidFill>
                  </a:tcPr>
                </a:tc>
              </a:tr>
              <a:tr h="255059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Municipal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Health: A legal right and state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duty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 health that we have and the SUS that we want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Right to health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Social security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Participatory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management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ADE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67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82188"/>
            <a:ext cx="8229600" cy="138748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Studies </a:t>
            </a:r>
            <a:r>
              <a:rPr lang="en-US" sz="3600" b="1" dirty="0">
                <a:latin typeface="Arial"/>
                <a:cs typeface="Arial"/>
              </a:rPr>
              <a:t>on Ethics of priority </a:t>
            </a:r>
            <a:r>
              <a:rPr lang="en-US" sz="3600" b="1" dirty="0" smtClean="0">
                <a:latin typeface="Arial"/>
                <a:cs typeface="Arial"/>
              </a:rPr>
              <a:t>setting in Brazil</a:t>
            </a:r>
            <a:r>
              <a:rPr lang="en-US" sz="3600" b="1" dirty="0">
                <a:latin typeface="Arial"/>
                <a:cs typeface="Arial"/>
              </a:rPr>
              <a:t/>
            </a:r>
            <a:br>
              <a:rPr lang="en-US" sz="3600" b="1" dirty="0">
                <a:latin typeface="Arial"/>
                <a:cs typeface="Arial"/>
              </a:rPr>
            </a:br>
            <a:endParaRPr lang="en-US" sz="3600" b="1" dirty="0"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672128"/>
              </p:ext>
            </p:extLst>
          </p:nvPr>
        </p:nvGraphicFramePr>
        <p:xfrm>
          <a:off x="776655" y="1634996"/>
          <a:ext cx="7672040" cy="399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408"/>
                <a:gridCol w="1534408"/>
                <a:gridCol w="1534408"/>
                <a:gridCol w="1534408"/>
                <a:gridCol w="1534408"/>
              </a:tblGrid>
              <a:tr h="383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Study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Objectives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Conclusions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6094E7"/>
                    </a:solidFill>
                  </a:tcPr>
                </a:tc>
              </a:tr>
              <a:tr h="122030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Fortes &amp;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Zoboli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, 2002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Ethics of resource allocation micro-level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Analyze ethical dilemmas in micro allocation decisions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interviews of 395 random citizens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Deontological and utilitarian values, favoring the destitute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7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Wendhausen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</a:rPr>
                        <a:t>, 2006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of decision making in a municipal health council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and evaluate the decision making processes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 analysis, participant observation and individual interviews with key informants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Composition of members does not meet legal requirement, power imbalance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50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Thematic Analysis 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11426"/>
              </p:ext>
            </p:extLst>
          </p:nvPr>
        </p:nvGraphicFramePr>
        <p:xfrm>
          <a:off x="268289" y="1878833"/>
          <a:ext cx="8663182" cy="3736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207"/>
                <a:gridCol w="2290960"/>
                <a:gridCol w="2448170"/>
                <a:gridCol w="2788845"/>
              </a:tblGrid>
              <a:tr h="116771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CNS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Societal</a:t>
                      </a:r>
                      <a:r>
                        <a:rPr lang="en-US" b="0" baseline="0" dirty="0" smtClean="0">
                          <a:solidFill>
                            <a:srgbClr val="000000"/>
                          </a:solidFill>
                        </a:rPr>
                        <a:t> participation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Integrality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Universality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Equity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Public/Private mix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CADEF7"/>
                    </a:solidFill>
                  </a:tcPr>
                </a:tc>
              </a:tr>
              <a:tr h="256896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Literature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Power Imbalance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Council</a:t>
                      </a:r>
                      <a:r>
                        <a:rPr lang="en-US" b="0" baseline="0" dirty="0" smtClean="0">
                          <a:solidFill>
                            <a:srgbClr val="000000"/>
                          </a:solidFill>
                        </a:rPr>
                        <a:t> composition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baseline="0" dirty="0" smtClean="0">
                          <a:solidFill>
                            <a:srgbClr val="000000"/>
                          </a:solidFill>
                        </a:rPr>
                        <a:t>Underrepresentation</a:t>
                      </a: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Empowerment</a:t>
                      </a:r>
                    </a:p>
                  </a:txBody>
                  <a:tcPr anchor="ctr">
                    <a:solidFill>
                      <a:srgbClr val="CADEF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Integrality is challenged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Universality accepted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Equity endorsed/fairness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Explicit</a:t>
                      </a:r>
                      <a:r>
                        <a:rPr lang="en-US" b="0" baseline="0" dirty="0" smtClean="0">
                          <a:solidFill>
                            <a:srgbClr val="000000"/>
                          </a:solidFill>
                        </a:rPr>
                        <a:t> process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6094E7"/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Inequities/Inefficiencies</a:t>
                      </a:r>
                    </a:p>
                    <a:p>
                      <a:pPr marL="84138" indent="-84138">
                        <a:lnSpc>
                          <a:spcPct val="130000"/>
                        </a:lnSpc>
                        <a:buFont typeface="Arial"/>
                        <a:buChar char="•"/>
                      </a:pPr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 Lack</a:t>
                      </a:r>
                      <a:r>
                        <a:rPr lang="en-US" b="0" baseline="0" dirty="0" smtClean="0">
                          <a:solidFill>
                            <a:srgbClr val="000000"/>
                          </a:solidFill>
                        </a:rPr>
                        <a:t> of PS process for private  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CADEF7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2455892" y="2792008"/>
            <a:ext cx="0" cy="64027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53032" y="2828952"/>
            <a:ext cx="0" cy="60332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477972" y="2828952"/>
            <a:ext cx="0" cy="60332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1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Objective 2-Ethical Analysis Extended A4R </a:t>
            </a:r>
            <a:endParaRPr lang="en-US" sz="1400" b="1" dirty="0"/>
          </a:p>
        </p:txBody>
      </p:sp>
      <p:sp>
        <p:nvSpPr>
          <p:cNvPr id="6" name="Rectangle 5"/>
          <p:cNvSpPr/>
          <p:nvPr/>
        </p:nvSpPr>
        <p:spPr>
          <a:xfrm>
            <a:off x="3122568" y="6254382"/>
            <a:ext cx="2898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A4R  (Daniels &amp; Sabin, 1997)</a:t>
            </a:r>
            <a:r>
              <a:rPr lang="en-US" dirty="0"/>
              <a:t>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52567" y="1316924"/>
            <a:ext cx="7796139" cy="4937458"/>
          </a:xfrm>
          <a:prstGeom prst="rect">
            <a:avLst/>
          </a:prstGeom>
          <a:solidFill>
            <a:srgbClr val="CADEF7">
              <a:alpha val="97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600" dirty="0">
                <a:effectLst/>
                <a:latin typeface="Cambria"/>
                <a:ea typeface="ＭＳ 明朝"/>
                <a:cs typeface="Times New Roman"/>
              </a:rPr>
              <a:t> </a:t>
            </a:r>
            <a:r>
              <a:rPr lang="en-US" sz="2800" b="1" dirty="0" smtClean="0">
                <a:effectLst/>
                <a:latin typeface="Cambria"/>
                <a:ea typeface="ＭＳ 明朝"/>
                <a:cs typeface="Times New Roman"/>
              </a:rPr>
              <a:t>Evaluation Checklist (Gibson et al., 2011)</a:t>
            </a:r>
            <a:endParaRPr lang="en-US" sz="2800" b="1" dirty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effectLst/>
                <a:latin typeface="Cambria"/>
                <a:ea typeface="ＭＳ 明朝"/>
                <a:cs typeface="Times New Roman"/>
              </a:rPr>
              <a:t>Relevance</a:t>
            </a:r>
            <a:r>
              <a:rPr lang="en-US" sz="3200" dirty="0">
                <a:effectLst/>
                <a:latin typeface="Cambria"/>
                <a:ea typeface="ＭＳ 明朝"/>
                <a:cs typeface="Times New Roman"/>
              </a:rPr>
              <a:t> </a:t>
            </a:r>
            <a:endParaRPr lang="en-US" sz="3200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smtClean="0">
                <a:effectLst/>
                <a:latin typeface="Cambria"/>
                <a:ea typeface="ＭＳ 明朝"/>
                <a:cs typeface="Times New Roman"/>
              </a:rPr>
              <a:t>Publicity</a:t>
            </a:r>
            <a:endParaRPr lang="en-US" sz="3200" dirty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effectLst/>
                <a:latin typeface="Cambria"/>
                <a:ea typeface="ＭＳ 明朝"/>
                <a:cs typeface="Times New Roman"/>
              </a:rPr>
              <a:t>Appeals </a:t>
            </a:r>
            <a:endParaRPr lang="en-US" sz="3200" b="1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smtClean="0">
                <a:effectLst/>
                <a:latin typeface="Cambria"/>
                <a:ea typeface="ＭＳ 明朝"/>
                <a:cs typeface="Times New Roman"/>
              </a:rPr>
              <a:t>Enforcement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latin typeface="Cambria"/>
                <a:ea typeface="ＭＳ 明朝"/>
                <a:cs typeface="Times New Roman"/>
              </a:rPr>
              <a:t>Empowerment </a:t>
            </a:r>
            <a:r>
              <a:rPr lang="en-US" b="1" i="1" dirty="0"/>
              <a:t>(Gibson et al, 2005a)</a:t>
            </a:r>
            <a:r>
              <a:rPr lang="en-US" b="1" baseline="30000" dirty="0"/>
              <a:t>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en-US" sz="4000" dirty="0"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760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Objective II-Ethical analysis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0461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200" b="1" i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500" b="1" i="1" dirty="0" smtClean="0">
                <a:latin typeface="Arial"/>
                <a:cs typeface="Arial"/>
              </a:rPr>
              <a:t>Relevance: </a:t>
            </a:r>
          </a:p>
          <a:p>
            <a:pPr marL="0" indent="0">
              <a:buNone/>
            </a:pPr>
            <a:r>
              <a:rPr lang="en-US" sz="3500" b="1" i="1" dirty="0" smtClean="0">
                <a:latin typeface="Arial"/>
                <a:cs typeface="Arial"/>
              </a:rPr>
              <a:t>Criteria </a:t>
            </a:r>
            <a:r>
              <a:rPr lang="en-US" sz="3500" b="1" dirty="0" smtClean="0">
                <a:latin typeface="Arial"/>
                <a:cs typeface="Arial"/>
              </a:rPr>
              <a:t>(</a:t>
            </a:r>
            <a:r>
              <a:rPr lang="en-US" sz="3500" b="1" dirty="0">
                <a:latin typeface="Arial"/>
                <a:cs typeface="Arial"/>
              </a:rPr>
              <a:t>d</a:t>
            </a:r>
            <a:r>
              <a:rPr lang="en-US" sz="3500" b="1" dirty="0" smtClean="0">
                <a:latin typeface="Arial"/>
                <a:cs typeface="Arial"/>
              </a:rPr>
              <a:t>ecision based on reasons?)</a:t>
            </a:r>
          </a:p>
          <a:p>
            <a:pPr>
              <a:buFont typeface="Wingdings" charset="2"/>
              <a:buChar char="ü"/>
            </a:pPr>
            <a:r>
              <a:rPr lang="en-US" sz="2400" dirty="0" smtClean="0">
                <a:latin typeface="Arial"/>
                <a:cs typeface="Arial"/>
              </a:rPr>
              <a:t>Voted guidelines (Municipal and State levels)</a:t>
            </a:r>
          </a:p>
          <a:p>
            <a:pPr>
              <a:buFont typeface="Wingdings" charset="2"/>
              <a:buChar char="ü"/>
            </a:pPr>
            <a:r>
              <a:rPr lang="en-US" sz="2400" dirty="0" smtClean="0">
                <a:latin typeface="Arial"/>
                <a:cs typeface="Arial"/>
              </a:rPr>
              <a:t>Voted policies (National level) guide allocation decisions</a:t>
            </a: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latin typeface="Arial"/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200" b="1" dirty="0" smtClean="0">
              <a:latin typeface="Arial"/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1359" y="3704628"/>
            <a:ext cx="7643276" cy="27699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1" dirty="0">
                <a:latin typeface="Arial"/>
                <a:cs typeface="Arial"/>
              </a:rPr>
              <a:t>Implicit priority setting </a:t>
            </a:r>
            <a:endParaRPr lang="en-US" sz="3200" b="1" dirty="0" smtClean="0">
              <a:latin typeface="Arial"/>
              <a:cs typeface="Arial"/>
            </a:endParaRPr>
          </a:p>
          <a:p>
            <a:r>
              <a:rPr lang="en-US" b="1" dirty="0"/>
              <a:t> </a:t>
            </a:r>
            <a:r>
              <a:rPr lang="en-US" b="1" dirty="0" smtClean="0"/>
              <a:t>         (</a:t>
            </a:r>
            <a:r>
              <a:rPr lang="en-US" b="1" dirty="0"/>
              <a:t>Fortes, 2008; Ferri-de-Barros et al., 2009) </a:t>
            </a:r>
            <a:endParaRPr lang="en-US" b="1" dirty="0" smtClean="0"/>
          </a:p>
          <a:p>
            <a:endParaRPr lang="en-US" b="1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sz="2400" b="1" i="1" dirty="0">
                <a:solidFill>
                  <a:srgbClr val="000000"/>
                </a:solidFill>
                <a:latin typeface="Arial"/>
                <a:cs typeface="Arial"/>
              </a:rPr>
              <a:t>To expand oral health coverage” (voted policy)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Outcome: </a:t>
            </a:r>
            <a:r>
              <a:rPr lang="en-US" sz="2400" b="1" dirty="0" smtClean="0">
                <a:solidFill>
                  <a:srgbClr val="000000"/>
                </a:solidFill>
              </a:rPr>
              <a:t>CAD$ 1,000,000,000 </a:t>
            </a:r>
            <a:r>
              <a:rPr lang="en-US" sz="2400" b="1" dirty="0">
                <a:solidFill>
                  <a:srgbClr val="000000"/>
                </a:solidFill>
              </a:rPr>
              <a:t>to expanding oral health 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i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400" b="1" i="1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US" sz="2400" b="1" i="1" dirty="0">
                <a:solidFill>
                  <a:srgbClr val="000000"/>
                </a:solidFill>
                <a:latin typeface="Arial"/>
                <a:cs typeface="Arial"/>
              </a:rPr>
              <a:t>what extent?? Integrality principle</a:t>
            </a:r>
          </a:p>
        </p:txBody>
      </p:sp>
    </p:spTree>
    <p:extLst>
      <p:ext uri="{BB962C8B-B14F-4D97-AF65-F5344CB8AC3E}">
        <p14:creationId xmlns:p14="http://schemas.microsoft.com/office/powerpoint/2010/main" val="1701418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Objective II-Ethical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latin typeface="Arial"/>
                <a:cs typeface="Arial"/>
              </a:rPr>
              <a:t>Relevance:</a:t>
            </a:r>
          </a:p>
          <a:p>
            <a:pPr marL="0" indent="0">
              <a:buNone/>
            </a:pPr>
            <a:r>
              <a:rPr lang="en-US" b="1" i="1" dirty="0">
                <a:latin typeface="Arial"/>
                <a:cs typeface="Arial"/>
              </a:rPr>
              <a:t> </a:t>
            </a:r>
            <a:r>
              <a:rPr lang="en-US" b="1" i="1" dirty="0" smtClean="0">
                <a:latin typeface="Arial"/>
                <a:cs typeface="Arial"/>
              </a:rPr>
              <a:t>Data (decision </a:t>
            </a:r>
            <a:r>
              <a:rPr lang="en-US" b="1" i="1" dirty="0">
                <a:latin typeface="Arial"/>
                <a:cs typeface="Arial"/>
              </a:rPr>
              <a:t>based on </a:t>
            </a:r>
            <a:r>
              <a:rPr lang="en-US" b="1" i="1" dirty="0" smtClean="0">
                <a:latin typeface="Arial"/>
                <a:cs typeface="Arial"/>
              </a:rPr>
              <a:t>reasons?)</a:t>
            </a:r>
          </a:p>
          <a:p>
            <a:pPr>
              <a:buFont typeface="Wingdings" charset="2"/>
              <a:buChar char="ü"/>
            </a:pPr>
            <a:r>
              <a:rPr lang="en-US" sz="2400" dirty="0" smtClean="0">
                <a:latin typeface="Arial"/>
                <a:cs typeface="Arial"/>
              </a:rPr>
              <a:t>Policy 7, guideline 2 (pg.21) 14</a:t>
            </a:r>
            <a:r>
              <a:rPr lang="en-US" sz="2400" baseline="30000" dirty="0" smtClean="0">
                <a:latin typeface="Arial"/>
                <a:cs typeface="Arial"/>
              </a:rPr>
              <a:t>th</a:t>
            </a:r>
            <a:r>
              <a:rPr lang="en-US" sz="2400" dirty="0" smtClean="0">
                <a:latin typeface="Arial"/>
                <a:cs typeface="Arial"/>
              </a:rPr>
              <a:t> CNS</a:t>
            </a:r>
          </a:p>
          <a:p>
            <a:pPr lvl="1">
              <a:buFont typeface="Wingdings" charset="2"/>
              <a:buChar char="ü"/>
            </a:pPr>
            <a:r>
              <a:rPr lang="en-US" sz="2000" dirty="0" smtClean="0">
                <a:latin typeface="Arial"/>
                <a:cs typeface="Arial"/>
              </a:rPr>
              <a:t>Improve decision making based on data</a:t>
            </a:r>
          </a:p>
          <a:p>
            <a:pPr lvl="1"/>
            <a:endParaRPr lang="en-US" sz="2000" b="1" i="1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115650"/>
            <a:ext cx="8385478" cy="2215991"/>
          </a:xfrm>
          <a:prstGeom prst="rect">
            <a:avLst/>
          </a:prstGeom>
          <a:solidFill>
            <a:srgbClr val="FEFF0A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/>
              <a:t>La </a:t>
            </a:r>
            <a:r>
              <a:rPr lang="en-US" sz="2400" b="1" dirty="0" err="1"/>
              <a:t>Forgia</a:t>
            </a:r>
            <a:r>
              <a:rPr lang="en-US" sz="2400" b="1" dirty="0"/>
              <a:t> &amp; </a:t>
            </a:r>
            <a:r>
              <a:rPr lang="en-US" sz="2400" b="1" dirty="0" err="1"/>
              <a:t>Couttolenc</a:t>
            </a:r>
            <a:r>
              <a:rPr lang="en-US" sz="2400" b="1" dirty="0"/>
              <a:t>  (2007) </a:t>
            </a:r>
            <a:r>
              <a:rPr lang="en-US" sz="2400" dirty="0"/>
              <a:t>planning for allocating health </a:t>
            </a:r>
            <a:r>
              <a:rPr lang="en-US" sz="2400" dirty="0" smtClean="0"/>
              <a:t>resources</a:t>
            </a:r>
          </a:p>
          <a:p>
            <a:pPr marL="0" lvl="1"/>
            <a:r>
              <a:rPr lang="en-US" sz="2400" dirty="0" smtClean="0"/>
              <a:t> </a:t>
            </a:r>
            <a:r>
              <a:rPr lang="en-US" sz="2400" i="1" dirty="0" smtClean="0"/>
              <a:t>“…is conducted mainly as a formal exercise to comply with</a:t>
            </a:r>
          </a:p>
          <a:p>
            <a:pPr marL="0" lvl="1"/>
            <a:r>
              <a:rPr lang="en-US" sz="2400" i="1" dirty="0" smtClean="0"/>
              <a:t> the legal requirement rather than as an instrument to implement </a:t>
            </a:r>
          </a:p>
          <a:p>
            <a:pPr marL="0" lvl="1"/>
            <a:r>
              <a:rPr lang="en-US" sz="2400" i="1" dirty="0" smtClean="0"/>
              <a:t>policy or as a basis for resource allocation</a:t>
            </a:r>
            <a:r>
              <a:rPr lang="en-US" sz="2400" dirty="0" smtClean="0"/>
              <a:t>”.</a:t>
            </a:r>
          </a:p>
          <a:p>
            <a:pPr marL="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7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4263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9800" b="1" i="1" dirty="0">
                <a:latin typeface="Arial"/>
                <a:cs typeface="Arial"/>
              </a:rPr>
              <a:t>Publicity </a:t>
            </a:r>
            <a:r>
              <a:rPr lang="en-US" sz="8000" b="1" i="1" dirty="0" smtClean="0">
                <a:latin typeface="Arial"/>
                <a:cs typeface="Arial"/>
              </a:rPr>
              <a:t> </a:t>
            </a:r>
            <a:endParaRPr lang="en-US" sz="8000" b="1" i="1" dirty="0">
              <a:latin typeface="Arial"/>
              <a:cs typeface="Arial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sz="8000" i="1" dirty="0" smtClean="0">
                <a:latin typeface="Arial"/>
                <a:cs typeface="Arial"/>
              </a:rPr>
              <a:t>Transparency-Context, aim, scope and criteria</a:t>
            </a:r>
            <a:endParaRPr lang="en-US" sz="8000" dirty="0">
              <a:latin typeface="Arial"/>
              <a:cs typeface="Arial"/>
            </a:endParaRP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sz="7400" dirty="0" smtClean="0">
                <a:latin typeface="Arial"/>
                <a:cs typeface="Arial"/>
              </a:rPr>
              <a:t>Guiding themes communicated to the public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sz="7400" dirty="0" smtClean="0">
                <a:latin typeface="Arial"/>
                <a:cs typeface="Arial"/>
              </a:rPr>
              <a:t>Voted guidelines communicated to the public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sz="7400" dirty="0" smtClean="0">
                <a:latin typeface="Arial"/>
                <a:cs typeface="Arial"/>
              </a:rPr>
              <a:t>Voted policies communicated to the public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Objective II-Ethical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140" y="4429000"/>
            <a:ext cx="8103660" cy="1902059"/>
          </a:xfrm>
          <a:prstGeom prst="rect">
            <a:avLst/>
          </a:prstGeom>
          <a:solidFill>
            <a:srgbClr val="FEFF0A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400" b="1" dirty="0" smtClean="0">
                <a:latin typeface="Arial"/>
                <a:cs typeface="Arial"/>
              </a:rPr>
              <a:t>Reasons </a:t>
            </a:r>
            <a:r>
              <a:rPr lang="en-US" sz="2400" b="1" dirty="0">
                <a:latin typeface="Arial"/>
                <a:cs typeface="Arial"/>
              </a:rPr>
              <a:t>for allocation decisions </a:t>
            </a:r>
            <a:endParaRPr lang="en-US" sz="2400" b="1" dirty="0" smtClean="0">
              <a:latin typeface="Arial"/>
              <a:cs typeface="Arial"/>
            </a:endParaRPr>
          </a:p>
          <a:p>
            <a:pPr algn="ctr">
              <a:lnSpc>
                <a:spcPct val="130000"/>
              </a:lnSpc>
            </a:pPr>
            <a:r>
              <a:rPr lang="en-US" sz="2400" b="1" dirty="0" smtClean="0">
                <a:latin typeface="Arial"/>
                <a:cs typeface="Arial"/>
              </a:rPr>
              <a:t>not communicated to </a:t>
            </a:r>
            <a:r>
              <a:rPr lang="en-US" sz="2400" b="1" dirty="0">
                <a:latin typeface="Arial"/>
                <a:cs typeface="Arial"/>
              </a:rPr>
              <a:t>the </a:t>
            </a:r>
            <a:r>
              <a:rPr lang="en-US" sz="2400" b="1" dirty="0" smtClean="0">
                <a:latin typeface="Arial"/>
                <a:cs typeface="Arial"/>
              </a:rPr>
              <a:t>public</a:t>
            </a:r>
          </a:p>
          <a:p>
            <a:pPr algn="ctr">
              <a:lnSpc>
                <a:spcPct val="130000"/>
              </a:lnSpc>
            </a:pPr>
            <a:r>
              <a:rPr lang="en-US" sz="2400" b="1" dirty="0" smtClean="0">
                <a:latin typeface="Arial"/>
                <a:cs typeface="Arial"/>
              </a:rPr>
              <a:t>Decisions </a:t>
            </a:r>
            <a:r>
              <a:rPr lang="en-US" sz="2400" b="1" dirty="0">
                <a:latin typeface="Arial"/>
                <a:cs typeface="Arial"/>
              </a:rPr>
              <a:t>justifiable based </a:t>
            </a:r>
            <a:r>
              <a:rPr lang="en-US" sz="2400" b="1" dirty="0" smtClean="0">
                <a:latin typeface="Arial"/>
                <a:cs typeface="Arial"/>
              </a:rPr>
              <a:t>on </a:t>
            </a:r>
            <a:r>
              <a:rPr lang="en-US" sz="2400" b="1" dirty="0">
                <a:latin typeface="Arial"/>
                <a:cs typeface="Arial"/>
              </a:rPr>
              <a:t>integrality </a:t>
            </a:r>
            <a:r>
              <a:rPr lang="en-US" sz="2400" b="1" dirty="0" smtClean="0">
                <a:latin typeface="Arial"/>
                <a:cs typeface="Arial"/>
              </a:rPr>
              <a:t>principle</a:t>
            </a:r>
            <a:r>
              <a:rPr lang="en-US" sz="2400" b="1" i="1" dirty="0">
                <a:latin typeface="Arial"/>
                <a:cs typeface="Arial"/>
              </a:rPr>
              <a:t> </a:t>
            </a:r>
            <a:endParaRPr lang="en-US" sz="2400" b="1" dirty="0">
              <a:latin typeface="Arial"/>
              <a:cs typeface="Arial"/>
            </a:endParaRP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907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Acknowledgements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Douglas K. Martin, PhD</a:t>
            </a:r>
          </a:p>
          <a:p>
            <a:r>
              <a:rPr lang="en-US" b="1" dirty="0" smtClean="0"/>
              <a:t>Andrew W. Howard, MD, MSc</a:t>
            </a:r>
          </a:p>
          <a:p>
            <a:r>
              <a:rPr lang="en-US" b="1" dirty="0" smtClean="0"/>
              <a:t>Jennifer Gibson, PhD </a:t>
            </a:r>
          </a:p>
          <a:p>
            <a:r>
              <a:rPr lang="en-US" b="1" dirty="0" smtClean="0"/>
              <a:t>Martin </a:t>
            </a:r>
            <a:r>
              <a:rPr lang="en-US" b="1" dirty="0" err="1" smtClean="0"/>
              <a:t>McKneally</a:t>
            </a:r>
            <a:r>
              <a:rPr lang="en-US" b="1" dirty="0" smtClean="0"/>
              <a:t>, MD, PhD (</a:t>
            </a:r>
            <a:r>
              <a:rPr lang="en-US" b="1" dirty="0"/>
              <a:t>Prof. Emeritus)</a:t>
            </a:r>
          </a:p>
          <a:p>
            <a:r>
              <a:rPr lang="en-US" b="1" dirty="0" smtClean="0"/>
              <a:t>Mauricio B. Ferri, MD, </a:t>
            </a:r>
            <a:r>
              <a:rPr lang="en-US" b="1" dirty="0" smtClean="0"/>
              <a:t>MSc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051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97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latin typeface="Arial"/>
                <a:cs typeface="Arial"/>
              </a:rPr>
              <a:t>Appeals</a:t>
            </a:r>
            <a:endParaRPr lang="en-US" dirty="0">
              <a:latin typeface="Arial"/>
              <a:cs typeface="Arial"/>
            </a:endParaRPr>
          </a:p>
          <a:p>
            <a:pPr>
              <a:buFont typeface="Wingdings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Voting with broad participation</a:t>
            </a:r>
          </a:p>
          <a:p>
            <a:pPr>
              <a:buFont typeface="Wingdings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“SGEP” perfecting participation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				(CONASS, 2009 pg.51)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Objective II-Ethical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4071" y="4170339"/>
            <a:ext cx="7307041" cy="2308324"/>
          </a:xfrm>
          <a:prstGeom prst="rect">
            <a:avLst/>
          </a:prstGeom>
          <a:solidFill>
            <a:srgbClr val="FEFF0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No formal appeal mechanism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Are allocation decisions aligned with voted policies?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9782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Objective II-Ethical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881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Enforcement/Leadership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Well structured leadership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Legislated framework 	for leadership</a:t>
            </a:r>
          </a:p>
          <a:p>
            <a:pPr>
              <a:buFont typeface="Wingdings" charset="2"/>
              <a:buChar char="ü"/>
            </a:pPr>
            <a:r>
              <a:rPr lang="en-US" sz="2400" dirty="0" smtClean="0"/>
              <a:t>Improved public participation with SUS </a:t>
            </a:r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6738" y="4379056"/>
            <a:ext cx="7890210" cy="1848711"/>
          </a:xfrm>
          <a:prstGeom prst="rect">
            <a:avLst/>
          </a:prstGeom>
          <a:solidFill>
            <a:srgbClr val="FEFF0A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/>
              <a:t>Commitment  to ethical practices?</a:t>
            </a:r>
            <a:r>
              <a:rPr lang="en-US" sz="1600" b="1" dirty="0" smtClean="0"/>
              <a:t>(CONASS, 2009, pg.39)</a:t>
            </a:r>
          </a:p>
          <a:p>
            <a:pPr>
              <a:lnSpc>
                <a:spcPct val="120000"/>
              </a:lnSpc>
            </a:pPr>
            <a:r>
              <a:rPr lang="en-US" sz="3200" b="1" dirty="0" smtClean="0"/>
              <a:t>Lack of enforcement of legislated principles   		</a:t>
            </a:r>
            <a:r>
              <a:rPr lang="en-US" sz="1600" b="1" dirty="0" smtClean="0"/>
              <a:t>(</a:t>
            </a:r>
            <a:r>
              <a:rPr lang="en-US" sz="1600" b="1" dirty="0" err="1"/>
              <a:t>Wendhausen</a:t>
            </a:r>
            <a:r>
              <a:rPr lang="en-US" sz="1600" b="1" dirty="0"/>
              <a:t>, </a:t>
            </a:r>
            <a:r>
              <a:rPr lang="en-US" sz="1600" b="1" dirty="0" smtClean="0"/>
              <a:t>2007; Martins et al.,2008)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6827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271"/>
            <a:ext cx="8229600" cy="4261485"/>
          </a:xfrm>
          <a:solidFill>
            <a:srgbClr val="FEFF0A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endParaRPr lang="en-US" sz="700" b="1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b="1" dirty="0" smtClean="0"/>
              <a:t>Power imbalance among diverse categories of voting participants (knowledge, hierarchical bias, authority)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Wendhausen</a:t>
            </a:r>
            <a:r>
              <a:rPr lang="en-US" sz="1600" b="1" dirty="0" smtClean="0"/>
              <a:t>, 2006;</a:t>
            </a:r>
            <a:r>
              <a:rPr lang="en-US" sz="1600" b="1" dirty="0"/>
              <a:t> </a:t>
            </a:r>
            <a:r>
              <a:rPr lang="en-US" sz="1600" b="1" dirty="0" smtClean="0"/>
              <a:t>CONASS</a:t>
            </a:r>
            <a:r>
              <a:rPr lang="en-US" sz="1600" b="1" dirty="0"/>
              <a:t>, 2009, pg.39) </a:t>
            </a:r>
          </a:p>
          <a:p>
            <a:pPr marL="0" lvl="1" indent="0">
              <a:buNone/>
            </a:pPr>
            <a:endParaRPr lang="en-US" sz="1400" b="1" dirty="0">
              <a:solidFill>
                <a:prstClr val="black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b="1" dirty="0" smtClean="0">
                <a:solidFill>
                  <a:prstClr val="black"/>
                </a:solidFill>
              </a:rPr>
              <a:t>Gap </a:t>
            </a:r>
            <a:r>
              <a:rPr lang="en-US" sz="2400" b="1" dirty="0">
                <a:solidFill>
                  <a:prstClr val="black"/>
                </a:solidFill>
              </a:rPr>
              <a:t>between managers/conferences/councils </a:t>
            </a:r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(CONASS, 2009 pg.51</a:t>
            </a:r>
            <a:r>
              <a:rPr lang="en-US" sz="1200" b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800" b="1" dirty="0" smtClean="0"/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sz="2400" b="1" dirty="0" smtClean="0"/>
              <a:t>Numeric distribution of voting participants does not follow what is prescribed by law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Wendhausen</a:t>
            </a:r>
            <a:r>
              <a:rPr lang="en-US" sz="1600" b="1" dirty="0" smtClean="0"/>
              <a:t>, 2006)</a:t>
            </a:r>
            <a:endParaRPr lang="en-US" sz="1800" b="1" dirty="0"/>
          </a:p>
          <a:p>
            <a:endParaRPr lang="en-US" sz="1400" b="1" dirty="0" smtClean="0"/>
          </a:p>
          <a:p>
            <a:r>
              <a:rPr lang="en-US" sz="2400" b="1" dirty="0" smtClean="0"/>
              <a:t>Inequitable voting power in diverse geographic regions </a:t>
            </a:r>
          </a:p>
          <a:p>
            <a:pPr marL="0" indent="0">
              <a:buNone/>
            </a:pPr>
            <a:r>
              <a:rPr lang="en-US" sz="1400" b="1" dirty="0"/>
              <a:t>	</a:t>
            </a:r>
            <a:r>
              <a:rPr lang="en-US" sz="1400" b="1" dirty="0" smtClean="0"/>
              <a:t>		</a:t>
            </a:r>
            <a:r>
              <a:rPr lang="en-US" sz="1600" b="1" dirty="0" smtClean="0"/>
              <a:t>(Ferri-de-Barros, Howard &amp; Martin, 2009)</a:t>
            </a:r>
          </a:p>
          <a:p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 </a:t>
            </a:r>
          </a:p>
          <a:p>
            <a:pPr lvl="1"/>
            <a:endParaRPr lang="en-US" sz="1400" b="1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Objective II-Ethical analysis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320793"/>
            <a:ext cx="64661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Empowerment </a:t>
            </a:r>
            <a:r>
              <a:rPr lang="en-US" sz="4800" b="1" dirty="0"/>
              <a:t> </a:t>
            </a:r>
            <a:r>
              <a:rPr lang="en-US" sz="3200" b="1" dirty="0"/>
              <a:t>(Gibson et al, 2005a)</a:t>
            </a:r>
          </a:p>
        </p:txBody>
      </p:sp>
    </p:spTree>
    <p:extLst>
      <p:ext uri="{BB962C8B-B14F-4D97-AF65-F5344CB8AC3E}">
        <p14:creationId xmlns:p14="http://schemas.microsoft.com/office/powerpoint/2010/main" val="380017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Good Practices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b="1" dirty="0" smtClean="0"/>
              <a:t>Broad Social Participation (SUS)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b="1" dirty="0"/>
              <a:t>Well defined leadership for the CNS</a:t>
            </a:r>
          </a:p>
          <a:p>
            <a:pPr lvl="0">
              <a:lnSpc>
                <a:spcPct val="120000"/>
              </a:lnSpc>
            </a:pPr>
            <a:r>
              <a:rPr lang="en-US" b="1" dirty="0" smtClean="0"/>
              <a:t>Voting </a:t>
            </a:r>
            <a:r>
              <a:rPr lang="en-US" b="1" dirty="0"/>
              <a:t>process </a:t>
            </a:r>
            <a:r>
              <a:rPr lang="en-US" b="1" dirty="0" smtClean="0"/>
              <a:t>at all levels, SGEP</a:t>
            </a:r>
          </a:p>
          <a:p>
            <a:pPr lvl="0"/>
            <a:r>
              <a:rPr lang="en-US" b="1" dirty="0" smtClean="0"/>
              <a:t>Policies </a:t>
            </a:r>
            <a:r>
              <a:rPr lang="en-US" b="1" dirty="0"/>
              <a:t>approved during the 14</a:t>
            </a:r>
            <a:r>
              <a:rPr lang="en-US" b="1" baseline="30000" dirty="0"/>
              <a:t>th</a:t>
            </a:r>
            <a:r>
              <a:rPr lang="en-US" b="1" dirty="0"/>
              <a:t> CNS </a:t>
            </a:r>
            <a:endParaRPr lang="en-US" b="1" dirty="0" smtClean="0"/>
          </a:p>
          <a:p>
            <a:pPr lvl="1"/>
            <a:r>
              <a:rPr lang="en-US" b="1" dirty="0"/>
              <a:t>M</a:t>
            </a:r>
            <a:r>
              <a:rPr lang="en-US" b="1" dirty="0" smtClean="0"/>
              <a:t>itigate </a:t>
            </a:r>
            <a:r>
              <a:rPr lang="en-US" b="1" dirty="0"/>
              <a:t>power imbalances in decision-</a:t>
            </a:r>
            <a:r>
              <a:rPr lang="en-US" b="1" dirty="0" smtClean="0"/>
              <a:t>making</a:t>
            </a:r>
          </a:p>
          <a:p>
            <a:pPr lvl="1"/>
            <a:r>
              <a:rPr lang="en-US" b="1" dirty="0" smtClean="0"/>
              <a:t>Improve capacity to generate data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231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Opportunities for Improvement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Legislation is </a:t>
            </a:r>
            <a:r>
              <a:rPr lang="en-US" sz="2800" b="1" dirty="0"/>
              <a:t>not enforced </a:t>
            </a:r>
            <a:r>
              <a:rPr lang="en-US" sz="1800" b="1" dirty="0"/>
              <a:t>(</a:t>
            </a:r>
            <a:r>
              <a:rPr lang="en-US" sz="1800" b="1" dirty="0" err="1"/>
              <a:t>Wendhausen</a:t>
            </a:r>
            <a:r>
              <a:rPr lang="en-US" sz="1800" b="1" dirty="0"/>
              <a:t>, 2006); </a:t>
            </a:r>
          </a:p>
          <a:p>
            <a:pPr lvl="0"/>
            <a:r>
              <a:rPr lang="en-US" sz="2800" b="1" dirty="0" smtClean="0"/>
              <a:t>Poor planning capacity (rationales)? </a:t>
            </a:r>
            <a:r>
              <a:rPr lang="en-US" sz="1800" b="1" dirty="0" smtClean="0"/>
              <a:t>(</a:t>
            </a:r>
            <a:r>
              <a:rPr lang="en-US" sz="1800" b="1" dirty="0"/>
              <a:t>La </a:t>
            </a:r>
            <a:r>
              <a:rPr lang="en-US" sz="1800" b="1" dirty="0" err="1"/>
              <a:t>Forgia</a:t>
            </a:r>
            <a:r>
              <a:rPr lang="en-US" sz="1800" b="1" dirty="0"/>
              <a:t> &amp; </a:t>
            </a:r>
            <a:r>
              <a:rPr lang="en-US" sz="1800" b="1" dirty="0" err="1"/>
              <a:t>Couttolenc</a:t>
            </a:r>
            <a:r>
              <a:rPr lang="en-US" sz="1800" b="1" dirty="0"/>
              <a:t>, 2007</a:t>
            </a:r>
            <a:r>
              <a:rPr lang="en-US" sz="1800" b="1" dirty="0" smtClean="0"/>
              <a:t>)</a:t>
            </a:r>
            <a:r>
              <a:rPr lang="en-US" b="1" dirty="0" smtClean="0"/>
              <a:t> </a:t>
            </a:r>
          </a:p>
          <a:p>
            <a:pPr lvl="0"/>
            <a:r>
              <a:rPr lang="en-US" sz="2800" b="1" dirty="0" smtClean="0"/>
              <a:t>Rationales are </a:t>
            </a:r>
            <a:r>
              <a:rPr lang="en-US" sz="2800" b="1" dirty="0"/>
              <a:t>not publicly </a:t>
            </a:r>
            <a:r>
              <a:rPr lang="en-US" sz="2800" b="1" dirty="0" smtClean="0"/>
              <a:t>available. No appeal-Integrality </a:t>
            </a:r>
            <a:r>
              <a:rPr lang="en-US" sz="1800" b="1" dirty="0"/>
              <a:t>(Ferri-de-Barros et al., </a:t>
            </a:r>
            <a:r>
              <a:rPr lang="en-US" sz="1800" b="1" dirty="0" smtClean="0"/>
              <a:t>2009; 2012)</a:t>
            </a:r>
          </a:p>
          <a:p>
            <a:pPr lvl="0"/>
            <a:r>
              <a:rPr lang="en-US" sz="2800" b="1" dirty="0" smtClean="0"/>
              <a:t>Marked </a:t>
            </a:r>
            <a:r>
              <a:rPr lang="en-US" sz="2800" b="1" dirty="0"/>
              <a:t>power imbalance </a:t>
            </a:r>
            <a:r>
              <a:rPr lang="en-US" sz="1800" b="1" dirty="0"/>
              <a:t>(</a:t>
            </a:r>
            <a:r>
              <a:rPr lang="en-US" sz="1800" b="1" dirty="0" err="1"/>
              <a:t>Wendhausen</a:t>
            </a:r>
            <a:r>
              <a:rPr lang="en-US" sz="1800" b="1" dirty="0"/>
              <a:t>, 2006; CONASS, 2009; Ferri-de-Barros et al., 2009)</a:t>
            </a:r>
          </a:p>
          <a:p>
            <a:pPr lvl="0">
              <a:lnSpc>
                <a:spcPct val="150000"/>
              </a:lnSpc>
            </a:pPr>
            <a:r>
              <a:rPr lang="en-US" sz="2800" b="1" dirty="0"/>
              <a:t>Lack of public participation in PS for the private </a:t>
            </a:r>
            <a:r>
              <a:rPr lang="en-US" sz="1800" b="1" dirty="0"/>
              <a:t>(Ferri-de-Barros et al., 2009; </a:t>
            </a:r>
            <a:r>
              <a:rPr lang="en-US" sz="1800" b="1" dirty="0" err="1"/>
              <a:t>Paim</a:t>
            </a:r>
            <a:r>
              <a:rPr lang="en-US" sz="1800" b="1" dirty="0"/>
              <a:t> et al., 2011;Ferri-de-Barros et al., 2012).  </a:t>
            </a:r>
          </a:p>
          <a:p>
            <a:pPr lvl="0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6399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331"/>
          </a:xfrm>
        </p:spPr>
        <p:txBody>
          <a:bodyPr/>
          <a:lstStyle/>
          <a:p>
            <a:r>
              <a:rPr lang="en-US" b="1" dirty="0" smtClean="0"/>
              <a:t>First knowledge synthesis on the topic</a:t>
            </a:r>
          </a:p>
          <a:p>
            <a:r>
              <a:rPr lang="en-US" b="1" dirty="0" smtClean="0"/>
              <a:t>Lack of empirical studies about PS in Brazil</a:t>
            </a:r>
            <a:endParaRPr lang="en-US" b="1" dirty="0"/>
          </a:p>
          <a:p>
            <a:pPr lvl="1"/>
            <a:r>
              <a:rPr lang="en-US" b="1" dirty="0" err="1" smtClean="0"/>
              <a:t>Youngkong</a:t>
            </a:r>
            <a:r>
              <a:rPr lang="en-US" b="1" dirty="0" smtClean="0"/>
              <a:t> et al. (2009) </a:t>
            </a:r>
            <a:r>
              <a:rPr lang="en-US" sz="2000" b="1" dirty="0" smtClean="0"/>
              <a:t>“Systematic review” PS LMIC</a:t>
            </a:r>
            <a:endParaRPr lang="en-US" sz="2400" b="1" dirty="0" smtClean="0"/>
          </a:p>
          <a:p>
            <a:pPr lvl="1"/>
            <a:r>
              <a:rPr lang="en-US" sz="2400" b="1" dirty="0" err="1" smtClean="0"/>
              <a:t>Mitton</a:t>
            </a:r>
            <a:r>
              <a:rPr lang="en-US" sz="2400" b="1" dirty="0" smtClean="0"/>
              <a:t> et al. (2009) </a:t>
            </a:r>
            <a:r>
              <a:rPr lang="en-US" sz="2000" b="1" dirty="0" smtClean="0"/>
              <a:t>Scoping review on Public participation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4981" y="3868481"/>
            <a:ext cx="80518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Thesis research: 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/>
              <a:t>Contributes to the call for action </a:t>
            </a:r>
            <a:r>
              <a:rPr lang="en-US" sz="1600" b="1" dirty="0"/>
              <a:t>(</a:t>
            </a:r>
            <a:r>
              <a:rPr lang="en-US" sz="1600" b="1" dirty="0" err="1"/>
              <a:t>Victora</a:t>
            </a:r>
            <a:r>
              <a:rPr lang="en-US" sz="1600" b="1" dirty="0"/>
              <a:t> et al., 2011)</a:t>
            </a:r>
            <a:r>
              <a:rPr lang="en-US" sz="2800" b="1" dirty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Fills a gap in the international PS literature</a:t>
            </a:r>
          </a:p>
          <a:p>
            <a:r>
              <a:rPr lang="en-US" sz="2800" b="1" dirty="0" smtClean="0"/>
              <a:t>         WHO </a:t>
            </a:r>
            <a:r>
              <a:rPr lang="en-US" sz="2800" b="1" dirty="0"/>
              <a:t>acknowledge Brazilian CNS model </a:t>
            </a:r>
          </a:p>
          <a:p>
            <a:r>
              <a:rPr lang="en-US" sz="1600" b="1" dirty="0" smtClean="0"/>
              <a:t>                    (</a:t>
            </a:r>
            <a:r>
              <a:rPr lang="en-US" sz="1600" b="1" dirty="0"/>
              <a:t>The World Health Report, 2008, pg. 110, in CONASS, 2009, pg. 50</a:t>
            </a:r>
            <a:r>
              <a:rPr lang="en-US" sz="1600" b="1" dirty="0" smtClean="0"/>
              <a:t>)</a:t>
            </a:r>
          </a:p>
        </p:txBody>
      </p:sp>
      <p:sp>
        <p:nvSpPr>
          <p:cNvPr id="6" name="Left-Up Arrow 5"/>
          <p:cNvSpPr/>
          <p:nvPr/>
        </p:nvSpPr>
        <p:spPr>
          <a:xfrm>
            <a:off x="7502174" y="3668574"/>
            <a:ext cx="505632" cy="1893072"/>
          </a:xfrm>
          <a:prstGeom prst="leftUpArrow">
            <a:avLst/>
          </a:prstGeom>
          <a:solidFill>
            <a:srgbClr val="FEFF0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3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Scoping review (Depth/Breadth)</a:t>
            </a:r>
          </a:p>
          <a:p>
            <a:pPr lvl="1"/>
            <a:r>
              <a:rPr lang="en-US" b="1" dirty="0" smtClean="0"/>
              <a:t>Complex topic</a:t>
            </a:r>
          </a:p>
          <a:p>
            <a:pPr lvl="1"/>
            <a:r>
              <a:rPr lang="en-US" b="1" dirty="0" smtClean="0"/>
              <a:t>Macro level Priority Setting</a:t>
            </a:r>
          </a:p>
          <a:p>
            <a:r>
              <a:rPr lang="en-US" b="1" dirty="0" smtClean="0"/>
              <a:t>Lack of empirical data (“real world process”)</a:t>
            </a:r>
          </a:p>
          <a:p>
            <a:pPr lvl="1"/>
            <a:r>
              <a:rPr lang="en-US" b="1" dirty="0" smtClean="0"/>
              <a:t>Qualitative interviews- </a:t>
            </a:r>
            <a:r>
              <a:rPr lang="en-US" b="1" dirty="0"/>
              <a:t>Portraying (?</a:t>
            </a:r>
            <a:r>
              <a:rPr lang="en-US" b="1" dirty="0" smtClean="0"/>
              <a:t>)</a:t>
            </a:r>
          </a:p>
          <a:p>
            <a:pPr marL="457200" lvl="1" indent="0">
              <a:buNone/>
            </a:pPr>
            <a:r>
              <a:rPr lang="en-US" b="1" dirty="0" smtClean="0"/>
              <a:t>   </a:t>
            </a:r>
            <a:r>
              <a:rPr lang="en-US" sz="2000" b="1" dirty="0" smtClean="0"/>
              <a:t> (</a:t>
            </a:r>
            <a:r>
              <a:rPr lang="en-US" sz="2000" b="1" dirty="0"/>
              <a:t>Kapiriri et al., 2007)</a:t>
            </a:r>
          </a:p>
          <a:p>
            <a:pPr lvl="1"/>
            <a:r>
              <a:rPr lang="en-US" b="1" dirty="0" smtClean="0"/>
              <a:t>Participant observation- Subjective, Sampling (?)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Arial"/>
                <a:cs typeface="Arial"/>
              </a:rPr>
              <a:t>    (</a:t>
            </a:r>
            <a:r>
              <a:rPr lang="en-US" sz="1800" b="1" dirty="0" err="1" smtClean="0">
                <a:latin typeface="Arial"/>
                <a:cs typeface="Arial"/>
              </a:rPr>
              <a:t>Wendhausen</a:t>
            </a:r>
            <a:r>
              <a:rPr lang="en-US" sz="1800" b="1" dirty="0" smtClean="0">
                <a:latin typeface="Arial"/>
                <a:cs typeface="Arial"/>
              </a:rPr>
              <a:t>, 2006</a:t>
            </a:r>
            <a:r>
              <a:rPr lang="en-US" sz="1800" b="1" dirty="0">
                <a:latin typeface="Arial"/>
                <a:cs typeface="Arial"/>
              </a:rPr>
              <a:t>) 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82009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Reflexive Account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Improvement of process-improved outcomes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Primary health/social determinants of health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Unmet needs of surgical care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Greater challenge 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Health services research (community level)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Elucidate reasons for inequity of outcomes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Empowerment 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Capacity building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723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Objective III- Recommendations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333500"/>
            <a:ext cx="8229600" cy="505460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b="1" dirty="0"/>
              <a:t>1) </a:t>
            </a:r>
            <a:r>
              <a:rPr lang="en-US" sz="2800" b="1" i="1" dirty="0" smtClean="0"/>
              <a:t>Integrality </a:t>
            </a:r>
            <a:r>
              <a:rPr lang="en-US" sz="1600" b="1" dirty="0" smtClean="0"/>
              <a:t>(Fortes, 2009; 2010b; CONASS, 2009; Ferri-de-Barros et al., 2012)</a:t>
            </a:r>
            <a:endParaRPr lang="en-US" sz="1800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smtClean="0"/>
              <a:t>2</a:t>
            </a:r>
            <a:r>
              <a:rPr lang="en-US" sz="2800" b="1" dirty="0"/>
              <a:t>) </a:t>
            </a:r>
            <a:r>
              <a:rPr lang="en-US" sz="2800" b="1" dirty="0" smtClean="0"/>
              <a:t>Build </a:t>
            </a:r>
            <a:r>
              <a:rPr lang="en-US" sz="2800" b="1" dirty="0"/>
              <a:t>capacity </a:t>
            </a:r>
            <a:r>
              <a:rPr lang="en-US" sz="2800" b="1" dirty="0" smtClean="0"/>
              <a:t>for planning </a:t>
            </a:r>
            <a:r>
              <a:rPr lang="en-US" sz="1600" b="1" dirty="0" smtClean="0"/>
              <a:t>(</a:t>
            </a:r>
            <a:r>
              <a:rPr lang="en-US" sz="1600" b="1" dirty="0"/>
              <a:t>La </a:t>
            </a:r>
            <a:r>
              <a:rPr lang="en-US" sz="1600" b="1" dirty="0" err="1"/>
              <a:t>Forgia</a:t>
            </a:r>
            <a:r>
              <a:rPr lang="en-US" sz="1600" b="1" dirty="0"/>
              <a:t> &amp; </a:t>
            </a:r>
            <a:r>
              <a:rPr lang="en-US" sz="1600" b="1" dirty="0" err="1"/>
              <a:t>Couttolenc</a:t>
            </a:r>
            <a:r>
              <a:rPr lang="en-US" sz="1600" b="1" dirty="0"/>
              <a:t>, 2007) </a:t>
            </a:r>
            <a:endParaRPr lang="en-US" sz="2800" b="1" dirty="0"/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smtClean="0"/>
              <a:t>3</a:t>
            </a:r>
            <a:r>
              <a:rPr lang="en-US" sz="2800" b="1" dirty="0"/>
              <a:t>) </a:t>
            </a:r>
            <a:r>
              <a:rPr lang="en-US" sz="2800" b="1" dirty="0" smtClean="0"/>
              <a:t>Empowerment </a:t>
            </a:r>
            <a:r>
              <a:rPr lang="en-US" sz="1600" b="1" dirty="0" smtClean="0"/>
              <a:t>(</a:t>
            </a:r>
            <a:r>
              <a:rPr lang="en-US" sz="1600" b="1" dirty="0" err="1"/>
              <a:t>Wendhausen</a:t>
            </a:r>
            <a:r>
              <a:rPr lang="en-US" sz="1600" b="1" dirty="0"/>
              <a:t>, 2006; 2007; Martins et al., 2008) </a:t>
            </a:r>
            <a:r>
              <a:rPr lang="en-US" sz="1600" b="1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smtClean="0"/>
              <a:t>4</a:t>
            </a:r>
            <a:r>
              <a:rPr lang="en-US" sz="2800" b="1" dirty="0"/>
              <a:t>) </a:t>
            </a:r>
            <a:r>
              <a:rPr lang="en-US" sz="2800" b="1" dirty="0" smtClean="0"/>
              <a:t>Develop explicit rationales/appeals </a:t>
            </a:r>
            <a:r>
              <a:rPr lang="en-US" sz="1600" b="1" dirty="0" smtClean="0"/>
              <a:t>(Ferri-de-Barros et al.,2009)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smtClean="0"/>
              <a:t>5) Participation </a:t>
            </a:r>
            <a:r>
              <a:rPr lang="en-US" sz="2800" b="1" dirty="0"/>
              <a:t>of </a:t>
            </a:r>
            <a:r>
              <a:rPr lang="en-US" sz="2800" b="1" dirty="0" smtClean="0"/>
              <a:t>the private system </a:t>
            </a:r>
            <a:r>
              <a:rPr lang="en-US" sz="1600" b="1" dirty="0" smtClean="0"/>
              <a:t>(Martins et al., 2008 )</a:t>
            </a:r>
            <a:endParaRPr lang="en-US" sz="1600" b="1" dirty="0"/>
          </a:p>
          <a:p>
            <a:pPr marL="0" indent="0">
              <a:lnSpc>
                <a:spcPct val="200000"/>
              </a:lnSpc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2345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Challenges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Knowledge translation (consultation)</a:t>
            </a:r>
          </a:p>
          <a:p>
            <a:r>
              <a:rPr lang="en-US" b="1" dirty="0" smtClean="0"/>
              <a:t>Stakeholder engagement</a:t>
            </a:r>
          </a:p>
          <a:p>
            <a:r>
              <a:rPr lang="en-US" b="1" dirty="0" smtClean="0"/>
              <a:t>Empirical research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159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Disclosures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No financial conflicts of interest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Self funded research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Personal experience as a surgeon in Brazil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Motivated this research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Unique perspective for analysis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18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4400"/>
          </a:solidFill>
        </p:spPr>
        <p:txBody>
          <a:bodyPr/>
          <a:lstStyle/>
          <a:p>
            <a:r>
              <a:rPr lang="en-US" b="1" dirty="0" smtClean="0">
                <a:solidFill>
                  <a:srgbClr val="D7D802"/>
                </a:solidFill>
              </a:rPr>
              <a:t>Thank you</a:t>
            </a:r>
            <a:endParaRPr lang="en-US" b="1" dirty="0">
              <a:solidFill>
                <a:srgbClr val="D7D802"/>
              </a:solidFill>
            </a:endParaRPr>
          </a:p>
        </p:txBody>
      </p:sp>
      <p:pic>
        <p:nvPicPr>
          <p:cNvPr id="5" name="Content Placeholder 4" descr="2012-07-14 06.30.26-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3" b="84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987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Introduction-Rationale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US" b="1" dirty="0"/>
              <a:t>Improvement in primary health care (SUS-1988) 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Persistent unmet needs and health inequities</a:t>
            </a:r>
          </a:p>
          <a:p>
            <a:pPr lvl="1">
              <a:lnSpc>
                <a:spcPct val="120000"/>
              </a:lnSpc>
            </a:pPr>
            <a:r>
              <a:rPr lang="en-US" sz="3200" b="1" dirty="0" smtClean="0">
                <a:solidFill>
                  <a:srgbClr val="17375E"/>
                </a:solidFill>
              </a:rPr>
              <a:t>The </a:t>
            </a:r>
            <a:r>
              <a:rPr lang="en-US" sz="3200" b="1" dirty="0">
                <a:solidFill>
                  <a:srgbClr val="17375E"/>
                </a:solidFill>
              </a:rPr>
              <a:t>SUS falls short of the intent </a:t>
            </a:r>
            <a:endParaRPr lang="en-US" sz="3200" b="1" dirty="0" smtClean="0">
              <a:solidFill>
                <a:srgbClr val="17375E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3200" b="1" i="1" dirty="0" smtClean="0">
                <a:solidFill>
                  <a:srgbClr val="17375E"/>
                </a:solidFill>
              </a:rPr>
              <a:t>(</a:t>
            </a:r>
            <a:r>
              <a:rPr lang="en-US" sz="3200" b="1" i="1" dirty="0">
                <a:solidFill>
                  <a:srgbClr val="17375E"/>
                </a:solidFill>
              </a:rPr>
              <a:t>Universality, Integrality and Equity)</a:t>
            </a:r>
          </a:p>
          <a:p>
            <a:pPr>
              <a:lnSpc>
                <a:spcPct val="120000"/>
              </a:lnSpc>
            </a:pPr>
            <a:r>
              <a:rPr lang="en-US" b="1" dirty="0"/>
              <a:t>Public/Private mix</a:t>
            </a:r>
          </a:p>
          <a:p>
            <a:pPr>
              <a:lnSpc>
                <a:spcPct val="120000"/>
              </a:lnSpc>
            </a:pPr>
            <a:r>
              <a:rPr lang="en-AU" b="1" dirty="0" smtClean="0"/>
              <a:t>Fair priority setting: Core health policy challenge </a:t>
            </a:r>
            <a:r>
              <a:rPr lang="x-none" b="1" dirty="0" smtClean="0"/>
              <a:t>in Brazil </a:t>
            </a:r>
          </a:p>
          <a:p>
            <a:pPr marL="0" lvl="0" indent="0">
              <a:buNone/>
            </a:pPr>
            <a:r>
              <a:rPr lang="en-AU" sz="1400" b="1" dirty="0" smtClean="0">
                <a:solidFill>
                  <a:prstClr val="black"/>
                </a:solidFill>
              </a:rPr>
              <a:t>		</a:t>
            </a:r>
          </a:p>
          <a:p>
            <a:pPr marL="0" lvl="0" indent="0">
              <a:buNone/>
            </a:pPr>
            <a:r>
              <a:rPr lang="en-AU" sz="1400" b="1" dirty="0">
                <a:solidFill>
                  <a:prstClr val="black"/>
                </a:solidFill>
              </a:rPr>
              <a:t>	</a:t>
            </a:r>
            <a:r>
              <a:rPr lang="en-AU" sz="1400" b="1" dirty="0" smtClean="0">
                <a:solidFill>
                  <a:prstClr val="black"/>
                </a:solidFill>
              </a:rPr>
              <a:t>		  (</a:t>
            </a:r>
            <a:r>
              <a:rPr lang="en-US" sz="1400" b="1" dirty="0">
                <a:solidFill>
                  <a:prstClr val="black"/>
                </a:solidFill>
              </a:rPr>
              <a:t>CONASS, 2009, </a:t>
            </a:r>
            <a:r>
              <a:rPr lang="en-AU" sz="1400" b="1" dirty="0">
                <a:solidFill>
                  <a:prstClr val="black"/>
                </a:solidFill>
              </a:rPr>
              <a:t>pg. 51; </a:t>
            </a:r>
            <a:r>
              <a:rPr lang="en-AU" sz="1400" b="1" dirty="0" err="1">
                <a:solidFill>
                  <a:prstClr val="black"/>
                </a:solidFill>
              </a:rPr>
              <a:t>Paim</a:t>
            </a:r>
            <a:r>
              <a:rPr lang="en-AU" sz="1400" b="1" dirty="0">
                <a:solidFill>
                  <a:prstClr val="black"/>
                </a:solidFill>
              </a:rPr>
              <a:t> et al., 2011; Ferri-de-Barros et al., 2012)</a:t>
            </a:r>
            <a:r>
              <a:rPr lang="en-US" sz="1400" b="1" dirty="0">
                <a:solidFill>
                  <a:prstClr val="black"/>
                </a:solidFill>
              </a:rPr>
              <a:t> </a:t>
            </a:r>
            <a:r>
              <a:rPr lang="x-none" sz="1400" b="1" dirty="0">
                <a:solidFill>
                  <a:prstClr val="black"/>
                </a:solidFill>
              </a:rPr>
              <a:t> </a:t>
            </a:r>
            <a:endParaRPr lang="x-none" sz="2400" b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232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Ethics of Priority Setting:</a:t>
            </a:r>
            <a:b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 Critical in LMIC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Scarce resources: Who dies, who lives?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Justice and fairness </a:t>
            </a:r>
            <a:r>
              <a:rPr lang="en-US" sz="1800" b="1" dirty="0" smtClean="0">
                <a:solidFill>
                  <a:srgbClr val="000000"/>
                </a:solidFill>
              </a:rPr>
              <a:t>(Daniels &amp; Sabin, 2008) A4R</a:t>
            </a:r>
          </a:p>
          <a:p>
            <a:pPr lvl="1"/>
            <a:endParaRPr lang="en-US" sz="1800" b="1" dirty="0" smtClean="0">
              <a:solidFill>
                <a:srgbClr val="000000"/>
              </a:solidFill>
            </a:endParaRPr>
          </a:p>
          <a:p>
            <a:pPr marL="0" lvl="2" indent="365125"/>
            <a:r>
              <a:rPr lang="en-US" sz="3200" b="1" dirty="0" smtClean="0">
                <a:solidFill>
                  <a:srgbClr val="000000"/>
                </a:solidFill>
              </a:rPr>
              <a:t>A4R Leading framework (empirically applied) 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Case study in Tanzania (scaling up antiretroviral treatment)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Case of “</a:t>
            </a:r>
            <a:r>
              <a:rPr lang="en-US" sz="2000" b="1" dirty="0" err="1">
                <a:solidFill>
                  <a:srgbClr val="000000"/>
                </a:solidFill>
              </a:rPr>
              <a:t>Seguro</a:t>
            </a:r>
            <a:r>
              <a:rPr lang="en-US" sz="2000" b="1" dirty="0">
                <a:solidFill>
                  <a:srgbClr val="000000"/>
                </a:solidFill>
              </a:rPr>
              <a:t> Popular” Mexico (</a:t>
            </a:r>
            <a:r>
              <a:rPr lang="en-US" sz="2000" b="1" dirty="0" err="1">
                <a:solidFill>
                  <a:srgbClr val="000000"/>
                </a:solidFill>
              </a:rPr>
              <a:t>Gonzáles</a:t>
            </a:r>
            <a:r>
              <a:rPr lang="en-US" sz="2000" b="1" dirty="0">
                <a:solidFill>
                  <a:srgbClr val="000000"/>
                </a:solidFill>
              </a:rPr>
              <a:t>-Pier et a., 2006)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Widely accepted by relevant stakeholders</a:t>
            </a:r>
            <a:endParaRPr lang="en-US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00"/>
                </a:solidFill>
              </a:rPr>
              <a:t>               (</a:t>
            </a:r>
            <a:r>
              <a:rPr lang="en-US" sz="2000" b="1" dirty="0">
                <a:solidFill>
                  <a:srgbClr val="000000"/>
                </a:solidFill>
              </a:rPr>
              <a:t>WHO, 2006 in Daniels &amp; Sabin, 2008 pg. 202</a:t>
            </a:r>
            <a:r>
              <a:rPr lang="en-US" sz="2000" b="1" dirty="0" smtClean="0">
                <a:solidFill>
                  <a:srgbClr val="000000"/>
                </a:solidFill>
              </a:rPr>
              <a:t>) </a:t>
            </a:r>
            <a:endParaRPr lang="en-US" sz="2000" b="1" dirty="0"/>
          </a:p>
          <a:p>
            <a:pPr lvl="1"/>
            <a:endParaRPr lang="en-US" b="1" dirty="0" smtClean="0">
              <a:solidFill>
                <a:srgbClr val="000000"/>
              </a:solidFill>
            </a:endParaRPr>
          </a:p>
          <a:p>
            <a:pPr marL="365125" indent="-365125"/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3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Accountability for Reasonableness (A4R)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2567" y="1857840"/>
            <a:ext cx="7796139" cy="4146026"/>
          </a:xfrm>
          <a:prstGeom prst="rect">
            <a:avLst/>
          </a:prstGeom>
          <a:solidFill>
            <a:srgbClr val="CADEF7">
              <a:alpha val="97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Cambria"/>
                <a:ea typeface="ＭＳ 明朝"/>
                <a:cs typeface="Times New Roman"/>
              </a:rPr>
              <a:t> </a:t>
            </a:r>
            <a:endParaRPr lang="en-US" sz="2000" dirty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effectLst/>
                <a:latin typeface="Cambria"/>
                <a:ea typeface="ＭＳ 明朝"/>
                <a:cs typeface="Times New Roman"/>
              </a:rPr>
              <a:t>Relevance</a:t>
            </a:r>
            <a:r>
              <a:rPr lang="en-US" sz="3200" dirty="0">
                <a:effectLst/>
                <a:latin typeface="Cambria"/>
                <a:ea typeface="ＭＳ 明朝"/>
                <a:cs typeface="Times New Roman"/>
              </a:rPr>
              <a:t> </a:t>
            </a:r>
            <a:endParaRPr lang="en-US" sz="3200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smtClean="0">
                <a:effectLst/>
                <a:latin typeface="Cambria"/>
                <a:ea typeface="ＭＳ 明朝"/>
                <a:cs typeface="Times New Roman"/>
              </a:rPr>
              <a:t>Publicity</a:t>
            </a:r>
            <a:endParaRPr lang="en-US" sz="3200" dirty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>
                <a:effectLst/>
                <a:latin typeface="Cambria"/>
                <a:ea typeface="ＭＳ 明朝"/>
                <a:cs typeface="Times New Roman"/>
              </a:rPr>
              <a:t>Appeals </a:t>
            </a:r>
            <a:endParaRPr lang="en-US" sz="3200" b="1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smtClean="0">
                <a:effectLst/>
                <a:latin typeface="Cambria"/>
                <a:ea typeface="ＭＳ 明朝"/>
                <a:cs typeface="Times New Roman"/>
              </a:rPr>
              <a:t>Enforcement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smtClean="0">
                <a:latin typeface="Cambria"/>
                <a:ea typeface="ＭＳ 明朝"/>
                <a:cs typeface="Times New Roman"/>
              </a:rPr>
              <a:t>Empowerment </a:t>
            </a:r>
            <a:r>
              <a:rPr lang="en-US" b="1" i="1" dirty="0"/>
              <a:t>(Gibson et al, 2005a)</a:t>
            </a:r>
            <a:r>
              <a:rPr lang="en-US" b="1" baseline="30000" dirty="0"/>
              <a:t>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en-US" sz="3200" b="1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2568" y="6254382"/>
            <a:ext cx="2898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A4R  (Daniels &amp; Sabin, 1997)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022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Methods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408"/>
            <a:ext cx="8229600" cy="5244180"/>
          </a:xfrm>
          <a:solidFill>
            <a:srgbClr val="CADEF7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dirty="0" smtClean="0"/>
              <a:t>Aim </a:t>
            </a:r>
          </a:p>
          <a:p>
            <a:pPr marL="0" indent="0">
              <a:buNone/>
            </a:pPr>
            <a:r>
              <a:rPr lang="en-US" sz="5100" b="1" dirty="0" smtClean="0"/>
              <a:t>To synthesize current knowledge about ethics of rationing health care resources in Brazil.</a:t>
            </a:r>
            <a:endParaRPr lang="en-US" sz="5100" b="1" dirty="0"/>
          </a:p>
          <a:p>
            <a:pPr marL="0" indent="0">
              <a:buNone/>
            </a:pPr>
            <a:endParaRPr lang="en-US" sz="3800" b="1" dirty="0" smtClean="0"/>
          </a:p>
          <a:p>
            <a:pPr marL="0" indent="0">
              <a:buNone/>
            </a:pPr>
            <a:r>
              <a:rPr lang="en-US" sz="5100" b="1" dirty="0" smtClean="0"/>
              <a:t>Conceptual Framework </a:t>
            </a:r>
          </a:p>
          <a:p>
            <a:pPr marL="0" indent="0">
              <a:buNone/>
            </a:pPr>
            <a:r>
              <a:rPr lang="en-US" sz="5100" b="1" i="1" dirty="0" smtClean="0"/>
              <a:t>Describe, Evaluate and Improve</a:t>
            </a:r>
            <a:r>
              <a:rPr lang="en-US" sz="5100" b="1" dirty="0" smtClean="0"/>
              <a:t> </a:t>
            </a:r>
            <a:r>
              <a:rPr lang="en-US" sz="3800" dirty="0" smtClean="0"/>
              <a:t>(</a:t>
            </a:r>
            <a:r>
              <a:rPr lang="en-US" sz="3800" dirty="0"/>
              <a:t>Martin &amp; Singer, 2003</a:t>
            </a:r>
            <a:r>
              <a:rPr lang="en-US" sz="3800" dirty="0" smtClean="0"/>
              <a:t>)</a:t>
            </a:r>
            <a:r>
              <a:rPr lang="en-US" sz="3800" b="1" dirty="0" smtClean="0"/>
              <a:t>: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Objectives</a:t>
            </a:r>
            <a:r>
              <a:rPr lang="en-US" sz="4000" b="1" dirty="0"/>
              <a:t>:</a:t>
            </a:r>
            <a:endParaRPr lang="en-US" sz="3800" b="1" dirty="0" smtClean="0"/>
          </a:p>
          <a:p>
            <a:pPr marL="0" indent="0" defTabSz="446088">
              <a:lnSpc>
                <a:spcPct val="140000"/>
              </a:lnSpc>
              <a:buNone/>
              <a:tabLst>
                <a:tab pos="269875" algn="l"/>
              </a:tabLst>
            </a:pPr>
            <a:r>
              <a:rPr lang="en-US" sz="4400" b="1" dirty="0" smtClean="0"/>
              <a:t>I.  To describe priority setting (scoping review)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3300" dirty="0" smtClean="0"/>
              <a:t>	</a:t>
            </a:r>
            <a:r>
              <a:rPr lang="en-US" sz="3600" dirty="0" smtClean="0"/>
              <a:t>(</a:t>
            </a:r>
            <a:r>
              <a:rPr lang="en-US" sz="3600" dirty="0" err="1"/>
              <a:t>Arksey</a:t>
            </a:r>
            <a:r>
              <a:rPr lang="en-US" sz="3600" dirty="0"/>
              <a:t> &amp; O’Malley, 2005; </a:t>
            </a:r>
            <a:r>
              <a:rPr lang="en-US" sz="3600" dirty="0" err="1"/>
              <a:t>Levac</a:t>
            </a:r>
            <a:r>
              <a:rPr lang="en-US" sz="3600" dirty="0"/>
              <a:t> et al., 2010 </a:t>
            </a:r>
            <a:r>
              <a:rPr lang="en-US" sz="3600" dirty="0" smtClean="0"/>
              <a:t>)</a:t>
            </a:r>
            <a:endParaRPr lang="en-US" sz="36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4400" b="1" dirty="0" smtClean="0"/>
              <a:t>II. To evaluate priority setting (ethical analysis A4R + E)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2900" b="1" dirty="0" smtClean="0"/>
              <a:t>           </a:t>
            </a:r>
            <a:r>
              <a:rPr lang="en-US" sz="3600" dirty="0" smtClean="0"/>
              <a:t>(</a:t>
            </a:r>
            <a:r>
              <a:rPr lang="en-US" sz="3600" dirty="0"/>
              <a:t>Daniels &amp; Sabin, 1997; </a:t>
            </a:r>
            <a:r>
              <a:rPr lang="en-US" sz="3600" i="1" dirty="0"/>
              <a:t>Gibson et al, 2005a; Gibson et al, 2011)</a:t>
            </a:r>
            <a:r>
              <a:rPr lang="en-US" sz="3600" baseline="30000" dirty="0"/>
              <a:t> </a:t>
            </a:r>
            <a:endParaRPr lang="en-US" sz="3600" dirty="0"/>
          </a:p>
          <a:p>
            <a:pPr marL="0" indent="0">
              <a:lnSpc>
                <a:spcPct val="140000"/>
              </a:lnSpc>
              <a:buNone/>
            </a:pPr>
            <a:r>
              <a:rPr lang="en-US" sz="4400" b="1" dirty="0" smtClean="0"/>
              <a:t>III. To improve priority setting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sz="4400" dirty="0" smtClean="0"/>
              <a:t>       (</a:t>
            </a:r>
            <a:r>
              <a:rPr lang="en-US" sz="4400" dirty="0"/>
              <a:t>R</a:t>
            </a:r>
            <a:r>
              <a:rPr lang="en-US" sz="4400" dirty="0" smtClean="0"/>
              <a:t>ecommendations based on I &amp; II)</a:t>
            </a:r>
          </a:p>
        </p:txBody>
      </p:sp>
    </p:spTree>
    <p:extLst>
      <p:ext uri="{BB962C8B-B14F-4D97-AF65-F5344CB8AC3E}">
        <p14:creationId xmlns:p14="http://schemas.microsoft.com/office/powerpoint/2010/main" val="2446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Methods (Objective </a:t>
            </a:r>
            <a:r>
              <a:rPr lang="en-US" b="1" dirty="0" smtClean="0">
                <a:solidFill>
                  <a:srgbClr val="000000"/>
                </a:solidFill>
              </a:rPr>
              <a:t>I)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68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 </a:t>
            </a:r>
            <a:r>
              <a:rPr lang="en-US" b="1" dirty="0" smtClean="0"/>
              <a:t>Narrative synthesis</a:t>
            </a:r>
            <a:r>
              <a:rPr lang="en-US" b="1" dirty="0"/>
              <a:t>: Scoping </a:t>
            </a:r>
            <a:r>
              <a:rPr lang="en-US" b="1" dirty="0" smtClean="0"/>
              <a:t>studies</a:t>
            </a:r>
          </a:p>
          <a:p>
            <a:pPr lvl="1">
              <a:lnSpc>
                <a:spcPct val="200000"/>
              </a:lnSpc>
            </a:pPr>
            <a:r>
              <a:rPr lang="en-US" sz="2400" b="1" dirty="0" smtClean="0"/>
              <a:t>Critical step for evidence-informed health policy making </a:t>
            </a:r>
            <a:r>
              <a:rPr lang="en-US" sz="1800" b="1" dirty="0" smtClean="0"/>
              <a:t>(Lomas, 2005; Mays et al., 2005; </a:t>
            </a:r>
            <a:r>
              <a:rPr lang="en-US" sz="1800" b="1" dirty="0" err="1" smtClean="0"/>
              <a:t>Arksey</a:t>
            </a:r>
            <a:r>
              <a:rPr lang="en-US" sz="1800" b="1" dirty="0" smtClean="0"/>
              <a:t> &amp; O’Malley, 2005)</a:t>
            </a:r>
          </a:p>
          <a:p>
            <a:pPr lvl="1">
              <a:lnSpc>
                <a:spcPct val="200000"/>
              </a:lnSpc>
            </a:pPr>
            <a:r>
              <a:rPr lang="en-US" sz="2400" b="1" dirty="0" smtClean="0"/>
              <a:t>Map a complex topic, define research gaps 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(CIHR, NIHR in </a:t>
            </a:r>
            <a:r>
              <a:rPr lang="en-US" sz="1800" b="1" dirty="0" err="1" smtClean="0"/>
              <a:t>Levac</a:t>
            </a:r>
            <a:r>
              <a:rPr lang="en-US" sz="1800" b="1" dirty="0" smtClean="0"/>
              <a:t> et al., 2010) </a:t>
            </a:r>
          </a:p>
          <a:p>
            <a:pPr marL="457200" lvl="1" indent="0">
              <a:buNone/>
            </a:pPr>
            <a:endParaRPr lang="en-US" sz="1800" b="1" dirty="0" smtClean="0"/>
          </a:p>
          <a:p>
            <a:pPr marL="457200" lvl="1" indent="0">
              <a:buNone/>
            </a:pPr>
            <a:endParaRPr lang="en-US" sz="1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1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Validity and Sampling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75415" y="1354016"/>
            <a:ext cx="7499790" cy="1199359"/>
          </a:xfrm>
          <a:solidFill>
            <a:srgbClr val="CADEF7"/>
          </a:solidFill>
          <a:ln>
            <a:solidFill>
              <a:srgbClr val="008000"/>
            </a:solidFill>
          </a:ln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Explicit </a:t>
            </a:r>
            <a:r>
              <a:rPr lang="en-US" sz="2000" dirty="0">
                <a:latin typeface="Arial"/>
                <a:cs typeface="Arial"/>
              </a:rPr>
              <a:t>search strategy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Two independent reviewers (Native speakers</a:t>
            </a:r>
            <a:r>
              <a:rPr lang="en-US" sz="2000" dirty="0" smtClean="0">
                <a:latin typeface="Arial"/>
                <a:cs typeface="Arial"/>
              </a:rPr>
              <a:t>)</a:t>
            </a: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875415" y="2721318"/>
            <a:ext cx="7499790" cy="1592645"/>
          </a:xfrm>
          <a:solidFill>
            <a:srgbClr val="CADEF7"/>
          </a:solidFill>
          <a:ln>
            <a:solidFill>
              <a:srgbClr val="008000"/>
            </a:solidFill>
          </a:ln>
        </p:spPr>
        <p:txBody>
          <a:bodyPr>
            <a:noAutofit/>
          </a:bodyPr>
          <a:lstStyle/>
          <a:p>
            <a:pPr algn="ctr"/>
            <a:endParaRPr lang="en-US" sz="2000" dirty="0" smtClean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Documents and Legislations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Interest groups reports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Brazilian </a:t>
            </a:r>
            <a:r>
              <a:rPr lang="en-US" sz="2000" dirty="0">
                <a:latin typeface="Arial"/>
                <a:cs typeface="Arial"/>
              </a:rPr>
              <a:t>studies on ethics of resource allocation</a:t>
            </a:r>
          </a:p>
          <a:p>
            <a:pPr algn="ctr"/>
            <a:endParaRPr lang="en-US" sz="2000" dirty="0">
              <a:latin typeface="Arial"/>
              <a:cs typeface="Arial"/>
            </a:endParaRPr>
          </a:p>
        </p:txBody>
      </p:sp>
      <p:sp>
        <p:nvSpPr>
          <p:cNvPr id="10" name="Content Placeholder 9"/>
          <p:cNvSpPr txBox="1">
            <a:spLocks noGrp="1"/>
          </p:cNvSpPr>
          <p:nvPr>
            <p:ph sz="half" idx="2"/>
          </p:nvPr>
        </p:nvSpPr>
        <p:spPr>
          <a:xfrm>
            <a:off x="866499" y="4431573"/>
            <a:ext cx="7508706" cy="1626086"/>
          </a:xfrm>
          <a:prstGeom prst="rect">
            <a:avLst/>
          </a:prstGeom>
          <a:solidFill>
            <a:srgbClr val="CADEF7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Thematic analysis performed independently </a:t>
            </a:r>
            <a:endParaRPr lang="en-US" sz="2000" b="1" dirty="0">
              <a:latin typeface="Arial"/>
              <a:cs typeface="Arial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Results tabulated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000" b="1" dirty="0">
                <a:latin typeface="Arial"/>
                <a:cs typeface="Arial"/>
              </a:rPr>
              <a:t>Themes synthesized by consensus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latin typeface="Arial"/>
                <a:cs typeface="Arial"/>
              </a:rPr>
              <a:t> 					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9999" y="6141605"/>
            <a:ext cx="3358339" cy="325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10000"/>
              </a:lnSpc>
              <a:spcBef>
                <a:spcPct val="20000"/>
              </a:spcBef>
            </a:pPr>
            <a:r>
              <a:rPr lang="en-US" sz="1400" b="1" dirty="0">
                <a:solidFill>
                  <a:prstClr val="black"/>
                </a:solidFill>
                <a:latin typeface="Arial"/>
                <a:cs typeface="Arial"/>
              </a:rPr>
              <a:t>(Mays et al., 2005; </a:t>
            </a:r>
            <a:r>
              <a:rPr lang="en-US" sz="1400" b="1" dirty="0" err="1">
                <a:solidFill>
                  <a:prstClr val="black"/>
                </a:solidFill>
                <a:latin typeface="Arial"/>
                <a:cs typeface="Arial"/>
              </a:rPr>
              <a:t>Levac</a:t>
            </a:r>
            <a:r>
              <a:rPr lang="en-US" sz="1400" b="1" dirty="0">
                <a:solidFill>
                  <a:prstClr val="black"/>
                </a:solidFill>
                <a:latin typeface="Arial"/>
                <a:cs typeface="Arial"/>
              </a:rPr>
              <a:t> et al., 2010 )</a:t>
            </a:r>
          </a:p>
        </p:txBody>
      </p:sp>
    </p:spTree>
    <p:extLst>
      <p:ext uri="{BB962C8B-B14F-4D97-AF65-F5344CB8AC3E}">
        <p14:creationId xmlns:p14="http://schemas.microsoft.com/office/powerpoint/2010/main" val="206500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22542</TotalTime>
  <Words>1590</Words>
  <Application>Microsoft Macintosh PowerPoint</Application>
  <PresentationFormat>On-screen Show (4:3)</PresentationFormat>
  <Paragraphs>304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Priority Setting for Health Resource Allocation in Brazil: A Scoping Review and Ethical Analysis </vt:lpstr>
      <vt:lpstr>Acknowledgements</vt:lpstr>
      <vt:lpstr>Disclosures</vt:lpstr>
      <vt:lpstr>Introduction-Rationale</vt:lpstr>
      <vt:lpstr>Ethics of Priority Setting:  Critical in LMIC </vt:lpstr>
      <vt:lpstr>Accountability for Reasonableness (A4R)</vt:lpstr>
      <vt:lpstr>Methods</vt:lpstr>
      <vt:lpstr>Methods (Objective I)</vt:lpstr>
      <vt:lpstr>Validity and Sampling</vt:lpstr>
      <vt:lpstr>Data extraction sheet</vt:lpstr>
      <vt:lpstr>Results-Objective I (Describe)</vt:lpstr>
      <vt:lpstr>National Health Conferences (CNS)</vt:lpstr>
      <vt:lpstr>CNS Themes and Sub-themes</vt:lpstr>
      <vt:lpstr>Studies on Ethics of priority setting in Brazil </vt:lpstr>
      <vt:lpstr>Thematic Analysis </vt:lpstr>
      <vt:lpstr>Objective 2-Ethical Analysis Extended A4R </vt:lpstr>
      <vt:lpstr>Objective II-Ethical analysis</vt:lpstr>
      <vt:lpstr>Objective II-Ethical analysis</vt:lpstr>
      <vt:lpstr>Objective II-Ethical analysis</vt:lpstr>
      <vt:lpstr>Objective II-Ethical analysis</vt:lpstr>
      <vt:lpstr>Objective II-Ethical analysis</vt:lpstr>
      <vt:lpstr>Objective II-Ethical analysis</vt:lpstr>
      <vt:lpstr>Good Practices</vt:lpstr>
      <vt:lpstr>Opportunities for Improvement </vt:lpstr>
      <vt:lpstr>Discussion</vt:lpstr>
      <vt:lpstr>Limitations</vt:lpstr>
      <vt:lpstr>Reflexive Account</vt:lpstr>
      <vt:lpstr>Objective III- Recommendations</vt:lpstr>
      <vt:lpstr>Future Challenges</vt:lpstr>
      <vt:lpstr>Thank you</vt:lpstr>
    </vt:vector>
  </TitlesOfParts>
  <Company>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of resource allocation and unmet needs of surgical care for children in Sao Paulo, Brazil </dc:title>
  <dc:creator>fabio ferri de barros</dc:creator>
  <cp:lastModifiedBy>fabio ferri de barros</cp:lastModifiedBy>
  <cp:revision>261</cp:revision>
  <dcterms:created xsi:type="dcterms:W3CDTF">2011-02-01T21:00:54Z</dcterms:created>
  <dcterms:modified xsi:type="dcterms:W3CDTF">2015-11-30T03:18:40Z</dcterms:modified>
</cp:coreProperties>
</file>