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65"/>
  </p:notesMasterIdLst>
  <p:sldIdLst>
    <p:sldId id="346" r:id="rId5"/>
    <p:sldId id="391" r:id="rId6"/>
    <p:sldId id="392" r:id="rId7"/>
    <p:sldId id="393" r:id="rId8"/>
    <p:sldId id="449" r:id="rId9"/>
    <p:sldId id="394" r:id="rId10"/>
    <p:sldId id="395" r:id="rId11"/>
    <p:sldId id="396" r:id="rId12"/>
    <p:sldId id="397" r:id="rId13"/>
    <p:sldId id="398" r:id="rId14"/>
    <p:sldId id="399" r:id="rId15"/>
    <p:sldId id="400" r:id="rId16"/>
    <p:sldId id="401" r:id="rId17"/>
    <p:sldId id="403" r:id="rId18"/>
    <p:sldId id="404" r:id="rId19"/>
    <p:sldId id="405" r:id="rId20"/>
    <p:sldId id="406" r:id="rId21"/>
    <p:sldId id="407" r:id="rId22"/>
    <p:sldId id="408" r:id="rId23"/>
    <p:sldId id="409" r:id="rId24"/>
    <p:sldId id="410" r:id="rId25"/>
    <p:sldId id="450" r:id="rId26"/>
    <p:sldId id="419" r:id="rId27"/>
    <p:sldId id="420" r:id="rId28"/>
    <p:sldId id="421" r:id="rId29"/>
    <p:sldId id="422" r:id="rId30"/>
    <p:sldId id="423" r:id="rId31"/>
    <p:sldId id="424" r:id="rId32"/>
    <p:sldId id="425" r:id="rId33"/>
    <p:sldId id="426" r:id="rId34"/>
    <p:sldId id="427" r:id="rId35"/>
    <p:sldId id="429" r:id="rId36"/>
    <p:sldId id="430" r:id="rId37"/>
    <p:sldId id="431" r:id="rId38"/>
    <p:sldId id="432" r:id="rId39"/>
    <p:sldId id="433" r:id="rId40"/>
    <p:sldId id="435" r:id="rId41"/>
    <p:sldId id="436" r:id="rId42"/>
    <p:sldId id="437" r:id="rId43"/>
    <p:sldId id="456" r:id="rId44"/>
    <p:sldId id="438" r:id="rId45"/>
    <p:sldId id="457" r:id="rId46"/>
    <p:sldId id="460" r:id="rId47"/>
    <p:sldId id="458" r:id="rId48"/>
    <p:sldId id="459" r:id="rId49"/>
    <p:sldId id="439" r:id="rId50"/>
    <p:sldId id="440" r:id="rId51"/>
    <p:sldId id="441" r:id="rId52"/>
    <p:sldId id="442" r:id="rId53"/>
    <p:sldId id="443" r:id="rId54"/>
    <p:sldId id="447" r:id="rId55"/>
    <p:sldId id="461" r:id="rId56"/>
    <p:sldId id="451" r:id="rId57"/>
    <p:sldId id="415" r:id="rId58"/>
    <p:sldId id="416" r:id="rId59"/>
    <p:sldId id="417" r:id="rId60"/>
    <p:sldId id="418" r:id="rId61"/>
    <p:sldId id="452" r:id="rId62"/>
    <p:sldId id="453" r:id="rId63"/>
    <p:sldId id="390" r:id="rId64"/>
  </p:sldIdLst>
  <p:sldSz cx="12192000" cy="6858000"/>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2723"/>
    <a:srgbClr val="3A3B3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318" autoAdjust="0"/>
    <p:restoredTop sz="94660"/>
  </p:normalViewPr>
  <p:slideViewPr>
    <p:cSldViewPr>
      <p:cViewPr varScale="1">
        <p:scale>
          <a:sx n="91" d="100"/>
          <a:sy n="91" d="100"/>
        </p:scale>
        <p:origin x="114" y="10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presProps" Target="presProps.xml"/><Relationship Id="rId5" Type="http://schemas.openxmlformats.org/officeDocument/2006/relationships/slide" Target="slides/slide1.xml"/><Relationship Id="rId61" Type="http://schemas.openxmlformats.org/officeDocument/2006/relationships/slide" Target="slides/slide57.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tableStyles" Target="tableStyle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viewProps" Target="viewProp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CO"/>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3991CE3-F9AE-4C98-811C-269ADD0098D4}" type="datetimeFigureOut">
              <a:rPr lang="es-CO" smtClean="0"/>
              <a:pPr/>
              <a:t>20/03/2015</a:t>
            </a:fld>
            <a:endParaRPr lang="es-CO"/>
          </a:p>
        </p:txBody>
      </p:sp>
      <p:sp>
        <p:nvSpPr>
          <p:cNvPr id="4" name="3 Marcador de imagen de diapositiva"/>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s-CO"/>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CO"/>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7921ABA-0768-4674-BA25-4AB8BD0A78A4}" type="slidenum">
              <a:rPr lang="es-CO" smtClean="0"/>
              <a:pPr/>
              <a:t>‹Nº›</a:t>
            </a:fld>
            <a:endParaRPr lang="es-CO"/>
          </a:p>
        </p:txBody>
      </p:sp>
    </p:spTree>
    <p:extLst>
      <p:ext uri="{BB962C8B-B14F-4D97-AF65-F5344CB8AC3E}">
        <p14:creationId xmlns:p14="http://schemas.microsoft.com/office/powerpoint/2010/main" val="27461570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381000" y="685800"/>
            <a:ext cx="6096000" cy="3429000"/>
          </a:xfrm>
        </p:spPr>
      </p:sp>
      <p:sp>
        <p:nvSpPr>
          <p:cNvPr id="3" name="2 Marcador de notas"/>
          <p:cNvSpPr>
            <a:spLocks noGrp="1"/>
          </p:cNvSpPr>
          <p:nvPr>
            <p:ph type="body" idx="1"/>
          </p:nvPr>
        </p:nvSpPr>
        <p:spPr/>
        <p:txBody>
          <a:bodyPr/>
          <a:lstStyle/>
          <a:p>
            <a:endParaRPr lang="es-CO"/>
          </a:p>
        </p:txBody>
      </p:sp>
      <p:sp>
        <p:nvSpPr>
          <p:cNvPr id="4" name="3 Marcador de número de diapositiva"/>
          <p:cNvSpPr>
            <a:spLocks noGrp="1"/>
          </p:cNvSpPr>
          <p:nvPr>
            <p:ph type="sldNum" sz="quarter" idx="10"/>
          </p:nvPr>
        </p:nvSpPr>
        <p:spPr/>
        <p:txBody>
          <a:bodyPr/>
          <a:lstStyle/>
          <a:p>
            <a:fld id="{B7921ABA-0768-4674-BA25-4AB8BD0A78A4}" type="slidenum">
              <a:rPr lang="es-CO" smtClean="0"/>
              <a:t>2</a:t>
            </a:fld>
            <a:endParaRPr lang="es-CO"/>
          </a:p>
        </p:txBody>
      </p:sp>
    </p:spTree>
    <p:extLst>
      <p:ext uri="{BB962C8B-B14F-4D97-AF65-F5344CB8AC3E}">
        <p14:creationId xmlns:p14="http://schemas.microsoft.com/office/powerpoint/2010/main" val="41277983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1" dirty="0" smtClean="0"/>
              <a:t>Drummond</a:t>
            </a:r>
            <a:r>
              <a:rPr lang="en-GB" dirty="0" smtClean="0"/>
              <a:t> MF, Schwartz JS, </a:t>
            </a:r>
            <a:r>
              <a:rPr lang="en-GB" dirty="0" err="1" smtClean="0"/>
              <a:t>Jönsson</a:t>
            </a:r>
            <a:r>
              <a:rPr lang="en-GB" dirty="0" smtClean="0"/>
              <a:t> B, Luce BR, Neumann PJ, Siebert U, Sullivan SD. Key principles for the improved conduct of health technology assessments for resource allocation decisions. </a:t>
            </a:r>
            <a:r>
              <a:rPr lang="en-GB" dirty="0" err="1" smtClean="0"/>
              <a:t>Int</a:t>
            </a:r>
            <a:r>
              <a:rPr lang="en-GB" dirty="0" smtClean="0"/>
              <a:t> J </a:t>
            </a:r>
            <a:r>
              <a:rPr lang="en-GB" dirty="0" err="1" smtClean="0"/>
              <a:t>Technol</a:t>
            </a:r>
            <a:r>
              <a:rPr lang="en-GB" dirty="0" smtClean="0"/>
              <a:t> Assess Health Care 2008;24(3):244-58</a:t>
            </a:r>
            <a:endParaRPr lang="es-CO" dirty="0" smtClean="0"/>
          </a:p>
          <a:p>
            <a:endParaRPr lang="es-CO" dirty="0"/>
          </a:p>
        </p:txBody>
      </p:sp>
      <p:sp>
        <p:nvSpPr>
          <p:cNvPr id="4" name="Slide Number Placeholder 3"/>
          <p:cNvSpPr>
            <a:spLocks noGrp="1"/>
          </p:cNvSpPr>
          <p:nvPr>
            <p:ph type="sldNum" sz="quarter" idx="10"/>
          </p:nvPr>
        </p:nvSpPr>
        <p:spPr/>
        <p:txBody>
          <a:bodyPr/>
          <a:lstStyle/>
          <a:p>
            <a:fld id="{B7921ABA-0768-4674-BA25-4AB8BD0A78A4}" type="slidenum">
              <a:rPr lang="es-CO" smtClean="0"/>
              <a:t>32</a:t>
            </a:fld>
            <a:endParaRPr lang="es-CO"/>
          </a:p>
        </p:txBody>
      </p:sp>
    </p:spTree>
    <p:extLst>
      <p:ext uri="{BB962C8B-B14F-4D97-AF65-F5344CB8AC3E}">
        <p14:creationId xmlns:p14="http://schemas.microsoft.com/office/powerpoint/2010/main" val="15131898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s-CO" sz="1200" dirty="0" smtClean="0">
                <a:latin typeface="Segoe UI Light" panose="020B0502040204020203" pitchFamily="34" charset="0"/>
              </a:rPr>
              <a:t>y no basarse exclusivamente en los puntos de vista de expertos y prestadores</a:t>
            </a:r>
          </a:p>
          <a:p>
            <a:pPr marL="0" marR="0" lvl="1" indent="0" algn="l" defTabSz="914400" rtl="0" eaLnBrk="1" fontAlgn="auto" latinLnBrk="0" hangingPunct="1">
              <a:lnSpc>
                <a:spcPct val="100000"/>
              </a:lnSpc>
              <a:spcBef>
                <a:spcPts val="0"/>
              </a:spcBef>
              <a:spcAft>
                <a:spcPts val="0"/>
              </a:spcAft>
              <a:buClrTx/>
              <a:buSzTx/>
              <a:buFontTx/>
              <a:buNone/>
              <a:tabLst/>
              <a:defRPr/>
            </a:pPr>
            <a:r>
              <a:rPr lang="es-CO" sz="1200" dirty="0" smtClean="0">
                <a:latin typeface="Segoe UI Light" panose="020B0502040204020203" pitchFamily="34" charset="0"/>
              </a:rPr>
              <a:t>e interactuar con todos los actores del sistema relevantes</a:t>
            </a:r>
          </a:p>
          <a:p>
            <a:pPr marL="0" marR="0" lvl="1" indent="0" algn="l" defTabSz="914400" rtl="0" eaLnBrk="1" fontAlgn="auto" latinLnBrk="0" hangingPunct="1">
              <a:lnSpc>
                <a:spcPct val="100000"/>
              </a:lnSpc>
              <a:spcBef>
                <a:spcPts val="0"/>
              </a:spcBef>
              <a:spcAft>
                <a:spcPts val="0"/>
              </a:spcAft>
              <a:buClrTx/>
              <a:buSzTx/>
              <a:buFontTx/>
              <a:buNone/>
              <a:tabLst/>
              <a:defRPr/>
            </a:pPr>
            <a:endParaRPr lang="es-CO" dirty="0" smtClean="0"/>
          </a:p>
          <a:p>
            <a:pPr marL="0" marR="0" lvl="1" indent="0" algn="l" defTabSz="914400" rtl="0" eaLnBrk="1" fontAlgn="auto" latinLnBrk="0" hangingPunct="1">
              <a:lnSpc>
                <a:spcPct val="100000"/>
              </a:lnSpc>
              <a:spcBef>
                <a:spcPts val="0"/>
              </a:spcBef>
              <a:spcAft>
                <a:spcPts val="0"/>
              </a:spcAft>
              <a:buClrTx/>
              <a:buSzTx/>
              <a:buFontTx/>
              <a:buNone/>
              <a:tabLst/>
              <a:defRPr/>
            </a:pPr>
            <a:endParaRPr lang="es-CO" dirty="0"/>
          </a:p>
        </p:txBody>
      </p:sp>
      <p:sp>
        <p:nvSpPr>
          <p:cNvPr id="4" name="Slide Number Placeholder 3"/>
          <p:cNvSpPr>
            <a:spLocks noGrp="1"/>
          </p:cNvSpPr>
          <p:nvPr>
            <p:ph type="sldNum" sz="quarter" idx="10"/>
          </p:nvPr>
        </p:nvSpPr>
        <p:spPr/>
        <p:txBody>
          <a:bodyPr/>
          <a:lstStyle/>
          <a:p>
            <a:fld id="{B7921ABA-0768-4674-BA25-4AB8BD0A78A4}" type="slidenum">
              <a:rPr lang="es-CO" smtClean="0"/>
              <a:t>33</a:t>
            </a:fld>
            <a:endParaRPr lang="es-CO"/>
          </a:p>
        </p:txBody>
      </p:sp>
    </p:spTree>
    <p:extLst>
      <p:ext uri="{BB962C8B-B14F-4D97-AF65-F5344CB8AC3E}">
        <p14:creationId xmlns:p14="http://schemas.microsoft.com/office/powerpoint/2010/main" val="10441141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s-CO" sz="1200" dirty="0" smtClean="0">
                <a:latin typeface="Segoe UI Light" panose="020B0502040204020203" pitchFamily="34" charset="0"/>
              </a:rPr>
              <a:t>y no basarse exclusivamente en los puntos de vista de expertos y prestadores</a:t>
            </a:r>
          </a:p>
          <a:p>
            <a:pPr marL="0" marR="0" lvl="1" indent="0" algn="l" defTabSz="914400" rtl="0" eaLnBrk="1" fontAlgn="auto" latinLnBrk="0" hangingPunct="1">
              <a:lnSpc>
                <a:spcPct val="100000"/>
              </a:lnSpc>
              <a:spcBef>
                <a:spcPts val="0"/>
              </a:spcBef>
              <a:spcAft>
                <a:spcPts val="0"/>
              </a:spcAft>
              <a:buClrTx/>
              <a:buSzTx/>
              <a:buFontTx/>
              <a:buNone/>
              <a:tabLst/>
              <a:defRPr/>
            </a:pPr>
            <a:r>
              <a:rPr lang="es-CO" sz="1200" dirty="0" smtClean="0">
                <a:latin typeface="Segoe UI Light" panose="020B0502040204020203" pitchFamily="34" charset="0"/>
              </a:rPr>
              <a:t>e interactuar con todos los actores del sistema relevantes</a:t>
            </a:r>
          </a:p>
          <a:p>
            <a:pPr marL="0" marR="0" lvl="1" indent="0" algn="l" defTabSz="914400" rtl="0" eaLnBrk="1" fontAlgn="auto" latinLnBrk="0" hangingPunct="1">
              <a:lnSpc>
                <a:spcPct val="100000"/>
              </a:lnSpc>
              <a:spcBef>
                <a:spcPts val="0"/>
              </a:spcBef>
              <a:spcAft>
                <a:spcPts val="0"/>
              </a:spcAft>
              <a:buClrTx/>
              <a:buSzTx/>
              <a:buFontTx/>
              <a:buNone/>
              <a:tabLst/>
              <a:defRPr/>
            </a:pPr>
            <a:endParaRPr lang="es-CO" dirty="0" smtClean="0"/>
          </a:p>
          <a:p>
            <a:pPr marL="0" marR="0" lvl="1" indent="0" algn="l" defTabSz="914400" rtl="0" eaLnBrk="1" fontAlgn="auto" latinLnBrk="0" hangingPunct="1">
              <a:lnSpc>
                <a:spcPct val="100000"/>
              </a:lnSpc>
              <a:spcBef>
                <a:spcPts val="0"/>
              </a:spcBef>
              <a:spcAft>
                <a:spcPts val="0"/>
              </a:spcAft>
              <a:buClrTx/>
              <a:buSzTx/>
              <a:buFontTx/>
              <a:buNone/>
              <a:tabLst/>
              <a:defRPr/>
            </a:pPr>
            <a:endParaRPr lang="es-CO" dirty="0"/>
          </a:p>
        </p:txBody>
      </p:sp>
      <p:sp>
        <p:nvSpPr>
          <p:cNvPr id="4" name="Slide Number Placeholder 3"/>
          <p:cNvSpPr>
            <a:spLocks noGrp="1"/>
          </p:cNvSpPr>
          <p:nvPr>
            <p:ph type="sldNum" sz="quarter" idx="10"/>
          </p:nvPr>
        </p:nvSpPr>
        <p:spPr/>
        <p:txBody>
          <a:bodyPr/>
          <a:lstStyle/>
          <a:p>
            <a:fld id="{B7921ABA-0768-4674-BA25-4AB8BD0A78A4}" type="slidenum">
              <a:rPr lang="es-CO" smtClean="0"/>
              <a:t>34</a:t>
            </a:fld>
            <a:endParaRPr lang="es-CO"/>
          </a:p>
        </p:txBody>
      </p:sp>
    </p:spTree>
    <p:extLst>
      <p:ext uri="{BB962C8B-B14F-4D97-AF65-F5344CB8AC3E}">
        <p14:creationId xmlns:p14="http://schemas.microsoft.com/office/powerpoint/2010/main" val="29350654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smtClean="0">
                <a:solidFill>
                  <a:schemeClr val="tx1">
                    <a:lumMod val="75000"/>
                    <a:lumOff val="25000"/>
                  </a:schemeClr>
                </a:solidFill>
                <a:latin typeface="Segoe UI Light" panose="020B0502040204020203" pitchFamily="34" charset="0"/>
              </a:rPr>
              <a:t>Technology Pricing Process:  It is important, to clearly specify how IETS will inform pricing, and how decisions regarding pricing will impact on the contents of the benefits package</a:t>
            </a:r>
            <a:endParaRPr lang="es-CO" dirty="0"/>
          </a:p>
        </p:txBody>
      </p:sp>
      <p:sp>
        <p:nvSpPr>
          <p:cNvPr id="4" name="Slide Number Placeholder 3"/>
          <p:cNvSpPr>
            <a:spLocks noGrp="1"/>
          </p:cNvSpPr>
          <p:nvPr>
            <p:ph type="sldNum" sz="quarter" idx="10"/>
          </p:nvPr>
        </p:nvSpPr>
        <p:spPr/>
        <p:txBody>
          <a:bodyPr/>
          <a:lstStyle/>
          <a:p>
            <a:fld id="{B7921ABA-0768-4674-BA25-4AB8BD0A78A4}" type="slidenum">
              <a:rPr lang="es-CO" smtClean="0"/>
              <a:t>35</a:t>
            </a:fld>
            <a:endParaRPr lang="es-CO"/>
          </a:p>
        </p:txBody>
      </p:sp>
    </p:spTree>
    <p:extLst>
      <p:ext uri="{BB962C8B-B14F-4D97-AF65-F5344CB8AC3E}">
        <p14:creationId xmlns:p14="http://schemas.microsoft.com/office/powerpoint/2010/main" val="24535876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s-ES_tradnl" sz="1200" dirty="0" smtClean="0"/>
              <a:t>Cargar al IETS con funciones que le impidan desempeñar su misión inicial </a:t>
            </a:r>
            <a:r>
              <a:rPr lang="es-ES_tradnl" sz="1200" dirty="0" err="1" smtClean="0"/>
              <a:t>enlos</a:t>
            </a:r>
            <a:r>
              <a:rPr lang="es-ES_tradnl" sz="1200" dirty="0" smtClean="0"/>
              <a:t> primeros años : establecer su credibilidad, construir un </a:t>
            </a:r>
            <a:r>
              <a:rPr lang="es-ES_tradnl" sz="1200" i="1" dirty="0" smtClean="0"/>
              <a:t>know-how</a:t>
            </a:r>
            <a:r>
              <a:rPr lang="es-ES_tradnl" sz="1200" dirty="0" smtClean="0"/>
              <a:t> y fortalecer sus procesos. </a:t>
            </a:r>
            <a:r>
              <a:rPr lang="es-ES_tradnl" sz="1200" kern="1200" dirty="0" smtClean="0">
                <a:solidFill>
                  <a:schemeClr val="tx1"/>
                </a:solidFill>
                <a:effectLst/>
                <a:latin typeface="+mn-lt"/>
                <a:ea typeface="+mn-ea"/>
                <a:cs typeface="+mn-cs"/>
              </a:rPr>
              <a:t>El éxito de los institutos estudiados es que empezaron pequeño y esto les permitió hacer las cosas muy bien y ganar credibilidad. </a:t>
            </a:r>
            <a:endParaRPr lang="es-CO" sz="1200" dirty="0"/>
          </a:p>
        </p:txBody>
      </p:sp>
      <p:sp>
        <p:nvSpPr>
          <p:cNvPr id="4" name="Slide Number Placeholder 3"/>
          <p:cNvSpPr>
            <a:spLocks noGrp="1"/>
          </p:cNvSpPr>
          <p:nvPr>
            <p:ph type="sldNum" sz="quarter" idx="10"/>
          </p:nvPr>
        </p:nvSpPr>
        <p:spPr/>
        <p:txBody>
          <a:bodyPr/>
          <a:lstStyle/>
          <a:p>
            <a:fld id="{B7921ABA-0768-4674-BA25-4AB8BD0A78A4}" type="slidenum">
              <a:rPr lang="es-CO" smtClean="0"/>
              <a:t>36</a:t>
            </a:fld>
            <a:endParaRPr lang="es-CO"/>
          </a:p>
        </p:txBody>
      </p:sp>
    </p:spTree>
    <p:extLst>
      <p:ext uri="{BB962C8B-B14F-4D97-AF65-F5344CB8AC3E}">
        <p14:creationId xmlns:p14="http://schemas.microsoft.com/office/powerpoint/2010/main" val="132435492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CO" dirty="0" smtClean="0"/>
              <a:t>A </a:t>
            </a:r>
            <a:r>
              <a:rPr lang="es-CO" dirty="0" err="1" smtClean="0"/>
              <a:t>business</a:t>
            </a:r>
            <a:r>
              <a:rPr lang="es-CO" dirty="0" smtClean="0"/>
              <a:t> </a:t>
            </a:r>
            <a:r>
              <a:rPr lang="es-CO" dirty="0" err="1" smtClean="0"/>
              <a:t>model</a:t>
            </a:r>
            <a:r>
              <a:rPr lang="es-CO" dirty="0" smtClean="0"/>
              <a:t> describes </a:t>
            </a:r>
            <a:r>
              <a:rPr lang="en-US" dirty="0" smtClean="0"/>
              <a:t>the rationale of how an </a:t>
            </a:r>
            <a:r>
              <a:rPr lang="es-CO" dirty="0" err="1" smtClean="0"/>
              <a:t>organization</a:t>
            </a:r>
            <a:r>
              <a:rPr lang="es-CO" dirty="0" smtClean="0"/>
              <a:t> </a:t>
            </a:r>
            <a:r>
              <a:rPr lang="es-CO" dirty="0" err="1" smtClean="0"/>
              <a:t>creates</a:t>
            </a:r>
            <a:r>
              <a:rPr lang="es-CO" dirty="0" smtClean="0"/>
              <a:t>, </a:t>
            </a:r>
            <a:r>
              <a:rPr lang="es-CO" dirty="0" err="1" smtClean="0"/>
              <a:t>delivers</a:t>
            </a:r>
            <a:r>
              <a:rPr lang="es-CO" dirty="0" smtClean="0"/>
              <a:t>, and captures </a:t>
            </a:r>
            <a:r>
              <a:rPr lang="es-CO" dirty="0" err="1" smtClean="0"/>
              <a:t>value</a:t>
            </a:r>
            <a:endParaRPr lang="es-CO"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Making the strategic, financial, economic and management case to government </a:t>
            </a:r>
            <a:endParaRPr lang="es-CO" dirty="0" smtClean="0"/>
          </a:p>
          <a:p>
            <a:endParaRPr lang="es-CO" dirty="0"/>
          </a:p>
        </p:txBody>
      </p:sp>
      <p:sp>
        <p:nvSpPr>
          <p:cNvPr id="4" name="Slide Number Placeholder 3"/>
          <p:cNvSpPr>
            <a:spLocks noGrp="1"/>
          </p:cNvSpPr>
          <p:nvPr>
            <p:ph type="sldNum" sz="quarter" idx="10"/>
          </p:nvPr>
        </p:nvSpPr>
        <p:spPr/>
        <p:txBody>
          <a:bodyPr/>
          <a:lstStyle/>
          <a:p>
            <a:fld id="{B7921ABA-0768-4674-BA25-4AB8BD0A78A4}" type="slidenum">
              <a:rPr lang="es-CO" smtClean="0"/>
              <a:t>38</a:t>
            </a:fld>
            <a:endParaRPr lang="es-CO"/>
          </a:p>
        </p:txBody>
      </p:sp>
    </p:spTree>
    <p:extLst>
      <p:ext uri="{BB962C8B-B14F-4D97-AF65-F5344CB8AC3E}">
        <p14:creationId xmlns:p14="http://schemas.microsoft.com/office/powerpoint/2010/main" val="155944478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381000" y="685800"/>
            <a:ext cx="6096000" cy="3429000"/>
          </a:xfrm>
        </p:spPr>
      </p:sp>
      <p:sp>
        <p:nvSpPr>
          <p:cNvPr id="3" name="2 Marcador de notas"/>
          <p:cNvSpPr>
            <a:spLocks noGrp="1"/>
          </p:cNvSpPr>
          <p:nvPr>
            <p:ph type="body" idx="1"/>
          </p:nvPr>
        </p:nvSpPr>
        <p:spPr/>
        <p:txBody>
          <a:bodyPr/>
          <a:lstStyle/>
          <a:p>
            <a:endParaRPr lang="es-CO"/>
          </a:p>
        </p:txBody>
      </p:sp>
      <p:sp>
        <p:nvSpPr>
          <p:cNvPr id="4" name="3 Marcador de número de diapositiva"/>
          <p:cNvSpPr>
            <a:spLocks noGrp="1"/>
          </p:cNvSpPr>
          <p:nvPr>
            <p:ph type="sldNum" sz="quarter" idx="10"/>
          </p:nvPr>
        </p:nvSpPr>
        <p:spPr/>
        <p:txBody>
          <a:bodyPr/>
          <a:lstStyle/>
          <a:p>
            <a:fld id="{B7921ABA-0768-4674-BA25-4AB8BD0A78A4}" type="slidenum">
              <a:rPr lang="es-CO" smtClean="0"/>
              <a:pPr/>
              <a:t>43</a:t>
            </a:fld>
            <a:endParaRPr lang="es-CO"/>
          </a:p>
        </p:txBody>
      </p:sp>
    </p:spTree>
    <p:extLst>
      <p:ext uri="{BB962C8B-B14F-4D97-AF65-F5344CB8AC3E}">
        <p14:creationId xmlns:p14="http://schemas.microsoft.com/office/powerpoint/2010/main" val="106146309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p:spPr>
      </p:sp>
      <p:sp>
        <p:nvSpPr>
          <p:cNvPr id="1536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Siguiendo best practice de participacion, rigurosidad, checks and balances ej el comparador de tech. Entes publicos involucrados participan </a:t>
            </a:r>
          </a:p>
        </p:txBody>
      </p:sp>
      <p:sp>
        <p:nvSpPr>
          <p:cNvPr id="5018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8FBA8A8-FE2B-43FD-AB21-DECCE0998E8F}" type="slidenum">
              <a:rPr lang="es-ES" smtClean="0">
                <a:cs typeface="Arial" charset="0"/>
              </a:rPr>
              <a:pPr fontAlgn="base">
                <a:spcBef>
                  <a:spcPct val="0"/>
                </a:spcBef>
                <a:spcAft>
                  <a:spcPct val="0"/>
                </a:spcAft>
                <a:defRPr/>
              </a:pPr>
              <a:t>45</a:t>
            </a:fld>
            <a:endParaRPr lang="es-ES" smtClean="0">
              <a:cs typeface="Arial" charset="0"/>
            </a:endParaRPr>
          </a:p>
        </p:txBody>
      </p:sp>
    </p:spTree>
    <p:extLst>
      <p:ext uri="{BB962C8B-B14F-4D97-AF65-F5344CB8AC3E}">
        <p14:creationId xmlns:p14="http://schemas.microsoft.com/office/powerpoint/2010/main" val="165213040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PA" b="0" dirty="0"/>
          </a:p>
        </p:txBody>
      </p:sp>
      <p:sp>
        <p:nvSpPr>
          <p:cNvPr id="4" name="3 Marcador de número de diapositiva"/>
          <p:cNvSpPr>
            <a:spLocks noGrp="1"/>
          </p:cNvSpPr>
          <p:nvPr>
            <p:ph type="sldNum" sz="quarter" idx="10"/>
          </p:nvPr>
        </p:nvSpPr>
        <p:spPr/>
        <p:txBody>
          <a:bodyPr/>
          <a:lstStyle/>
          <a:p>
            <a:fld id="{947A5EA2-D404-4538-96A5-E994BB301C52}" type="slidenum">
              <a:rPr lang="es-PA" smtClean="0"/>
              <a:t>51</a:t>
            </a:fld>
            <a:endParaRPr lang="es-PA"/>
          </a:p>
        </p:txBody>
      </p:sp>
    </p:spTree>
    <p:extLst>
      <p:ext uri="{BB962C8B-B14F-4D97-AF65-F5344CB8AC3E}">
        <p14:creationId xmlns:p14="http://schemas.microsoft.com/office/powerpoint/2010/main" val="164651847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381000" y="685800"/>
            <a:ext cx="6096000" cy="3429000"/>
          </a:xfrm>
        </p:spPr>
      </p:sp>
      <p:sp>
        <p:nvSpPr>
          <p:cNvPr id="3" name="2 Marcador de notas"/>
          <p:cNvSpPr>
            <a:spLocks noGrp="1"/>
          </p:cNvSpPr>
          <p:nvPr>
            <p:ph type="body" idx="1"/>
          </p:nvPr>
        </p:nvSpPr>
        <p:spPr/>
        <p:txBody>
          <a:bodyPr/>
          <a:lstStyle/>
          <a:p>
            <a:endParaRPr lang="es-CO"/>
          </a:p>
        </p:txBody>
      </p:sp>
      <p:sp>
        <p:nvSpPr>
          <p:cNvPr id="4" name="3 Marcador de número de diapositiva"/>
          <p:cNvSpPr>
            <a:spLocks noGrp="1"/>
          </p:cNvSpPr>
          <p:nvPr>
            <p:ph type="sldNum" sz="quarter" idx="10"/>
          </p:nvPr>
        </p:nvSpPr>
        <p:spPr/>
        <p:txBody>
          <a:bodyPr/>
          <a:lstStyle/>
          <a:p>
            <a:fld id="{B7921ABA-0768-4674-BA25-4AB8BD0A78A4}" type="slidenum">
              <a:rPr lang="es-CO" smtClean="0"/>
              <a:pPr/>
              <a:t>52</a:t>
            </a:fld>
            <a:endParaRPr lang="es-CO"/>
          </a:p>
        </p:txBody>
      </p:sp>
    </p:spTree>
    <p:extLst>
      <p:ext uri="{BB962C8B-B14F-4D97-AF65-F5344CB8AC3E}">
        <p14:creationId xmlns:p14="http://schemas.microsoft.com/office/powerpoint/2010/main" val="9870942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B7921ABA-0768-4674-BA25-4AB8BD0A78A4}" type="slidenum">
              <a:rPr lang="es-CO" smtClean="0"/>
              <a:t>8</a:t>
            </a:fld>
            <a:endParaRPr lang="es-CO"/>
          </a:p>
        </p:txBody>
      </p:sp>
    </p:spTree>
    <p:extLst>
      <p:ext uri="{BB962C8B-B14F-4D97-AF65-F5344CB8AC3E}">
        <p14:creationId xmlns:p14="http://schemas.microsoft.com/office/powerpoint/2010/main" val="31416429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CO" dirty="0" err="1" smtClean="0"/>
              <a:t>Etanercept</a:t>
            </a:r>
            <a:r>
              <a:rPr lang="es-CO" dirty="0" smtClean="0"/>
              <a:t> and </a:t>
            </a:r>
            <a:r>
              <a:rPr lang="es-CO" dirty="0" err="1" smtClean="0"/>
              <a:t>infliximab</a:t>
            </a:r>
            <a:r>
              <a:rPr lang="es-CO" dirty="0" smtClean="0"/>
              <a:t>= </a:t>
            </a:r>
            <a:r>
              <a:rPr lang="es-CO" dirty="0" err="1" smtClean="0"/>
              <a:t>tumour</a:t>
            </a:r>
            <a:r>
              <a:rPr lang="es-CO" dirty="0" smtClean="0"/>
              <a:t> necrosis factor (TNF </a:t>
            </a:r>
            <a:r>
              <a:rPr lang="es-CO" dirty="0" err="1" smtClean="0"/>
              <a:t>alpha</a:t>
            </a:r>
            <a:r>
              <a:rPr lang="es-CO" dirty="0" smtClean="0"/>
              <a:t>) </a:t>
            </a:r>
            <a:r>
              <a:rPr lang="es-CO" dirty="0" err="1" smtClean="0"/>
              <a:t>inhibitors</a:t>
            </a:r>
            <a:r>
              <a:rPr lang="es-CO" dirty="0" smtClean="0"/>
              <a:t> </a:t>
            </a:r>
            <a:r>
              <a:rPr lang="es-CO" dirty="0" err="1" smtClean="0"/>
              <a:t>used</a:t>
            </a:r>
            <a:r>
              <a:rPr lang="es-CO" dirty="0" smtClean="0"/>
              <a:t> in </a:t>
            </a:r>
            <a:r>
              <a:rPr lang="es-CO" dirty="0" err="1" smtClean="0"/>
              <a:t>inflammatory</a:t>
            </a:r>
            <a:r>
              <a:rPr lang="es-CO" dirty="0" smtClean="0"/>
              <a:t> </a:t>
            </a:r>
            <a:r>
              <a:rPr lang="es-CO" dirty="0" err="1" smtClean="0"/>
              <a:t>diseases</a:t>
            </a:r>
            <a:r>
              <a:rPr lang="es-CO" dirty="0" smtClean="0"/>
              <a:t> </a:t>
            </a:r>
            <a:r>
              <a:rPr lang="es-CO" dirty="0" err="1" smtClean="0"/>
              <a:t>such</a:t>
            </a:r>
            <a:r>
              <a:rPr lang="es-CO" dirty="0" smtClean="0"/>
              <a:t> </a:t>
            </a:r>
            <a:r>
              <a:rPr lang="es-CO" dirty="0" err="1" smtClean="0"/>
              <a:t>rheumatoid</a:t>
            </a:r>
            <a:r>
              <a:rPr lang="es-CO" dirty="0" smtClean="0"/>
              <a:t> </a:t>
            </a:r>
            <a:r>
              <a:rPr lang="es-CO" dirty="0" err="1" smtClean="0"/>
              <a:t>arthritis</a:t>
            </a:r>
            <a:endParaRPr lang="es-CO" dirty="0" smtClean="0"/>
          </a:p>
          <a:p>
            <a:r>
              <a:rPr lang="es-CO" dirty="0" err="1" smtClean="0"/>
              <a:t>Bevacizumab</a:t>
            </a:r>
            <a:r>
              <a:rPr lang="es-CO" dirty="0" smtClean="0"/>
              <a:t> and </a:t>
            </a:r>
            <a:r>
              <a:rPr lang="es-CO" dirty="0" err="1" smtClean="0"/>
              <a:t>rituximab</a:t>
            </a:r>
            <a:r>
              <a:rPr lang="es-CO" dirty="0" smtClean="0"/>
              <a:t>= </a:t>
            </a:r>
            <a:r>
              <a:rPr lang="es-CO" dirty="0" err="1" smtClean="0"/>
              <a:t>cancer</a:t>
            </a:r>
            <a:r>
              <a:rPr lang="es-CO" dirty="0" smtClean="0"/>
              <a:t> </a:t>
            </a:r>
            <a:r>
              <a:rPr lang="es-CO" dirty="0" err="1" smtClean="0"/>
              <a:t>drugs</a:t>
            </a:r>
            <a:r>
              <a:rPr lang="es-CO" dirty="0" smtClean="0"/>
              <a:t> </a:t>
            </a:r>
          </a:p>
          <a:p>
            <a:r>
              <a:rPr lang="es-CO" dirty="0" smtClean="0"/>
              <a:t>Cardiovascular </a:t>
            </a:r>
            <a:r>
              <a:rPr lang="es-CO" dirty="0" err="1" smtClean="0"/>
              <a:t>disease</a:t>
            </a:r>
            <a:r>
              <a:rPr lang="es-CO" dirty="0" smtClean="0"/>
              <a:t>= </a:t>
            </a:r>
            <a:r>
              <a:rPr lang="es-CO" dirty="0" err="1" smtClean="0"/>
              <a:t>milrinone</a:t>
            </a:r>
            <a:r>
              <a:rPr lang="es-CO" dirty="0" smtClean="0"/>
              <a:t> </a:t>
            </a:r>
          </a:p>
          <a:p>
            <a:r>
              <a:rPr lang="es-CO" dirty="0" smtClean="0"/>
              <a:t>Diabetes= </a:t>
            </a:r>
            <a:r>
              <a:rPr lang="es-CO" dirty="0" err="1" smtClean="0"/>
              <a:t>insulin</a:t>
            </a:r>
            <a:r>
              <a:rPr lang="es-CO" dirty="0" smtClean="0"/>
              <a:t> </a:t>
            </a:r>
            <a:r>
              <a:rPr lang="es-CO" dirty="0" err="1" smtClean="0"/>
              <a:t>glargine</a:t>
            </a:r>
            <a:endParaRPr lang="es-CO" dirty="0" smtClean="0"/>
          </a:p>
          <a:p>
            <a:endParaRPr lang="es-CO" dirty="0" smtClean="0"/>
          </a:p>
          <a:p>
            <a:r>
              <a:rPr lang="en-GB" sz="1200" kern="1200" dirty="0" smtClean="0">
                <a:solidFill>
                  <a:schemeClr val="tx1"/>
                </a:solidFill>
                <a:effectLst/>
                <a:latin typeface="+mn-lt"/>
                <a:ea typeface="+mn-ea"/>
                <a:cs typeface="+mn-cs"/>
              </a:rPr>
              <a:t>In the case of Medicaid, independent academic research into comparative effectiveness may help define preferred drug lists</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These include rebates and discounts (transparent or otherwise), opportunities for sponsors to resubmit listing applications with a new drug price (as in the case of Australia), and </a:t>
            </a:r>
            <a:r>
              <a:rPr lang="en-GB" sz="1200" kern="1200" dirty="0" err="1" smtClean="0">
                <a:solidFill>
                  <a:schemeClr val="tx1"/>
                </a:solidFill>
                <a:effectLst/>
                <a:latin typeface="+mn-lt"/>
                <a:ea typeface="+mn-ea"/>
                <a:cs typeface="+mn-cs"/>
              </a:rPr>
              <a:t>copayments</a:t>
            </a:r>
            <a:r>
              <a:rPr lang="en-GB" sz="1200" kern="1200" dirty="0" smtClean="0">
                <a:solidFill>
                  <a:schemeClr val="tx1"/>
                </a:solidFill>
                <a:effectLst/>
                <a:latin typeface="+mn-lt"/>
                <a:ea typeface="+mn-ea"/>
                <a:cs typeface="+mn-cs"/>
              </a:rPr>
              <a:t> on non-preferred drugs. </a:t>
            </a:r>
            <a:endParaRPr lang="es-CO" dirty="0"/>
          </a:p>
        </p:txBody>
      </p:sp>
      <p:sp>
        <p:nvSpPr>
          <p:cNvPr id="4" name="Slide Number Placeholder 3"/>
          <p:cNvSpPr>
            <a:spLocks noGrp="1"/>
          </p:cNvSpPr>
          <p:nvPr>
            <p:ph type="sldNum" sz="quarter" idx="10"/>
          </p:nvPr>
        </p:nvSpPr>
        <p:spPr/>
        <p:txBody>
          <a:bodyPr/>
          <a:lstStyle/>
          <a:p>
            <a:fld id="{B7921ABA-0768-4674-BA25-4AB8BD0A78A4}" type="slidenum">
              <a:rPr lang="es-CO" smtClean="0"/>
              <a:t>24</a:t>
            </a:fld>
            <a:endParaRPr lang="es-CO"/>
          </a:p>
        </p:txBody>
      </p:sp>
    </p:spTree>
    <p:extLst>
      <p:ext uri="{BB962C8B-B14F-4D97-AF65-F5344CB8AC3E}">
        <p14:creationId xmlns:p14="http://schemas.microsoft.com/office/powerpoint/2010/main" val="37585228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err="1" smtClean="0">
                <a:solidFill>
                  <a:schemeClr val="dk1"/>
                </a:solidFill>
                <a:latin typeface="Segoe UI" panose="020B0502040204020203" pitchFamily="34" charset="0"/>
                <a:ea typeface="Segoe UI" panose="020B0502040204020203" pitchFamily="34" charset="0"/>
                <a:cs typeface="Segoe UI" panose="020B0502040204020203" pitchFamily="34" charset="0"/>
              </a:rPr>
              <a:t>Definición</a:t>
            </a:r>
            <a:r>
              <a:rPr lang="en-GB" sz="1200" kern="1200" dirty="0" smtClean="0">
                <a:solidFill>
                  <a:schemeClr val="dk1"/>
                </a:solidFill>
                <a:latin typeface="Segoe UI" panose="020B0502040204020203" pitchFamily="34" charset="0"/>
                <a:ea typeface="Segoe UI" panose="020B0502040204020203" pitchFamily="34" charset="0"/>
                <a:cs typeface="Segoe UI" panose="020B0502040204020203" pitchFamily="34" charset="0"/>
              </a:rPr>
              <a:t> de </a:t>
            </a:r>
            <a:r>
              <a:rPr lang="en-GB" sz="1200" kern="1200" dirty="0" err="1" smtClean="0">
                <a:solidFill>
                  <a:schemeClr val="dk1"/>
                </a:solidFill>
                <a:latin typeface="Segoe UI" panose="020B0502040204020203" pitchFamily="34" charset="0"/>
                <a:ea typeface="Segoe UI" panose="020B0502040204020203" pitchFamily="34" charset="0"/>
                <a:cs typeface="Segoe UI" panose="020B0502040204020203" pitchFamily="34" charset="0"/>
              </a:rPr>
              <a:t>paquetes</a:t>
            </a:r>
            <a:r>
              <a:rPr lang="en-GB" sz="1200" kern="1200" dirty="0" smtClean="0">
                <a:solidFill>
                  <a:schemeClr val="dk1"/>
                </a:solidFill>
                <a:latin typeface="Segoe UI" panose="020B0502040204020203" pitchFamily="34" charset="0"/>
                <a:ea typeface="Segoe UI" panose="020B0502040204020203" pitchFamily="34" charset="0"/>
                <a:cs typeface="Segoe UI" panose="020B0502040204020203" pitchFamily="34" charset="0"/>
              </a:rPr>
              <a:t> </a:t>
            </a:r>
            <a:r>
              <a:rPr lang="en-GB" sz="1200" kern="1200" dirty="0" err="1" smtClean="0">
                <a:solidFill>
                  <a:schemeClr val="dk1"/>
                </a:solidFill>
                <a:latin typeface="Segoe UI" panose="020B0502040204020203" pitchFamily="34" charset="0"/>
                <a:ea typeface="Segoe UI" panose="020B0502040204020203" pitchFamily="34" charset="0"/>
                <a:cs typeface="Segoe UI" panose="020B0502040204020203" pitchFamily="34" charset="0"/>
              </a:rPr>
              <a:t>es</a:t>
            </a:r>
            <a:r>
              <a:rPr lang="en-GB" sz="1200" kern="1200" dirty="0" smtClean="0">
                <a:solidFill>
                  <a:schemeClr val="dk1"/>
                </a:solidFill>
                <a:latin typeface="Segoe UI" panose="020B0502040204020203" pitchFamily="34" charset="0"/>
                <a:ea typeface="Segoe UI" panose="020B0502040204020203" pitchFamily="34" charset="0"/>
                <a:cs typeface="Segoe UI" panose="020B0502040204020203" pitchFamily="34" charset="0"/>
              </a:rPr>
              <a:t> </a:t>
            </a:r>
            <a:r>
              <a:rPr lang="en-GB" sz="1200" kern="1200" dirty="0" err="1" smtClean="0">
                <a:solidFill>
                  <a:schemeClr val="dk1"/>
                </a:solidFill>
                <a:latin typeface="Segoe UI" panose="020B0502040204020203" pitchFamily="34" charset="0"/>
                <a:ea typeface="Segoe UI" panose="020B0502040204020203" pitchFamily="34" charset="0"/>
                <a:cs typeface="Segoe UI" panose="020B0502040204020203" pitchFamily="34" charset="0"/>
              </a:rPr>
              <a:t>una</a:t>
            </a:r>
            <a:r>
              <a:rPr lang="en-GB" sz="1200" kern="1200" dirty="0" smtClean="0">
                <a:solidFill>
                  <a:schemeClr val="dk1"/>
                </a:solidFill>
                <a:latin typeface="Segoe UI" panose="020B0502040204020203" pitchFamily="34" charset="0"/>
                <a:ea typeface="Segoe UI" panose="020B0502040204020203" pitchFamily="34" charset="0"/>
                <a:cs typeface="Segoe UI" panose="020B0502040204020203" pitchFamily="34" charset="0"/>
              </a:rPr>
              <a:t> </a:t>
            </a:r>
            <a:r>
              <a:rPr lang="en-GB" sz="1200" kern="1200" dirty="0" err="1" smtClean="0">
                <a:solidFill>
                  <a:schemeClr val="dk1"/>
                </a:solidFill>
                <a:latin typeface="Segoe UI" panose="020B0502040204020203" pitchFamily="34" charset="0"/>
                <a:ea typeface="Segoe UI" panose="020B0502040204020203" pitchFamily="34" charset="0"/>
                <a:cs typeface="Segoe UI" panose="020B0502040204020203" pitchFamily="34" charset="0"/>
              </a:rPr>
              <a:t>decisión</a:t>
            </a:r>
            <a:r>
              <a:rPr lang="en-GB" sz="1200" kern="1200" dirty="0" smtClean="0">
                <a:solidFill>
                  <a:schemeClr val="dk1"/>
                </a:solidFill>
                <a:latin typeface="Segoe UI" panose="020B0502040204020203" pitchFamily="34" charset="0"/>
                <a:ea typeface="Segoe UI" panose="020B0502040204020203" pitchFamily="34" charset="0"/>
                <a:cs typeface="Segoe UI" panose="020B0502040204020203" pitchFamily="34" charset="0"/>
              </a:rPr>
              <a:t> </a:t>
            </a:r>
            <a:r>
              <a:rPr lang="en-GB" sz="1200" kern="1200" dirty="0" err="1" smtClean="0">
                <a:solidFill>
                  <a:schemeClr val="dk1"/>
                </a:solidFill>
                <a:latin typeface="Segoe UI" panose="020B0502040204020203" pitchFamily="34" charset="0"/>
                <a:ea typeface="Segoe UI" panose="020B0502040204020203" pitchFamily="34" charset="0"/>
                <a:cs typeface="Segoe UI" panose="020B0502040204020203" pitchFamily="34" charset="0"/>
              </a:rPr>
              <a:t>política</a:t>
            </a:r>
            <a:r>
              <a:rPr lang="en-GB" sz="1200" kern="1200" dirty="0" smtClean="0">
                <a:solidFill>
                  <a:schemeClr val="dk1"/>
                </a:solidFill>
                <a:latin typeface="Segoe UI" panose="020B0502040204020203" pitchFamily="34" charset="0"/>
                <a:ea typeface="Segoe UI" panose="020B0502040204020203" pitchFamily="34" charset="0"/>
                <a:cs typeface="Segoe UI" panose="020B0502040204020203" pitchFamily="34" charset="0"/>
              </a:rPr>
              <a:t> y se </a:t>
            </a:r>
            <a:r>
              <a:rPr lang="en-GB" sz="1200" kern="1200" dirty="0" err="1" smtClean="0">
                <a:solidFill>
                  <a:schemeClr val="dk1"/>
                </a:solidFill>
                <a:latin typeface="Segoe UI" panose="020B0502040204020203" pitchFamily="34" charset="0"/>
                <a:ea typeface="Segoe UI" panose="020B0502040204020203" pitchFamily="34" charset="0"/>
                <a:cs typeface="Segoe UI" panose="020B0502040204020203" pitchFamily="34" charset="0"/>
              </a:rPr>
              <a:t>realiza</a:t>
            </a:r>
            <a:r>
              <a:rPr lang="en-GB" sz="1200" kern="1200" dirty="0" smtClean="0">
                <a:solidFill>
                  <a:schemeClr val="dk1"/>
                </a:solidFill>
                <a:latin typeface="Segoe UI" panose="020B0502040204020203" pitchFamily="34" charset="0"/>
                <a:ea typeface="Segoe UI" panose="020B0502040204020203" pitchFamily="34" charset="0"/>
                <a:cs typeface="Segoe UI" panose="020B0502040204020203" pitchFamily="34" charset="0"/>
              </a:rPr>
              <a:t> en forma </a:t>
            </a:r>
            <a:r>
              <a:rPr lang="en-GB" sz="1200" kern="1200" dirty="0" err="1" smtClean="0">
                <a:solidFill>
                  <a:schemeClr val="dk1"/>
                </a:solidFill>
                <a:latin typeface="Segoe UI" panose="020B0502040204020203" pitchFamily="34" charset="0"/>
                <a:ea typeface="Segoe UI" panose="020B0502040204020203" pitchFamily="34" charset="0"/>
                <a:cs typeface="Segoe UI" panose="020B0502040204020203" pitchFamily="34" charset="0"/>
              </a:rPr>
              <a:t>centralizada</a:t>
            </a:r>
            <a:r>
              <a:rPr lang="en-GB" sz="1200" kern="1200" dirty="0" smtClean="0">
                <a:solidFill>
                  <a:schemeClr val="dk1"/>
                </a:solidFill>
                <a:latin typeface="Segoe UI" panose="020B0502040204020203" pitchFamily="34" charset="0"/>
                <a:ea typeface="Segoe UI" panose="020B0502040204020203" pitchFamily="34" charset="0"/>
                <a:cs typeface="Segoe UI" panose="020B0502040204020203" pitchFamily="34" charset="0"/>
              </a:rPr>
              <a:t>  </a:t>
            </a:r>
            <a:r>
              <a:rPr lang="en-GB" sz="1200" kern="1200" dirty="0" err="1" smtClean="0">
                <a:solidFill>
                  <a:schemeClr val="dk1"/>
                </a:solidFill>
                <a:latin typeface="Segoe UI" panose="020B0502040204020203" pitchFamily="34" charset="0"/>
                <a:ea typeface="Segoe UI" panose="020B0502040204020203" pitchFamily="34" charset="0"/>
                <a:cs typeface="Segoe UI" panose="020B0502040204020203" pitchFamily="34" charset="0"/>
              </a:rPr>
              <a:t>por</a:t>
            </a:r>
            <a:r>
              <a:rPr lang="en-GB" sz="1200" kern="1200" dirty="0" smtClean="0">
                <a:solidFill>
                  <a:schemeClr val="dk1"/>
                </a:solidFill>
                <a:latin typeface="Segoe UI" panose="020B0502040204020203" pitchFamily="34" charset="0"/>
                <a:ea typeface="Segoe UI" panose="020B0502040204020203" pitchFamily="34" charset="0"/>
                <a:cs typeface="Segoe UI" panose="020B0502040204020203" pitchFamily="34" charset="0"/>
              </a:rPr>
              <a:t> </a:t>
            </a:r>
            <a:r>
              <a:rPr lang="en-GB" sz="1200" kern="1200" dirty="0" err="1" smtClean="0">
                <a:solidFill>
                  <a:schemeClr val="dk1"/>
                </a:solidFill>
                <a:latin typeface="Segoe UI" panose="020B0502040204020203" pitchFamily="34" charset="0"/>
                <a:ea typeface="Segoe UI" panose="020B0502040204020203" pitchFamily="34" charset="0"/>
                <a:cs typeface="Segoe UI" panose="020B0502040204020203" pitchFamily="34" charset="0"/>
              </a:rPr>
              <a:t>Ministerio</a:t>
            </a:r>
            <a:r>
              <a:rPr lang="en-GB" sz="1200" kern="1200" dirty="0" smtClean="0">
                <a:solidFill>
                  <a:schemeClr val="dk1"/>
                </a:solidFill>
                <a:latin typeface="Segoe UI" panose="020B0502040204020203" pitchFamily="34" charset="0"/>
                <a:ea typeface="Segoe UI" panose="020B0502040204020203" pitchFamily="34" charset="0"/>
                <a:cs typeface="Segoe UI" panose="020B0502040204020203" pitchFamily="34" charset="0"/>
              </a:rPr>
              <a:t> de </a:t>
            </a:r>
            <a:r>
              <a:rPr lang="en-GB" sz="1200" kern="1200" dirty="0" err="1" smtClean="0">
                <a:solidFill>
                  <a:schemeClr val="dk1"/>
                </a:solidFill>
                <a:latin typeface="Segoe UI" panose="020B0502040204020203" pitchFamily="34" charset="0"/>
                <a:ea typeface="Segoe UI" panose="020B0502040204020203" pitchFamily="34" charset="0"/>
                <a:cs typeface="Segoe UI" panose="020B0502040204020203" pitchFamily="34" charset="0"/>
              </a:rPr>
              <a:t>salud</a:t>
            </a:r>
            <a:endParaRPr lang="en-GB" sz="1200" kern="1200" dirty="0" smtClean="0">
              <a:solidFill>
                <a:schemeClr val="dk1"/>
              </a:solidFill>
              <a:latin typeface="Segoe UI" panose="020B0502040204020203" pitchFamily="34" charset="0"/>
              <a:ea typeface="Segoe UI" panose="020B0502040204020203" pitchFamily="34" charset="0"/>
              <a:cs typeface="Segoe UI" panose="020B0502040204020203" pitchFamily="34" charset="0"/>
            </a:endParaRPr>
          </a:p>
          <a:p>
            <a:endParaRPr lang="es-CO" dirty="0"/>
          </a:p>
        </p:txBody>
      </p:sp>
      <p:sp>
        <p:nvSpPr>
          <p:cNvPr id="4" name="Slide Number Placeholder 3"/>
          <p:cNvSpPr>
            <a:spLocks noGrp="1"/>
          </p:cNvSpPr>
          <p:nvPr>
            <p:ph type="sldNum" sz="quarter" idx="10"/>
          </p:nvPr>
        </p:nvSpPr>
        <p:spPr/>
        <p:txBody>
          <a:bodyPr/>
          <a:lstStyle/>
          <a:p>
            <a:fld id="{B7921ABA-0768-4674-BA25-4AB8BD0A78A4}" type="slidenum">
              <a:rPr lang="es-CO" smtClean="0"/>
              <a:t>26</a:t>
            </a:fld>
            <a:endParaRPr lang="es-CO"/>
          </a:p>
        </p:txBody>
      </p:sp>
    </p:spTree>
    <p:extLst>
      <p:ext uri="{BB962C8B-B14F-4D97-AF65-F5344CB8AC3E}">
        <p14:creationId xmlns:p14="http://schemas.microsoft.com/office/powerpoint/2010/main" val="15602568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CO" dirty="0"/>
          </a:p>
        </p:txBody>
      </p:sp>
      <p:sp>
        <p:nvSpPr>
          <p:cNvPr id="4" name="Slide Number Placeholder 3"/>
          <p:cNvSpPr>
            <a:spLocks noGrp="1"/>
          </p:cNvSpPr>
          <p:nvPr>
            <p:ph type="sldNum" sz="quarter" idx="10"/>
          </p:nvPr>
        </p:nvSpPr>
        <p:spPr/>
        <p:txBody>
          <a:bodyPr/>
          <a:lstStyle/>
          <a:p>
            <a:fld id="{B7921ABA-0768-4674-BA25-4AB8BD0A78A4}" type="slidenum">
              <a:rPr lang="es-CO" smtClean="0"/>
              <a:t>27</a:t>
            </a:fld>
            <a:endParaRPr lang="es-CO"/>
          </a:p>
        </p:txBody>
      </p:sp>
    </p:spTree>
    <p:extLst>
      <p:ext uri="{BB962C8B-B14F-4D97-AF65-F5344CB8AC3E}">
        <p14:creationId xmlns:p14="http://schemas.microsoft.com/office/powerpoint/2010/main" val="13246571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CO" dirty="0" err="1" smtClean="0"/>
              <a:t>Insituto</a:t>
            </a:r>
            <a:r>
              <a:rPr lang="es-CO" dirty="0" smtClean="0"/>
              <a:t> de Calidad y Eficiencia en Servicios</a:t>
            </a:r>
            <a:r>
              <a:rPr lang="es-CO" baseline="0" dirty="0" smtClean="0"/>
              <a:t> de Salud (</a:t>
            </a:r>
            <a:r>
              <a:rPr lang="en-US" sz="1200" kern="1200" dirty="0" err="1" smtClean="0">
                <a:solidFill>
                  <a:schemeClr val="dk1"/>
                </a:solidFill>
                <a:effectLst/>
                <a:latin typeface="+mn-lt"/>
                <a:ea typeface="+mn-ea"/>
                <a:cs typeface="+mn-cs"/>
              </a:rPr>
              <a:t>IQWiG</a:t>
            </a:r>
            <a:r>
              <a:rPr lang="en-US" sz="1200" kern="1200" dirty="0" smtClean="0">
                <a:solidFill>
                  <a:schemeClr val="dk1"/>
                </a:solidFill>
                <a:effectLst/>
                <a:latin typeface="+mn-lt"/>
                <a:ea typeface="+mn-ea"/>
                <a:cs typeface="+mn-cs"/>
              </a:rPr>
              <a:t>)</a:t>
            </a:r>
            <a:endParaRPr lang="es-CO" dirty="0"/>
          </a:p>
        </p:txBody>
      </p:sp>
      <p:sp>
        <p:nvSpPr>
          <p:cNvPr id="4" name="Slide Number Placeholder 3"/>
          <p:cNvSpPr>
            <a:spLocks noGrp="1"/>
          </p:cNvSpPr>
          <p:nvPr>
            <p:ph type="sldNum" sz="quarter" idx="10"/>
          </p:nvPr>
        </p:nvSpPr>
        <p:spPr/>
        <p:txBody>
          <a:bodyPr/>
          <a:lstStyle/>
          <a:p>
            <a:fld id="{B7921ABA-0768-4674-BA25-4AB8BD0A78A4}" type="slidenum">
              <a:rPr lang="es-CO" smtClean="0"/>
              <a:t>28</a:t>
            </a:fld>
            <a:endParaRPr lang="es-CO"/>
          </a:p>
        </p:txBody>
      </p:sp>
    </p:spTree>
    <p:extLst>
      <p:ext uri="{BB962C8B-B14F-4D97-AF65-F5344CB8AC3E}">
        <p14:creationId xmlns:p14="http://schemas.microsoft.com/office/powerpoint/2010/main" val="17201580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CO" dirty="0"/>
          </a:p>
        </p:txBody>
      </p:sp>
      <p:sp>
        <p:nvSpPr>
          <p:cNvPr id="4" name="Slide Number Placeholder 3"/>
          <p:cNvSpPr>
            <a:spLocks noGrp="1"/>
          </p:cNvSpPr>
          <p:nvPr>
            <p:ph type="sldNum" sz="quarter" idx="10"/>
          </p:nvPr>
        </p:nvSpPr>
        <p:spPr/>
        <p:txBody>
          <a:bodyPr/>
          <a:lstStyle/>
          <a:p>
            <a:fld id="{B7921ABA-0768-4674-BA25-4AB8BD0A78A4}" type="slidenum">
              <a:rPr lang="es-CO" smtClean="0"/>
              <a:t>29</a:t>
            </a:fld>
            <a:endParaRPr lang="es-CO"/>
          </a:p>
        </p:txBody>
      </p:sp>
    </p:spTree>
    <p:extLst>
      <p:ext uri="{BB962C8B-B14F-4D97-AF65-F5344CB8AC3E}">
        <p14:creationId xmlns:p14="http://schemas.microsoft.com/office/powerpoint/2010/main" val="39315668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CO" dirty="0"/>
          </a:p>
        </p:txBody>
      </p:sp>
      <p:sp>
        <p:nvSpPr>
          <p:cNvPr id="4" name="Slide Number Placeholder 3"/>
          <p:cNvSpPr>
            <a:spLocks noGrp="1"/>
          </p:cNvSpPr>
          <p:nvPr>
            <p:ph type="sldNum" sz="quarter" idx="10"/>
          </p:nvPr>
        </p:nvSpPr>
        <p:spPr/>
        <p:txBody>
          <a:bodyPr/>
          <a:lstStyle/>
          <a:p>
            <a:fld id="{B7921ABA-0768-4674-BA25-4AB8BD0A78A4}" type="slidenum">
              <a:rPr lang="es-CO" smtClean="0"/>
              <a:t>30</a:t>
            </a:fld>
            <a:endParaRPr lang="es-CO"/>
          </a:p>
        </p:txBody>
      </p:sp>
    </p:spTree>
    <p:extLst>
      <p:ext uri="{BB962C8B-B14F-4D97-AF65-F5344CB8AC3E}">
        <p14:creationId xmlns:p14="http://schemas.microsoft.com/office/powerpoint/2010/main" val="25533205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GB" sz="2000" dirty="0" err="1" smtClean="0">
                <a:latin typeface="Segoe UI Light" panose="020B0502040204020203" pitchFamily="34" charset="0"/>
              </a:rPr>
              <a:t>Aunque</a:t>
            </a:r>
            <a:r>
              <a:rPr lang="en-GB" sz="2000" dirty="0" smtClean="0">
                <a:latin typeface="Segoe UI Light" panose="020B0502040204020203" pitchFamily="34" charset="0"/>
              </a:rPr>
              <a:t> los </a:t>
            </a:r>
            <a:r>
              <a:rPr lang="en-GB" sz="2000" dirty="0" err="1" smtClean="0">
                <a:latin typeface="Segoe UI Light" panose="020B0502040204020203" pitchFamily="34" charset="0"/>
              </a:rPr>
              <a:t>sistemas</a:t>
            </a:r>
            <a:r>
              <a:rPr lang="en-GB" sz="2000" dirty="0" smtClean="0">
                <a:latin typeface="Segoe UI Light" panose="020B0502040204020203" pitchFamily="34" charset="0"/>
              </a:rPr>
              <a:t> </a:t>
            </a:r>
            <a:r>
              <a:rPr lang="en-GB" sz="2000" dirty="0" err="1" smtClean="0">
                <a:latin typeface="Segoe UI Light" panose="020B0502040204020203" pitchFamily="34" charset="0"/>
              </a:rPr>
              <a:t>tienden</a:t>
            </a:r>
            <a:r>
              <a:rPr lang="en-GB" sz="2000" dirty="0" smtClean="0">
                <a:latin typeface="Segoe UI Light" panose="020B0502040204020203" pitchFamily="34" charset="0"/>
              </a:rPr>
              <a:t> a </a:t>
            </a:r>
            <a:r>
              <a:rPr lang="en-GB" sz="2000" dirty="0" err="1" smtClean="0">
                <a:latin typeface="Segoe UI Light" panose="020B0502040204020203" pitchFamily="34" charset="0"/>
              </a:rPr>
              <a:t>ser</a:t>
            </a:r>
            <a:r>
              <a:rPr lang="en-GB" sz="2000" dirty="0" smtClean="0">
                <a:latin typeface="Segoe UI Light" panose="020B0502040204020203" pitchFamily="34" charset="0"/>
              </a:rPr>
              <a:t> mas </a:t>
            </a:r>
            <a:r>
              <a:rPr lang="en-GB" sz="2000" dirty="0" err="1" smtClean="0">
                <a:latin typeface="Segoe UI Light" panose="020B0502040204020203" pitchFamily="34" charset="0"/>
              </a:rPr>
              <a:t>explicitos</a:t>
            </a:r>
            <a:r>
              <a:rPr lang="en-GB" sz="2000" dirty="0" smtClean="0">
                <a:latin typeface="Segoe UI Light" panose="020B0502040204020203" pitchFamily="34" charset="0"/>
              </a:rPr>
              <a:t> en el </a:t>
            </a:r>
            <a:r>
              <a:rPr lang="en-GB" sz="2000" dirty="0" err="1" smtClean="0">
                <a:latin typeface="Segoe UI Light" panose="020B0502040204020203" pitchFamily="34" charset="0"/>
              </a:rPr>
              <a:t>caso</a:t>
            </a:r>
            <a:r>
              <a:rPr lang="en-GB" sz="2000" dirty="0" smtClean="0">
                <a:latin typeface="Segoe UI Light" panose="020B0502040204020203" pitchFamily="34" charset="0"/>
              </a:rPr>
              <a:t> de </a:t>
            </a:r>
            <a:r>
              <a:rPr lang="en-GB" sz="2000" dirty="0" err="1" smtClean="0">
                <a:latin typeface="Segoe UI Light" panose="020B0502040204020203" pitchFamily="34" charset="0"/>
              </a:rPr>
              <a:t>medicamentos</a:t>
            </a:r>
            <a:r>
              <a:rPr lang="en-GB" sz="2000" dirty="0" smtClean="0">
                <a:latin typeface="Segoe UI Light" panose="020B0502040204020203" pitchFamily="34" charset="0"/>
              </a:rPr>
              <a:t> (p. </a:t>
            </a:r>
            <a:r>
              <a:rPr lang="en-GB" sz="2000" dirty="0" err="1" smtClean="0">
                <a:latin typeface="Segoe UI Light" panose="020B0502040204020203" pitchFamily="34" charset="0"/>
              </a:rPr>
              <a:t>ej</a:t>
            </a:r>
            <a:r>
              <a:rPr lang="en-GB" sz="2000" dirty="0" smtClean="0">
                <a:latin typeface="Segoe UI Light" panose="020B0502040204020203" pitchFamily="34" charset="0"/>
              </a:rPr>
              <a:t> </a:t>
            </a:r>
            <a:r>
              <a:rPr lang="en-GB" sz="2000" dirty="0" err="1" smtClean="0">
                <a:latin typeface="Segoe UI Light" panose="020B0502040204020203" pitchFamily="34" charset="0"/>
              </a:rPr>
              <a:t>listado</a:t>
            </a:r>
            <a:r>
              <a:rPr lang="en-GB" sz="2000" dirty="0" smtClean="0">
                <a:latin typeface="Segoe UI Light" panose="020B0502040204020203" pitchFamily="34" charset="0"/>
              </a:rPr>
              <a:t> </a:t>
            </a:r>
            <a:r>
              <a:rPr lang="en-GB" sz="2000" dirty="0" err="1" smtClean="0">
                <a:latin typeface="Segoe UI Light" panose="020B0502040204020203" pitchFamily="34" charset="0"/>
              </a:rPr>
              <a:t>positivo</a:t>
            </a:r>
            <a:r>
              <a:rPr lang="en-GB" sz="2000" dirty="0" smtClean="0">
                <a:latin typeface="Segoe UI Light" panose="020B0502040204020203" pitchFamily="34" charset="0"/>
              </a:rPr>
              <a:t>  en Australia y </a:t>
            </a:r>
            <a:r>
              <a:rPr lang="en-GB" sz="2000" dirty="0" err="1" smtClean="0">
                <a:latin typeface="Segoe UI Light" panose="020B0502040204020203" pitchFamily="34" charset="0"/>
              </a:rPr>
              <a:t>listado</a:t>
            </a:r>
            <a:r>
              <a:rPr lang="en-GB" sz="2000" dirty="0" smtClean="0">
                <a:latin typeface="Segoe UI Light" panose="020B0502040204020203" pitchFamily="34" charset="0"/>
              </a:rPr>
              <a:t> “</a:t>
            </a:r>
            <a:r>
              <a:rPr lang="en-GB" sz="2000" dirty="0" err="1" smtClean="0">
                <a:latin typeface="Segoe UI Light" panose="020B0502040204020203" pitchFamily="34" charset="0"/>
              </a:rPr>
              <a:t>negativo</a:t>
            </a:r>
            <a:r>
              <a:rPr lang="en-GB" sz="2000" dirty="0" smtClean="0">
                <a:latin typeface="Segoe UI Light" panose="020B0502040204020203" pitchFamily="34" charset="0"/>
              </a:rPr>
              <a:t>”  en el </a:t>
            </a:r>
            <a:r>
              <a:rPr lang="en-GB" sz="2000" dirty="0" err="1" smtClean="0">
                <a:latin typeface="Segoe UI Light" panose="020B0502040204020203" pitchFamily="34" charset="0"/>
              </a:rPr>
              <a:t>Reino</a:t>
            </a:r>
            <a:r>
              <a:rPr lang="en-GB" sz="2000" dirty="0" smtClean="0">
                <a:latin typeface="Segoe UI Light" panose="020B0502040204020203" pitchFamily="34" charset="0"/>
              </a:rPr>
              <a:t> </a:t>
            </a:r>
            <a:r>
              <a:rPr lang="en-GB" sz="2000" dirty="0" err="1" smtClean="0">
                <a:latin typeface="Segoe UI Light" panose="020B0502040204020203" pitchFamily="34" charset="0"/>
              </a:rPr>
              <a:t>Unido</a:t>
            </a:r>
            <a:r>
              <a:rPr lang="en-GB" sz="2000" dirty="0" smtClean="0">
                <a:latin typeface="Segoe UI Light" panose="020B0502040204020203" pitchFamily="34" charset="0"/>
              </a:rPr>
              <a:t>)</a:t>
            </a:r>
            <a:endParaRPr lang="es-CO" sz="2000" dirty="0" smtClean="0">
              <a:latin typeface="Segoe UI Light" panose="020B0502040204020203" pitchFamily="34" charset="0"/>
            </a:endParaRPr>
          </a:p>
          <a:p>
            <a:pPr marL="0" marR="0" lvl="1" indent="0" algn="l" defTabSz="914400" rtl="0" eaLnBrk="1" fontAlgn="auto" latinLnBrk="0" hangingPunct="1">
              <a:lnSpc>
                <a:spcPct val="100000"/>
              </a:lnSpc>
              <a:spcBef>
                <a:spcPts val="0"/>
              </a:spcBef>
              <a:spcAft>
                <a:spcPts val="0"/>
              </a:spcAft>
              <a:buClrTx/>
              <a:buSzTx/>
              <a:buFontTx/>
              <a:buNone/>
              <a:tabLst/>
              <a:defRPr/>
            </a:pPr>
            <a:endParaRPr lang="en-GB" sz="2000" dirty="0" smtClean="0">
              <a:latin typeface="Segoe UI Light" panose="020B0502040204020203" pitchFamily="34" charset="0"/>
            </a:endParaRPr>
          </a:p>
          <a:p>
            <a:pPr marL="0" marR="0" lvl="1" indent="0" algn="l" defTabSz="914400" rtl="0" eaLnBrk="1" fontAlgn="auto" latinLnBrk="0" hangingPunct="1">
              <a:lnSpc>
                <a:spcPct val="100000"/>
              </a:lnSpc>
              <a:spcBef>
                <a:spcPts val="0"/>
              </a:spcBef>
              <a:spcAft>
                <a:spcPts val="0"/>
              </a:spcAft>
              <a:buClrTx/>
              <a:buSzTx/>
              <a:buFontTx/>
              <a:buNone/>
              <a:tabLst/>
              <a:defRPr/>
            </a:pPr>
            <a:r>
              <a:rPr lang="en-GB" sz="2000" dirty="0" smtClean="0">
                <a:latin typeface="Segoe UI Light" panose="020B0502040204020203" pitchFamily="34" charset="0"/>
              </a:rPr>
              <a:t>NICE, PBAC, CVZ/CFH and </a:t>
            </a:r>
            <a:r>
              <a:rPr lang="en-GB" sz="2000" dirty="0" err="1" smtClean="0">
                <a:latin typeface="Segoe UI Light" panose="020B0502040204020203" pitchFamily="34" charset="0"/>
              </a:rPr>
              <a:t>IQWiG</a:t>
            </a:r>
            <a:endParaRPr lang="en-GB" sz="2000" dirty="0" smtClean="0">
              <a:latin typeface="Segoe UI Light" panose="020B0502040204020203" pitchFamily="34" charset="0"/>
            </a:endParaRP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Netherlands: the responsible Minister receives advice on the content of the healthcare package from the</a:t>
            </a:r>
            <a:r>
              <a:rPr lang="en-GB" sz="1200" kern="1200" dirty="0" smtClean="0">
                <a:solidFill>
                  <a:schemeClr val="tx1"/>
                </a:solidFill>
                <a:effectLst/>
                <a:latin typeface="+mn-lt"/>
                <a:ea typeface="+mn-ea"/>
                <a:cs typeface="+mn-cs"/>
              </a:rPr>
              <a:t> Health Care Insurance Board (</a:t>
            </a:r>
            <a:r>
              <a:rPr lang="en-GB" sz="1200" i="1" kern="1200" dirty="0" smtClean="0">
                <a:solidFill>
                  <a:schemeClr val="tx1"/>
                </a:solidFill>
                <a:effectLst/>
                <a:latin typeface="+mn-lt"/>
                <a:ea typeface="+mn-ea"/>
                <a:cs typeface="+mn-cs"/>
              </a:rPr>
              <a:t>College </a:t>
            </a:r>
            <a:r>
              <a:rPr lang="en-GB" sz="1200" i="1" kern="1200" dirty="0" err="1" smtClean="0">
                <a:solidFill>
                  <a:schemeClr val="tx1"/>
                </a:solidFill>
                <a:effectLst/>
                <a:latin typeface="+mn-lt"/>
                <a:ea typeface="+mn-ea"/>
                <a:cs typeface="+mn-cs"/>
              </a:rPr>
              <a:t>voor</a:t>
            </a:r>
            <a:r>
              <a:rPr lang="en-GB" sz="1200" i="1" kern="1200" dirty="0" smtClean="0">
                <a:solidFill>
                  <a:schemeClr val="tx1"/>
                </a:solidFill>
                <a:effectLst/>
                <a:latin typeface="+mn-lt"/>
                <a:ea typeface="+mn-ea"/>
                <a:cs typeface="+mn-cs"/>
              </a:rPr>
              <a:t> </a:t>
            </a:r>
            <a:r>
              <a:rPr lang="en-GB" sz="1200" i="1" kern="1200" dirty="0" err="1" smtClean="0">
                <a:solidFill>
                  <a:schemeClr val="tx1"/>
                </a:solidFill>
                <a:effectLst/>
                <a:latin typeface="+mn-lt"/>
                <a:ea typeface="+mn-ea"/>
                <a:cs typeface="+mn-cs"/>
              </a:rPr>
              <a:t>Zorgverzekeringen</a:t>
            </a:r>
            <a:r>
              <a:rPr lang="en-GB" sz="1200" kern="1200" dirty="0" smtClean="0">
                <a:solidFill>
                  <a:schemeClr val="tx1"/>
                </a:solidFill>
                <a:effectLst/>
                <a:latin typeface="+mn-lt"/>
                <a:ea typeface="+mn-ea"/>
                <a:cs typeface="+mn-cs"/>
              </a:rPr>
              <a:t>, CVZ). CVZ advises government on the basic package based on advice from the Committee on Pharmaceutical Care (</a:t>
            </a:r>
            <a:r>
              <a:rPr lang="en-GB" sz="1200" i="1" kern="1200" dirty="0" err="1" smtClean="0">
                <a:solidFill>
                  <a:schemeClr val="tx1"/>
                </a:solidFill>
                <a:effectLst/>
                <a:latin typeface="+mn-lt"/>
                <a:ea typeface="+mn-ea"/>
                <a:cs typeface="+mn-cs"/>
              </a:rPr>
              <a:t>Commissie</a:t>
            </a:r>
            <a:r>
              <a:rPr lang="en-GB" sz="1200" i="1" kern="1200" dirty="0" smtClean="0">
                <a:solidFill>
                  <a:schemeClr val="tx1"/>
                </a:solidFill>
                <a:effectLst/>
                <a:latin typeface="+mn-lt"/>
                <a:ea typeface="+mn-ea"/>
                <a:cs typeface="+mn-cs"/>
              </a:rPr>
              <a:t> </a:t>
            </a:r>
            <a:r>
              <a:rPr lang="en-GB" sz="1200" i="1" kern="1200" dirty="0" err="1" smtClean="0">
                <a:solidFill>
                  <a:schemeClr val="tx1"/>
                </a:solidFill>
                <a:effectLst/>
                <a:latin typeface="+mn-lt"/>
                <a:ea typeface="+mn-ea"/>
                <a:cs typeface="+mn-cs"/>
              </a:rPr>
              <a:t>Pharmaceutische</a:t>
            </a:r>
            <a:r>
              <a:rPr lang="en-GB" sz="1200" i="1" kern="1200" dirty="0" smtClean="0">
                <a:solidFill>
                  <a:schemeClr val="tx1"/>
                </a:solidFill>
                <a:effectLst/>
                <a:latin typeface="+mn-lt"/>
                <a:ea typeface="+mn-ea"/>
                <a:cs typeface="+mn-cs"/>
              </a:rPr>
              <a:t> </a:t>
            </a:r>
            <a:r>
              <a:rPr lang="en-GB" sz="1200" i="1" kern="1200" dirty="0" err="1" smtClean="0">
                <a:solidFill>
                  <a:schemeClr val="tx1"/>
                </a:solidFill>
                <a:effectLst/>
                <a:latin typeface="+mn-lt"/>
                <a:ea typeface="+mn-ea"/>
                <a:cs typeface="+mn-cs"/>
              </a:rPr>
              <a:t>Hulp</a:t>
            </a:r>
            <a:r>
              <a:rPr lang="en-GB" sz="1200" kern="1200" dirty="0" smtClean="0">
                <a:solidFill>
                  <a:schemeClr val="tx1"/>
                </a:solidFill>
                <a:effectLst/>
                <a:latin typeface="+mn-lt"/>
                <a:ea typeface="+mn-ea"/>
                <a:cs typeface="+mn-cs"/>
              </a:rPr>
              <a:t>, CPH) </a:t>
            </a:r>
          </a:p>
          <a:p>
            <a:endParaRPr lang="en-GB" sz="1200" kern="1200" dirty="0" smtClean="0">
              <a:solidFill>
                <a:schemeClr val="tx1"/>
              </a:solidFill>
              <a:effectLst/>
              <a:latin typeface="+mn-lt"/>
              <a:ea typeface="+mn-ea"/>
              <a:cs typeface="+mn-cs"/>
            </a:endParaRPr>
          </a:p>
          <a:p>
            <a:r>
              <a:rPr lang="en-GB" sz="1200" kern="1200" dirty="0" err="1" smtClean="0">
                <a:solidFill>
                  <a:schemeClr val="tx1"/>
                </a:solidFill>
                <a:effectLst/>
                <a:latin typeface="+mn-lt"/>
                <a:ea typeface="+mn-ea"/>
                <a:cs typeface="+mn-cs"/>
              </a:rPr>
              <a:t>Partida</a:t>
            </a:r>
            <a:r>
              <a:rPr lang="en-GB" sz="1200" kern="1200" dirty="0" smtClean="0">
                <a:solidFill>
                  <a:schemeClr val="tx1"/>
                </a:solidFill>
                <a:effectLst/>
                <a:latin typeface="+mn-lt"/>
                <a:ea typeface="+mn-ea"/>
                <a:cs typeface="+mn-cs"/>
              </a:rPr>
              <a:t> de </a:t>
            </a:r>
            <a:r>
              <a:rPr lang="en-GB" sz="1200" kern="1200" dirty="0" err="1" smtClean="0">
                <a:solidFill>
                  <a:schemeClr val="tx1"/>
                </a:solidFill>
                <a:effectLst/>
                <a:latin typeface="+mn-lt"/>
                <a:ea typeface="+mn-ea"/>
                <a:cs typeface="+mn-cs"/>
              </a:rPr>
              <a:t>aseguradores</a:t>
            </a:r>
            <a:r>
              <a:rPr lang="en-GB" sz="1200" kern="1200" dirty="0" smtClean="0">
                <a:solidFill>
                  <a:schemeClr val="tx1"/>
                </a:solidFill>
                <a:effectLst/>
                <a:latin typeface="+mn-lt"/>
                <a:ea typeface="+mn-ea"/>
                <a:cs typeface="+mn-cs"/>
              </a:rPr>
              <a:t> (levies en</a:t>
            </a:r>
            <a:r>
              <a:rPr lang="en-GB" sz="1200" kern="1200" baseline="0" dirty="0" smtClean="0">
                <a:solidFill>
                  <a:schemeClr val="tx1"/>
                </a:solidFill>
                <a:effectLst/>
                <a:latin typeface="+mn-lt"/>
                <a:ea typeface="+mn-ea"/>
                <a:cs typeface="+mn-cs"/>
              </a:rPr>
              <a:t> </a:t>
            </a:r>
            <a:r>
              <a:rPr lang="en-GB" sz="1200" kern="1200" baseline="0" dirty="0" err="1" smtClean="0">
                <a:solidFill>
                  <a:schemeClr val="tx1"/>
                </a:solidFill>
                <a:effectLst/>
                <a:latin typeface="+mn-lt"/>
                <a:ea typeface="+mn-ea"/>
                <a:cs typeface="+mn-cs"/>
              </a:rPr>
              <a:t>las</a:t>
            </a:r>
            <a:r>
              <a:rPr lang="en-GB" sz="1200" kern="1200" baseline="0" dirty="0" smtClean="0">
                <a:solidFill>
                  <a:schemeClr val="tx1"/>
                </a:solidFill>
                <a:effectLst/>
                <a:latin typeface="+mn-lt"/>
                <a:ea typeface="+mn-ea"/>
                <a:cs typeface="+mn-cs"/>
              </a:rPr>
              <a:t> premiums)</a:t>
            </a:r>
            <a:endParaRPr lang="es-CO" dirty="0"/>
          </a:p>
        </p:txBody>
      </p:sp>
      <p:sp>
        <p:nvSpPr>
          <p:cNvPr id="4" name="Slide Number Placeholder 3"/>
          <p:cNvSpPr>
            <a:spLocks noGrp="1"/>
          </p:cNvSpPr>
          <p:nvPr>
            <p:ph type="sldNum" sz="quarter" idx="10"/>
          </p:nvPr>
        </p:nvSpPr>
        <p:spPr/>
        <p:txBody>
          <a:bodyPr/>
          <a:lstStyle/>
          <a:p>
            <a:fld id="{B7921ABA-0768-4674-BA25-4AB8BD0A78A4}" type="slidenum">
              <a:rPr lang="es-CO" smtClean="0"/>
              <a:t>31</a:t>
            </a:fld>
            <a:endParaRPr lang="es-CO"/>
          </a:p>
        </p:txBody>
      </p:sp>
    </p:spTree>
    <p:extLst>
      <p:ext uri="{BB962C8B-B14F-4D97-AF65-F5344CB8AC3E}">
        <p14:creationId xmlns:p14="http://schemas.microsoft.com/office/powerpoint/2010/main" val="29956745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ulo Presentación">
    <p:spTree>
      <p:nvGrpSpPr>
        <p:cNvPr id="1" name=""/>
        <p:cNvGrpSpPr/>
        <p:nvPr/>
      </p:nvGrpSpPr>
      <p:grpSpPr>
        <a:xfrm>
          <a:off x="0" y="0"/>
          <a:ext cx="0" cy="0"/>
          <a:chOff x="0" y="0"/>
          <a:chExt cx="0" cy="0"/>
        </a:xfrm>
      </p:grpSpPr>
      <p:sp>
        <p:nvSpPr>
          <p:cNvPr id="9" name="15 Rectángulo"/>
          <p:cNvSpPr/>
          <p:nvPr userDrawn="1"/>
        </p:nvSpPr>
        <p:spPr>
          <a:xfrm rot="16200000" flipV="1">
            <a:off x="2904152" y="3436128"/>
            <a:ext cx="792088" cy="45719"/>
          </a:xfrm>
          <a:prstGeom prst="rect">
            <a:avLst/>
          </a:prstGeom>
          <a:solidFill>
            <a:srgbClr val="F227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Marcador de texto 11"/>
          <p:cNvSpPr>
            <a:spLocks noGrp="1"/>
          </p:cNvSpPr>
          <p:nvPr>
            <p:ph type="body" sz="quarter" idx="10" hasCustomPrompt="1"/>
          </p:nvPr>
        </p:nvSpPr>
        <p:spPr>
          <a:xfrm>
            <a:off x="3455658" y="3055513"/>
            <a:ext cx="5592670" cy="720725"/>
          </a:xfrm>
          <a:prstGeom prst="rect">
            <a:avLst/>
          </a:prstGeom>
        </p:spPr>
        <p:txBody>
          <a:bodyPr/>
          <a:lstStyle>
            <a:lvl1pPr marL="0" indent="0">
              <a:buNone/>
              <a:defRPr sz="2600">
                <a:solidFill>
                  <a:schemeClr val="tx1">
                    <a:lumMod val="75000"/>
                    <a:lumOff val="25000"/>
                  </a:schemeClr>
                </a:solidFill>
                <a:latin typeface="Segoe UI Semibold" panose="020B0702040204020203" pitchFamily="34" charset="0"/>
              </a:defRPr>
            </a:lvl1pPr>
          </a:lstStyle>
          <a:p>
            <a:pPr lvl="0"/>
            <a:r>
              <a:rPr lang="es-CO" dirty="0" smtClean="0"/>
              <a:t>Haga clic para modificar el de título de la presentación</a:t>
            </a:r>
            <a:endParaRPr lang="es-CO" dirty="0"/>
          </a:p>
        </p:txBody>
      </p:sp>
      <p:sp>
        <p:nvSpPr>
          <p:cNvPr id="14" name="Marcador de texto 13"/>
          <p:cNvSpPr>
            <a:spLocks noGrp="1"/>
          </p:cNvSpPr>
          <p:nvPr>
            <p:ph type="body" sz="quarter" idx="11" hasCustomPrompt="1"/>
          </p:nvPr>
        </p:nvSpPr>
        <p:spPr>
          <a:xfrm>
            <a:off x="3454375" y="3933825"/>
            <a:ext cx="4441825" cy="358775"/>
          </a:xfrm>
          <a:prstGeom prst="rect">
            <a:avLst/>
          </a:prstGeom>
        </p:spPr>
        <p:txBody>
          <a:bodyPr/>
          <a:lstStyle>
            <a:lvl1pPr marL="0" indent="0">
              <a:buNone/>
              <a:defRPr sz="1200">
                <a:solidFill>
                  <a:schemeClr val="tx1">
                    <a:lumMod val="65000"/>
                    <a:lumOff val="35000"/>
                  </a:schemeClr>
                </a:solidFill>
                <a:latin typeface="Segoe UI Light" panose="020B0502040204020203" pitchFamily="34" charset="0"/>
              </a:defRPr>
            </a:lvl1pPr>
          </a:lstStyle>
          <a:p>
            <a:pPr lvl="0"/>
            <a:r>
              <a:rPr lang="es-ES" dirty="0" smtClean="0"/>
              <a:t>Subtítulo o nombre de expositor</a:t>
            </a:r>
          </a:p>
        </p:txBody>
      </p:sp>
    </p:spTree>
    <p:extLst>
      <p:ext uri="{BB962C8B-B14F-4D97-AF65-F5344CB8AC3E}">
        <p14:creationId xmlns:p14="http://schemas.microsoft.com/office/powerpoint/2010/main" val="9873315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ubtitulo Presentación">
    <p:spTree>
      <p:nvGrpSpPr>
        <p:cNvPr id="1" name=""/>
        <p:cNvGrpSpPr/>
        <p:nvPr/>
      </p:nvGrpSpPr>
      <p:grpSpPr>
        <a:xfrm>
          <a:off x="0" y="0"/>
          <a:ext cx="0" cy="0"/>
          <a:chOff x="0" y="0"/>
          <a:chExt cx="0" cy="0"/>
        </a:xfrm>
      </p:grpSpPr>
      <p:sp>
        <p:nvSpPr>
          <p:cNvPr id="9" name="15 Rectángulo"/>
          <p:cNvSpPr/>
          <p:nvPr userDrawn="1"/>
        </p:nvSpPr>
        <p:spPr>
          <a:xfrm rot="16200000" flipV="1">
            <a:off x="-300373" y="3369332"/>
            <a:ext cx="792088" cy="191344"/>
          </a:xfrm>
          <a:prstGeom prst="rect">
            <a:avLst/>
          </a:prstGeom>
          <a:solidFill>
            <a:srgbClr val="F227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3" name="15 Rectángulo"/>
          <p:cNvSpPr/>
          <p:nvPr userDrawn="1"/>
        </p:nvSpPr>
        <p:spPr>
          <a:xfrm rot="16200000" flipV="1">
            <a:off x="11700284" y="3369332"/>
            <a:ext cx="792088" cy="191344"/>
          </a:xfrm>
          <a:prstGeom prst="rect">
            <a:avLst/>
          </a:prstGeom>
          <a:solidFill>
            <a:srgbClr val="F227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4" name="Título 3"/>
          <p:cNvSpPr>
            <a:spLocks noGrp="1"/>
          </p:cNvSpPr>
          <p:nvPr>
            <p:ph type="title" hasCustomPrompt="1"/>
          </p:nvPr>
        </p:nvSpPr>
        <p:spPr>
          <a:xfrm>
            <a:off x="2243572" y="3068960"/>
            <a:ext cx="7704856" cy="792088"/>
          </a:xfrm>
          <a:prstGeom prst="rect">
            <a:avLst/>
          </a:prstGeom>
        </p:spPr>
        <p:txBody>
          <a:bodyPr/>
          <a:lstStyle>
            <a:lvl1pPr>
              <a:defRPr sz="2400">
                <a:solidFill>
                  <a:schemeClr val="tx1">
                    <a:lumMod val="75000"/>
                    <a:lumOff val="25000"/>
                  </a:schemeClr>
                </a:solidFill>
                <a:latin typeface="Segoe UI Semibold" panose="020B0702040204020203" pitchFamily="34" charset="0"/>
              </a:defRPr>
            </a:lvl1pPr>
          </a:lstStyle>
          <a:p>
            <a:r>
              <a:rPr lang="es-ES" dirty="0" smtClean="0"/>
              <a:t>¿Haga clic para modificar el de subtítulo de la presentación</a:t>
            </a:r>
            <a:r>
              <a:rPr lang="es-CO" dirty="0" smtClean="0"/>
              <a:t>?</a:t>
            </a:r>
            <a:endParaRPr lang="es-CO" dirty="0"/>
          </a:p>
        </p:txBody>
      </p:sp>
    </p:spTree>
    <p:extLst>
      <p:ext uri="{BB962C8B-B14F-4D97-AF65-F5344CB8AC3E}">
        <p14:creationId xmlns:p14="http://schemas.microsoft.com/office/powerpoint/2010/main" val="29546160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ido">
    <p:spTree>
      <p:nvGrpSpPr>
        <p:cNvPr id="1" name=""/>
        <p:cNvGrpSpPr/>
        <p:nvPr/>
      </p:nvGrpSpPr>
      <p:grpSpPr>
        <a:xfrm>
          <a:off x="0" y="0"/>
          <a:ext cx="0" cy="0"/>
          <a:chOff x="0" y="0"/>
          <a:chExt cx="0" cy="0"/>
        </a:xfrm>
      </p:grpSpPr>
      <p:sp>
        <p:nvSpPr>
          <p:cNvPr id="4" name="3 Marcador de contenido"/>
          <p:cNvSpPr>
            <a:spLocks noGrp="1"/>
          </p:cNvSpPr>
          <p:nvPr>
            <p:ph sz="half" idx="2" hasCustomPrompt="1"/>
          </p:nvPr>
        </p:nvSpPr>
        <p:spPr>
          <a:xfrm>
            <a:off x="839416" y="2276872"/>
            <a:ext cx="10585176" cy="3705276"/>
          </a:xfrm>
          <a:prstGeom prst="rect">
            <a:avLst/>
          </a:prstGeom>
        </p:spPr>
        <p:txBody>
          <a:bodyPr/>
          <a:lstStyle>
            <a:lvl1pPr marL="285750" indent="-285750" algn="just">
              <a:buClr>
                <a:srgbClr val="FF0000"/>
              </a:buClr>
              <a:buFont typeface="Arial" panose="020B0604020202020204" pitchFamily="34" charset="0"/>
              <a:buChar char="»"/>
              <a:defRPr sz="1400" baseline="0">
                <a:solidFill>
                  <a:schemeClr val="tx1">
                    <a:lumMod val="75000"/>
                    <a:lumOff val="25000"/>
                  </a:schemeClr>
                </a:solidFill>
                <a:latin typeface="Segoe UI Light" panose="020B0502040204020203" pitchFamily="34" charset="0"/>
              </a:defRPr>
            </a:lvl1pPr>
            <a:lvl2pPr marL="800100" indent="-342900">
              <a:buClr>
                <a:srgbClr val="FF0000"/>
              </a:buClr>
              <a:buFont typeface="Arial" panose="020B0604020202020204" pitchFamily="34" charset="0"/>
              <a:buChar char="•"/>
              <a:defRPr sz="2400"/>
            </a:lvl2pPr>
            <a:lvl3pPr marL="914400" indent="0">
              <a:buNone/>
              <a:defRPr sz="2000"/>
            </a:lvl3pPr>
            <a:lvl4pPr>
              <a:defRPr sz="1800"/>
            </a:lvl4pPr>
            <a:lvl5pPr>
              <a:defRPr sz="1800"/>
            </a:lvl5pPr>
            <a:lvl6pPr>
              <a:defRPr sz="1800"/>
            </a:lvl6pPr>
            <a:lvl7pPr>
              <a:defRPr sz="1800"/>
            </a:lvl7pPr>
            <a:lvl8pPr>
              <a:defRPr sz="1800"/>
            </a:lvl8pPr>
            <a:lvl9pPr>
              <a:defRPr sz="1800"/>
            </a:lvl9pPr>
          </a:lstStyle>
          <a:p>
            <a:pPr lvl="0"/>
            <a:r>
              <a:rPr lang="es-CO" dirty="0" smtClean="0"/>
              <a:t>Haga clic para agregar su párrafo Haga clic para agregar su Haga clic para agregar su párrafo Haga clic para agregar su párrafo Haga clic para agregar su párrafo Haga clic para agregar su párrafo </a:t>
            </a:r>
          </a:p>
          <a:p>
            <a:pPr lvl="0"/>
            <a:endParaRPr lang="es-CO" dirty="0" smtClean="0"/>
          </a:p>
          <a:p>
            <a:pPr lvl="0"/>
            <a:r>
              <a:rPr lang="es-CO" dirty="0" smtClean="0"/>
              <a:t>Haga clic para agregar su párrafo Haga clic para agregar su Haga clic para agregar su párrafo Haga clic para agregar su párrafo Haga clic para agregar su párrafo Haga clic para agregar su párrafo </a:t>
            </a:r>
          </a:p>
          <a:p>
            <a:pPr lvl="0"/>
            <a:endParaRPr lang="es-CO" dirty="0" smtClean="0"/>
          </a:p>
          <a:p>
            <a:pPr lvl="0"/>
            <a:r>
              <a:rPr lang="es-CO" dirty="0" smtClean="0"/>
              <a:t>Haga clic para agregar su párrafo Haga clic para agregar su Haga clic para agregar su párrafo Haga clic para agregar su párrafo Haga clic para agregar su párrafo Haga clic para agregar su párrafo </a:t>
            </a:r>
          </a:p>
          <a:p>
            <a:pPr lvl="0"/>
            <a:endParaRPr lang="es-CO" dirty="0" smtClean="0"/>
          </a:p>
          <a:p>
            <a:pPr lvl="0"/>
            <a:r>
              <a:rPr lang="es-CO" dirty="0" smtClean="0"/>
              <a:t>Haga clic para agregar su párrafo Haga clic para agregar su Haga clic para agregar su párrafo Haga clic para agregar su párrafo Haga clic para agregar su párrafo Haga clic para agregar su párrafo </a:t>
            </a:r>
            <a:endParaRPr lang="es-ES" dirty="0" smtClean="0"/>
          </a:p>
        </p:txBody>
      </p:sp>
      <p:sp>
        <p:nvSpPr>
          <p:cNvPr id="5" name="Marcador de texto 4"/>
          <p:cNvSpPr>
            <a:spLocks noGrp="1"/>
          </p:cNvSpPr>
          <p:nvPr>
            <p:ph type="body" sz="quarter" idx="10" hasCustomPrompt="1"/>
          </p:nvPr>
        </p:nvSpPr>
        <p:spPr>
          <a:xfrm>
            <a:off x="839788" y="1412776"/>
            <a:ext cx="10585450" cy="358775"/>
          </a:xfrm>
          <a:prstGeom prst="rect">
            <a:avLst/>
          </a:prstGeom>
        </p:spPr>
        <p:txBody>
          <a:bodyPr/>
          <a:lstStyle>
            <a:lvl1pPr marL="0" indent="0" algn="ctr">
              <a:buNone/>
              <a:defRPr sz="2000">
                <a:solidFill>
                  <a:schemeClr val="tx1">
                    <a:lumMod val="75000"/>
                    <a:lumOff val="25000"/>
                  </a:schemeClr>
                </a:solidFill>
                <a:latin typeface="Segoe UI Semibold" panose="020B0702040204020203" pitchFamily="34" charset="0"/>
              </a:defRPr>
            </a:lvl1pPr>
          </a:lstStyle>
          <a:p>
            <a:pPr lvl="0"/>
            <a:r>
              <a:rPr lang="es-CO" dirty="0" smtClean="0"/>
              <a:t>¿Haga clic para modificar un subtítulo de la presentación?</a:t>
            </a:r>
            <a:endParaRPr lang="es-CO" dirty="0"/>
          </a:p>
        </p:txBody>
      </p:sp>
    </p:spTree>
    <p:extLst>
      <p:ext uri="{BB962C8B-B14F-4D97-AF65-F5344CB8AC3E}">
        <p14:creationId xmlns:p14="http://schemas.microsoft.com/office/powerpoint/2010/main" val="20167766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ido 2 Columnas">
    <p:spTree>
      <p:nvGrpSpPr>
        <p:cNvPr id="1" name=""/>
        <p:cNvGrpSpPr/>
        <p:nvPr/>
      </p:nvGrpSpPr>
      <p:grpSpPr>
        <a:xfrm>
          <a:off x="0" y="0"/>
          <a:ext cx="0" cy="0"/>
          <a:chOff x="0" y="0"/>
          <a:chExt cx="0" cy="0"/>
        </a:xfrm>
      </p:grpSpPr>
      <p:sp>
        <p:nvSpPr>
          <p:cNvPr id="4" name="3 Marcador de contenido"/>
          <p:cNvSpPr>
            <a:spLocks noGrp="1"/>
          </p:cNvSpPr>
          <p:nvPr>
            <p:ph sz="half" idx="2" hasCustomPrompt="1"/>
          </p:nvPr>
        </p:nvSpPr>
        <p:spPr>
          <a:xfrm>
            <a:off x="6312024" y="2276872"/>
            <a:ext cx="5112568" cy="3705276"/>
          </a:xfrm>
          <a:prstGeom prst="rect">
            <a:avLst/>
          </a:prstGeom>
        </p:spPr>
        <p:txBody>
          <a:bodyPr/>
          <a:lstStyle>
            <a:lvl1pPr marL="342900" indent="-342900" algn="just">
              <a:buClr>
                <a:srgbClr val="FF0000"/>
              </a:buClr>
              <a:buFont typeface="Arial" panose="020B0604020202020204" pitchFamily="34" charset="0"/>
              <a:buChar char="»"/>
              <a:defRPr sz="1400" baseline="0">
                <a:solidFill>
                  <a:schemeClr val="tx1">
                    <a:lumMod val="75000"/>
                    <a:lumOff val="25000"/>
                  </a:schemeClr>
                </a:solidFill>
                <a:latin typeface="Segoe UI Light" panose="020B0502040204020203" pitchFamily="34" charset="0"/>
              </a:defRPr>
            </a:lvl1pPr>
            <a:lvl2pPr marL="800100" indent="-342900">
              <a:buClr>
                <a:srgbClr val="FF0000"/>
              </a:buClr>
              <a:buFont typeface="Arial" panose="020B0604020202020204" pitchFamily="34" charset="0"/>
              <a:buChar char="•"/>
              <a:defRPr sz="2400"/>
            </a:lvl2pPr>
            <a:lvl3pPr marL="914400" indent="0">
              <a:buNone/>
              <a:defRPr sz="2000"/>
            </a:lvl3pPr>
            <a:lvl4pPr>
              <a:defRPr sz="1800"/>
            </a:lvl4pPr>
            <a:lvl5pPr>
              <a:defRPr sz="1800"/>
            </a:lvl5pPr>
            <a:lvl6pPr>
              <a:defRPr sz="1800"/>
            </a:lvl6pPr>
            <a:lvl7pPr>
              <a:defRPr sz="1800"/>
            </a:lvl7pPr>
            <a:lvl8pPr>
              <a:defRPr sz="1800"/>
            </a:lvl8pPr>
            <a:lvl9pPr>
              <a:defRPr sz="1800"/>
            </a:lvl9pPr>
          </a:lstStyle>
          <a:p>
            <a:pPr lvl="0"/>
            <a:r>
              <a:rPr lang="es-CO" dirty="0" smtClean="0"/>
              <a:t>Haga clic para modificar su viñeta</a:t>
            </a:r>
          </a:p>
          <a:p>
            <a:pPr lvl="0"/>
            <a:r>
              <a:rPr lang="es-CO" dirty="0" smtClean="0"/>
              <a:t>Haga clic para modificar su viñeta</a:t>
            </a:r>
          </a:p>
          <a:p>
            <a:pPr lvl="0"/>
            <a:r>
              <a:rPr lang="es-CO" dirty="0" smtClean="0"/>
              <a:t>Haga clic para modificar su viñeta</a:t>
            </a:r>
          </a:p>
          <a:p>
            <a:pPr lvl="0"/>
            <a:r>
              <a:rPr lang="es-CO" dirty="0" smtClean="0"/>
              <a:t>Haga clic para modificar su viñeta</a:t>
            </a:r>
          </a:p>
          <a:p>
            <a:pPr lvl="0"/>
            <a:r>
              <a:rPr lang="es-CO" dirty="0" smtClean="0"/>
              <a:t>Haga clic para modificar su viñeta</a:t>
            </a:r>
          </a:p>
          <a:p>
            <a:pPr lvl="0"/>
            <a:r>
              <a:rPr lang="es-CO" dirty="0" smtClean="0"/>
              <a:t>Haga clic para modificar su viñeta</a:t>
            </a:r>
          </a:p>
        </p:txBody>
      </p:sp>
      <p:sp>
        <p:nvSpPr>
          <p:cNvPr id="11" name="Marcador de contenido 10"/>
          <p:cNvSpPr>
            <a:spLocks noGrp="1"/>
          </p:cNvSpPr>
          <p:nvPr>
            <p:ph sz="quarter" idx="10" hasCustomPrompt="1"/>
          </p:nvPr>
        </p:nvSpPr>
        <p:spPr>
          <a:xfrm>
            <a:off x="839416" y="2276949"/>
            <a:ext cx="5040684" cy="3704628"/>
          </a:xfrm>
          <a:prstGeom prst="rect">
            <a:avLst/>
          </a:prstGeom>
        </p:spPr>
        <p:txBody>
          <a:bodyPr/>
          <a:lstStyle>
            <a:lvl1pPr marL="0" indent="0" algn="just">
              <a:buNone/>
              <a:defRPr sz="1400">
                <a:solidFill>
                  <a:schemeClr val="tx1">
                    <a:lumMod val="75000"/>
                    <a:lumOff val="25000"/>
                  </a:schemeClr>
                </a:solidFill>
                <a:latin typeface="Segoe UI Light" panose="020B0502040204020203" pitchFamily="34" charset="0"/>
              </a:defRPr>
            </a:lvl1pPr>
          </a:lstStyle>
          <a:p>
            <a:pPr lvl="0"/>
            <a:r>
              <a:rPr lang="es-CO" dirty="0" smtClean="0"/>
              <a:t>Haga clic para agregar su párrafo Haga clic para agregar su Haga clic para agregar su párrafo Haga clic para agregar su párrafo Haga clic para agregar su párrafo Haga clic para agregar su párrafo Haga clic para agregar su párrafo Haga clic para agregar su Haga clic para agregar su párrafo Haga clic para agregar su párrafo Haga clic para agregar su párrafo Haga clic para agregar su párrafo.</a:t>
            </a:r>
          </a:p>
          <a:p>
            <a:pPr lvl="0"/>
            <a:endParaRPr lang="es-CO" dirty="0" smtClean="0"/>
          </a:p>
          <a:p>
            <a:pPr lvl="0"/>
            <a:r>
              <a:rPr lang="es-CO" dirty="0" smtClean="0"/>
              <a:t>Haga clic para agregar su </a:t>
            </a:r>
            <a:r>
              <a:rPr lang="es-CO" dirty="0" err="1" smtClean="0"/>
              <a:t>párrafoHaga</a:t>
            </a:r>
            <a:r>
              <a:rPr lang="es-CO" dirty="0" smtClean="0"/>
              <a:t> clic para agregar su Haga clic para agregar su párrafo Haga clic para agregar su párrafo Haga clic para agregar su párrafo Haga clic para agregar su párrafo Haga clic para agregar su </a:t>
            </a:r>
            <a:r>
              <a:rPr lang="es-CO" dirty="0" err="1" smtClean="0"/>
              <a:t>párrafoHaga</a:t>
            </a:r>
            <a:r>
              <a:rPr lang="es-CO" dirty="0" smtClean="0"/>
              <a:t> clic para agregar su Haga clic para agregar su párrafo Haga clic para agregar su párrafo Haga clic para agregar su párrafo Haga clic para agregar su párrafo</a:t>
            </a:r>
          </a:p>
        </p:txBody>
      </p:sp>
      <p:sp>
        <p:nvSpPr>
          <p:cNvPr id="5" name="Marcador de texto 4"/>
          <p:cNvSpPr>
            <a:spLocks noGrp="1"/>
          </p:cNvSpPr>
          <p:nvPr>
            <p:ph type="body" sz="quarter" idx="11" hasCustomPrompt="1"/>
          </p:nvPr>
        </p:nvSpPr>
        <p:spPr>
          <a:xfrm>
            <a:off x="839788" y="1412776"/>
            <a:ext cx="10585450" cy="358775"/>
          </a:xfrm>
          <a:prstGeom prst="rect">
            <a:avLst/>
          </a:prstGeom>
        </p:spPr>
        <p:txBody>
          <a:bodyPr/>
          <a:lstStyle>
            <a:lvl1pPr marL="0" indent="0" algn="ctr">
              <a:buNone/>
              <a:defRPr sz="2000">
                <a:solidFill>
                  <a:schemeClr val="tx1">
                    <a:lumMod val="85000"/>
                    <a:lumOff val="15000"/>
                  </a:schemeClr>
                </a:solidFill>
                <a:latin typeface="Segoe UI Semibold" panose="020B0702040204020203" pitchFamily="34" charset="0"/>
              </a:defRPr>
            </a:lvl1pPr>
          </a:lstStyle>
          <a:p>
            <a:pPr lvl="0"/>
            <a:r>
              <a:rPr lang="es-CO" dirty="0" smtClean="0"/>
              <a:t>¿Haga clic para modificar un subtítulo de la presentación?</a:t>
            </a:r>
            <a:endParaRPr lang="es-CO" dirty="0"/>
          </a:p>
        </p:txBody>
      </p:sp>
    </p:spTree>
    <p:extLst>
      <p:ext uri="{BB962C8B-B14F-4D97-AF65-F5344CB8AC3E}">
        <p14:creationId xmlns:p14="http://schemas.microsoft.com/office/powerpoint/2010/main" val="26209286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914400" y="2125981"/>
            <a:ext cx="10363200" cy="1440179"/>
          </a:xfrm>
          <a:prstGeom prst="rect">
            <a:avLst/>
          </a:prstGeom>
        </p:spPr>
        <p:txBody>
          <a:bodyPr wrap="square" lIns="0" tIns="0" rIns="0" bIns="0">
            <a:noAutofit/>
          </a:bodyPr>
          <a:lstStyle/>
          <a:p>
            <a:endParaRPr/>
          </a:p>
        </p:txBody>
      </p:sp>
      <p:sp>
        <p:nvSpPr>
          <p:cNvPr id="3" name="Holder 3"/>
          <p:cNvSpPr>
            <a:spLocks noGrp="1"/>
          </p:cNvSpPr>
          <p:nvPr>
            <p:ph type="subTitle" idx="4"/>
          </p:nvPr>
        </p:nvSpPr>
        <p:spPr>
          <a:xfrm>
            <a:off x="1828801" y="3840480"/>
            <a:ext cx="8534399" cy="1714500"/>
          </a:xfrm>
          <a:prstGeom prst="rect">
            <a:avLst/>
          </a:prstGeom>
        </p:spPr>
        <p:txBody>
          <a:bodyPr wrap="square" lIns="0" tIns="0" rIns="0" bIns="0">
            <a:noAutofit/>
          </a:bodyPr>
          <a:lstStyle/>
          <a:p>
            <a:endParaRPr/>
          </a:p>
        </p:txBody>
      </p:sp>
      <p:sp>
        <p:nvSpPr>
          <p:cNvPr id="4" name="Holder 4"/>
          <p:cNvSpPr>
            <a:spLocks noGrp="1"/>
          </p:cNvSpPr>
          <p:nvPr>
            <p:ph type="ftr" sz="quarter" idx="5"/>
          </p:nvPr>
        </p:nvSpPr>
        <p:spPr>
          <a:xfrm>
            <a:off x="4145281" y="6377940"/>
            <a:ext cx="3901439" cy="342900"/>
          </a:xfrm>
          <a:prstGeom prst="rect">
            <a:avLst/>
          </a:prstGeom>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609600" y="6377940"/>
            <a:ext cx="2804160" cy="342900"/>
          </a:xfrm>
          <a:prstGeom prst="rect">
            <a:avLst/>
          </a:prstGeom>
        </p:spPr>
        <p:txBody>
          <a:bodyPr lIns="0" tIns="0" rIns="0" bIns="0"/>
          <a:lstStyle>
            <a:lvl1pPr algn="l">
              <a:defRPr>
                <a:solidFill>
                  <a:schemeClr val="tx1">
                    <a:tint val="75000"/>
                  </a:schemeClr>
                </a:solidFill>
              </a:defRPr>
            </a:lvl1pPr>
          </a:lstStyle>
          <a:p>
            <a:fld id="{D0329A51-A505-4D2B-A3C5-63FC356B774D}" type="datetime1">
              <a:rPr lang="en-US" smtClean="0"/>
              <a:t>3/20/2015</a:t>
            </a:fld>
            <a:endParaRPr lang="en-US" smtClean="0"/>
          </a:p>
        </p:txBody>
      </p:sp>
      <p:sp>
        <p:nvSpPr>
          <p:cNvPr id="6" name="Holder 6"/>
          <p:cNvSpPr>
            <a:spLocks noGrp="1"/>
          </p:cNvSpPr>
          <p:nvPr>
            <p:ph type="sldNum" sz="quarter" idx="7"/>
          </p:nvPr>
        </p:nvSpPr>
        <p:spPr>
          <a:xfrm>
            <a:off x="8778240" y="6377940"/>
            <a:ext cx="2804160" cy="342900"/>
          </a:xfrm>
          <a:prstGeom prst="rect">
            <a:avLst/>
          </a:prstGeom>
        </p:spPr>
        <p:txBody>
          <a:bodyPr lIns="0" tIns="0" rIns="0" bIns="0"/>
          <a:lstStyle>
            <a:lvl1pPr algn="r">
              <a:defRPr>
                <a:solidFill>
                  <a:schemeClr val="tx1">
                    <a:tint val="75000"/>
                  </a:schemeClr>
                </a:solidFill>
              </a:defRPr>
            </a:lvl1pPr>
          </a:lstStyle>
          <a:p>
            <a:fld id="{B6F15528-21DE-4FAA-801E-634DDDAF4B2B}" type="slidenum">
              <a:t>‹Nº›</a:t>
            </a:fld>
            <a:endParaRPr/>
          </a:p>
        </p:txBody>
      </p:sp>
    </p:spTree>
    <p:extLst>
      <p:ext uri="{BB962C8B-B14F-4D97-AF65-F5344CB8AC3E}">
        <p14:creationId xmlns:p14="http://schemas.microsoft.com/office/powerpoint/2010/main" val="29760180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8 CuadroTexto"/>
          <p:cNvSpPr txBox="1"/>
          <p:nvPr/>
        </p:nvSpPr>
        <p:spPr>
          <a:xfrm>
            <a:off x="9480376" y="6464333"/>
            <a:ext cx="2736304" cy="307777"/>
          </a:xfrm>
          <a:prstGeom prst="rect">
            <a:avLst/>
          </a:prstGeom>
          <a:noFill/>
        </p:spPr>
        <p:txBody>
          <a:bodyPr wrap="square" rtlCol="0">
            <a:spAutoFit/>
          </a:bodyPr>
          <a:lstStyle/>
          <a:p>
            <a:pPr algn="r"/>
            <a:r>
              <a:rPr lang="es-CO" sz="1400" spc="700" dirty="0">
                <a:solidFill>
                  <a:schemeClr val="bg1">
                    <a:lumMod val="65000"/>
                  </a:schemeClr>
                </a:solidFill>
                <a:latin typeface="Segoe UI Light" pitchFamily="34" charset="0"/>
                <a:ea typeface="Segoe UI" pitchFamily="34" charset="0"/>
                <a:cs typeface="Segoe UI" pitchFamily="34" charset="0"/>
              </a:rPr>
              <a:t>www.</a:t>
            </a:r>
            <a:r>
              <a:rPr lang="es-CO" sz="1400" spc="700" dirty="0">
                <a:solidFill>
                  <a:srgbClr val="F22723"/>
                </a:solidFill>
                <a:latin typeface="Segoe UI Light" pitchFamily="34" charset="0"/>
                <a:ea typeface="Segoe UI" pitchFamily="34" charset="0"/>
                <a:cs typeface="Segoe UI" pitchFamily="34" charset="0"/>
              </a:rPr>
              <a:t>iets</a:t>
            </a:r>
            <a:r>
              <a:rPr lang="es-CO" sz="1400" spc="700" dirty="0">
                <a:solidFill>
                  <a:schemeClr val="bg1">
                    <a:lumMod val="65000"/>
                  </a:schemeClr>
                </a:solidFill>
                <a:latin typeface="Segoe UI Light" pitchFamily="34" charset="0"/>
                <a:ea typeface="Segoe UI" pitchFamily="34" charset="0"/>
                <a:cs typeface="Segoe UI" pitchFamily="34" charset="0"/>
              </a:rPr>
              <a:t>.org.co</a:t>
            </a:r>
          </a:p>
        </p:txBody>
      </p:sp>
      <p:pic>
        <p:nvPicPr>
          <p:cNvPr id="10" name="Picture 4" descr="C:\Users\Satchcraft\Desktop\evidencia.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428280" y="609311"/>
            <a:ext cx="2763720" cy="226641"/>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C:\Users\Satchcraft\Desktop\iets2.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51384" y="332656"/>
            <a:ext cx="2016225" cy="725121"/>
          </a:xfrm>
          <a:prstGeom prst="rect">
            <a:avLst/>
          </a:prstGeom>
          <a:noFill/>
          <a:extLst>
            <a:ext uri="{909E8E84-426E-40DD-AFC4-6F175D3DCCD1}">
              <a14:hiddenFill xmlns:a14="http://schemas.microsoft.com/office/drawing/2010/main">
                <a:solidFill>
                  <a:srgbClr val="FFFFFF"/>
                </a:solidFill>
              </a14:hiddenFill>
            </a:ext>
          </a:extLst>
        </p:spPr>
      </p:pic>
      <p:sp>
        <p:nvSpPr>
          <p:cNvPr id="7" name="5 Rectángulo"/>
          <p:cNvSpPr/>
          <p:nvPr/>
        </p:nvSpPr>
        <p:spPr>
          <a:xfrm>
            <a:off x="0" y="6768752"/>
            <a:ext cx="9552384" cy="116632"/>
          </a:xfrm>
          <a:prstGeom prst="rect">
            <a:avLst/>
          </a:prstGeom>
          <a:solidFill>
            <a:srgbClr val="3A3B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8" name="6 Rectángulo"/>
          <p:cNvSpPr/>
          <p:nvPr/>
        </p:nvSpPr>
        <p:spPr>
          <a:xfrm>
            <a:off x="9552384" y="6768752"/>
            <a:ext cx="2639616" cy="116632"/>
          </a:xfrm>
          <a:prstGeom prst="rect">
            <a:avLst/>
          </a:prstGeom>
          <a:solidFill>
            <a:srgbClr val="F227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extLst>
      <p:ext uri="{BB962C8B-B14F-4D97-AF65-F5344CB8AC3E}">
        <p14:creationId xmlns:p14="http://schemas.microsoft.com/office/powerpoint/2010/main" val="2198642153"/>
      </p:ext>
    </p:extLst>
  </p:cSld>
  <p:clrMap bg1="lt1" tx1="dk1" bg2="lt2" tx2="dk2" accent1="accent1" accent2="accent2" accent3="accent3" accent4="accent4" accent5="accent5" accent6="accent6" hlink="hlink" folHlink="folHlink"/>
  <p:sldLayoutIdLst>
    <p:sldLayoutId id="2147483663" r:id="rId1"/>
    <p:sldLayoutId id="2147483649" r:id="rId2"/>
    <p:sldLayoutId id="2147483664" r:id="rId3"/>
    <p:sldLayoutId id="2147483652" r:id="rId4"/>
    <p:sldLayoutId id="2147483670" r:id="rId5"/>
  </p:sldLayoutIdLst>
  <p:hf hdr="0" ftr="0" dt="0"/>
  <p:txStyles>
    <p:titleStyle>
      <a:lvl1pPr algn="ctr" defTabSz="914400" rtl="0" eaLnBrk="1" latinLnBrk="0" hangingPunct="1">
        <a:spcBef>
          <a:spcPct val="0"/>
        </a:spcBef>
        <a:buNone/>
        <a:defRPr sz="4400" kern="1200">
          <a:solidFill>
            <a:schemeClr val="tx1"/>
          </a:solidFill>
          <a:latin typeface="Segoe UI" panose="020B0502040204020203" pitchFamily="34" charset="0"/>
          <a:ea typeface="Segoe UI" panose="020B0502040204020203" pitchFamily="34" charset="0"/>
          <a:cs typeface="Segoe UI" panose="020B0502040204020203" pitchFamily="34" charset="0"/>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gif"/><Relationship Id="rId1" Type="http://schemas.openxmlformats.org/officeDocument/2006/relationships/slideLayout" Target="../slideLayouts/slideLayout5.xml"/><Relationship Id="rId5" Type="http://schemas.openxmlformats.org/officeDocument/2006/relationships/image" Target="../media/image6.jpeg"/><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18.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24.jpeg"/><Relationship Id="rId2" Type="http://schemas.openxmlformats.org/officeDocument/2006/relationships/notesSlide" Target="../notesSlides/notesSlide18.xml"/><Relationship Id="rId1" Type="http://schemas.openxmlformats.org/officeDocument/2006/relationships/slideLayout" Target="../slideLayouts/slideLayout5.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9.jpeg"/></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3 CuadroTexto"/>
          <p:cNvSpPr txBox="1"/>
          <p:nvPr/>
        </p:nvSpPr>
        <p:spPr>
          <a:xfrm>
            <a:off x="5383259" y="3901624"/>
            <a:ext cx="1659391" cy="830997"/>
          </a:xfrm>
          <a:prstGeom prst="rect">
            <a:avLst/>
          </a:prstGeom>
          <a:noFill/>
        </p:spPr>
        <p:txBody>
          <a:bodyPr wrap="square" rtlCol="0">
            <a:spAutoFit/>
          </a:bodyPr>
          <a:lstStyle/>
          <a:p>
            <a:endParaRPr lang="es-CO" sz="1600" dirty="0"/>
          </a:p>
          <a:p>
            <a:endParaRPr lang="es-CO" sz="1600" dirty="0"/>
          </a:p>
          <a:p>
            <a:r>
              <a:rPr lang="es-CO" sz="1600" b="1" dirty="0"/>
              <a:t>Miembro de:  </a:t>
            </a:r>
          </a:p>
        </p:txBody>
      </p:sp>
      <p:pic>
        <p:nvPicPr>
          <p:cNvPr id="22" name="7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79902" y="5402242"/>
            <a:ext cx="967300" cy="646161"/>
          </a:xfrm>
          <a:prstGeom prst="rect">
            <a:avLst/>
          </a:prstGeom>
        </p:spPr>
      </p:pic>
      <p:pic>
        <p:nvPicPr>
          <p:cNvPr id="23" name="10 Imagen" descr="C:\Users\mercy.parra\AppData\Local\Microsoft\Windows\Temporary Internet Files\Content.IE5\2DSJLUOO\descarga.jpg"/>
          <p:cNvPicPr/>
          <p:nvPr/>
        </p:nvPicPr>
        <p:blipFill>
          <a:blip r:embed="rId3">
            <a:extLst>
              <a:ext uri="{28A0092B-C50C-407E-A947-70E740481C1C}">
                <a14:useLocalDpi xmlns:a14="http://schemas.microsoft.com/office/drawing/2010/main" val="0"/>
              </a:ext>
            </a:extLst>
          </a:blip>
          <a:srcRect/>
          <a:stretch>
            <a:fillRect/>
          </a:stretch>
        </p:blipFill>
        <p:spPr bwMode="auto">
          <a:xfrm>
            <a:off x="3414260" y="5556644"/>
            <a:ext cx="1701025" cy="280889"/>
          </a:xfrm>
          <a:prstGeom prst="rect">
            <a:avLst/>
          </a:prstGeom>
          <a:noFill/>
          <a:ln>
            <a:noFill/>
          </a:ln>
        </p:spPr>
      </p:pic>
      <p:pic>
        <p:nvPicPr>
          <p:cNvPr id="24" name="11 Imagen" descr="C:\Users\mercy.parra\AppData\Local\Microsoft\Windows\Temporary Internet Files\Content.IE5\EVUH0UBQ\Htai_logo.jpg"/>
          <p:cNvPicPr/>
          <p:nvPr/>
        </p:nvPicPr>
        <p:blipFill>
          <a:blip r:embed="rId4">
            <a:extLst>
              <a:ext uri="{28A0092B-C50C-407E-A947-70E740481C1C}">
                <a14:useLocalDpi xmlns:a14="http://schemas.microsoft.com/office/drawing/2010/main" val="0"/>
              </a:ext>
            </a:extLst>
          </a:blip>
          <a:srcRect/>
          <a:stretch>
            <a:fillRect/>
          </a:stretch>
        </p:blipFill>
        <p:spPr bwMode="auto">
          <a:xfrm>
            <a:off x="6225372" y="5409381"/>
            <a:ext cx="934394" cy="739987"/>
          </a:xfrm>
          <a:prstGeom prst="rect">
            <a:avLst/>
          </a:prstGeom>
          <a:noFill/>
          <a:ln>
            <a:noFill/>
          </a:ln>
        </p:spPr>
      </p:pic>
      <p:pic>
        <p:nvPicPr>
          <p:cNvPr id="25" name="12 Imagen" descr="C:\Users\mercy.parra\AppData\Local\Microsoft\Windows\Temporary Internet Files\Content.IE5\EVUH0UBQ\descarga (1).jpg"/>
          <p:cNvPicPr/>
          <p:nvPr/>
        </p:nvPicPr>
        <p:blipFill>
          <a:blip r:embed="rId5">
            <a:extLst>
              <a:ext uri="{28A0092B-C50C-407E-A947-70E740481C1C}">
                <a14:useLocalDpi xmlns:a14="http://schemas.microsoft.com/office/drawing/2010/main" val="0"/>
              </a:ext>
            </a:extLst>
          </a:blip>
          <a:srcRect/>
          <a:stretch>
            <a:fillRect/>
          </a:stretch>
        </p:blipFill>
        <p:spPr bwMode="auto">
          <a:xfrm>
            <a:off x="8225790" y="5755647"/>
            <a:ext cx="1662927" cy="280889"/>
          </a:xfrm>
          <a:prstGeom prst="rect">
            <a:avLst/>
          </a:prstGeom>
          <a:noFill/>
          <a:ln>
            <a:noFill/>
          </a:ln>
        </p:spPr>
      </p:pic>
      <p:sp>
        <p:nvSpPr>
          <p:cNvPr id="26" name="8 CuadroTexto"/>
          <p:cNvSpPr txBox="1"/>
          <p:nvPr/>
        </p:nvSpPr>
        <p:spPr>
          <a:xfrm>
            <a:off x="3159339" y="6117807"/>
            <a:ext cx="2415600" cy="400110"/>
          </a:xfrm>
          <a:prstGeom prst="rect">
            <a:avLst/>
          </a:prstGeom>
          <a:noFill/>
        </p:spPr>
        <p:txBody>
          <a:bodyPr wrap="square" rtlCol="0">
            <a:spAutoFit/>
          </a:bodyPr>
          <a:lstStyle/>
          <a:p>
            <a:r>
              <a:rPr lang="en-US" sz="1000" b="1" dirty="0"/>
              <a:t>International Network of Agencies for Health Technology Assessment</a:t>
            </a:r>
            <a:endParaRPr lang="es-CO" sz="1000" dirty="0"/>
          </a:p>
        </p:txBody>
      </p:sp>
      <p:sp>
        <p:nvSpPr>
          <p:cNvPr id="27" name="17 CuadroTexto"/>
          <p:cNvSpPr txBox="1"/>
          <p:nvPr/>
        </p:nvSpPr>
        <p:spPr>
          <a:xfrm>
            <a:off x="1219481" y="6015062"/>
            <a:ext cx="1954819" cy="553998"/>
          </a:xfrm>
          <a:prstGeom prst="rect">
            <a:avLst/>
          </a:prstGeom>
          <a:noFill/>
        </p:spPr>
        <p:txBody>
          <a:bodyPr wrap="square" rtlCol="0">
            <a:spAutoFit/>
          </a:bodyPr>
          <a:lstStyle/>
          <a:p>
            <a:endParaRPr lang="es-CO" sz="1000" b="1" dirty="0"/>
          </a:p>
          <a:p>
            <a:r>
              <a:rPr lang="es-CO" sz="1000" b="1" dirty="0"/>
              <a:t> </a:t>
            </a:r>
            <a:r>
              <a:rPr lang="es-CO" sz="1000" b="1" dirty="0" err="1" smtClean="0"/>
              <a:t>Guidelines</a:t>
            </a:r>
            <a:r>
              <a:rPr lang="es-CO" sz="1000" b="1" dirty="0" smtClean="0"/>
              <a:t> </a:t>
            </a:r>
            <a:r>
              <a:rPr lang="es-CO" sz="1000" b="1" dirty="0"/>
              <a:t>International Network - (GIN)</a:t>
            </a:r>
          </a:p>
        </p:txBody>
      </p:sp>
      <p:sp>
        <p:nvSpPr>
          <p:cNvPr id="28" name="18 CuadroTexto"/>
          <p:cNvSpPr txBox="1"/>
          <p:nvPr/>
        </p:nvSpPr>
        <p:spPr>
          <a:xfrm>
            <a:off x="7823441" y="6015062"/>
            <a:ext cx="2273793" cy="553998"/>
          </a:xfrm>
          <a:prstGeom prst="rect">
            <a:avLst/>
          </a:prstGeom>
          <a:noFill/>
        </p:spPr>
        <p:txBody>
          <a:bodyPr wrap="square" rtlCol="0">
            <a:spAutoFit/>
          </a:bodyPr>
          <a:lstStyle/>
          <a:p>
            <a:endParaRPr lang="es-CO" sz="1000" b="1" dirty="0"/>
          </a:p>
          <a:p>
            <a:r>
              <a:rPr lang="es-CO" sz="1000" b="1" dirty="0"/>
              <a:t>Red de Evaluación de Tecnologías </a:t>
            </a:r>
            <a:r>
              <a:rPr lang="es-CO" sz="1000" b="1" dirty="0" smtClean="0"/>
              <a:t>Sanitarias de las Américas</a:t>
            </a:r>
            <a:endParaRPr lang="es-CO" sz="1000" b="1" dirty="0"/>
          </a:p>
        </p:txBody>
      </p:sp>
      <p:sp>
        <p:nvSpPr>
          <p:cNvPr id="29" name="19 CuadroTexto"/>
          <p:cNvSpPr txBox="1"/>
          <p:nvPr/>
        </p:nvSpPr>
        <p:spPr>
          <a:xfrm>
            <a:off x="5500921" y="6022681"/>
            <a:ext cx="2474472" cy="600164"/>
          </a:xfrm>
          <a:prstGeom prst="rect">
            <a:avLst/>
          </a:prstGeom>
          <a:noFill/>
        </p:spPr>
        <p:txBody>
          <a:bodyPr wrap="square" rtlCol="0">
            <a:spAutoFit/>
          </a:bodyPr>
          <a:lstStyle/>
          <a:p>
            <a:endParaRPr lang="es-CO" sz="1100" b="1" dirty="0"/>
          </a:p>
          <a:p>
            <a:r>
              <a:rPr lang="es-CO" sz="1100" b="1" dirty="0" err="1"/>
              <a:t>Health</a:t>
            </a:r>
            <a:r>
              <a:rPr lang="es-CO" sz="1100" b="1" dirty="0"/>
              <a:t> </a:t>
            </a:r>
            <a:r>
              <a:rPr lang="es-CO" sz="1100" b="1" dirty="0" err="1"/>
              <a:t>Technology</a:t>
            </a:r>
            <a:r>
              <a:rPr lang="es-CO" sz="1100" b="1" dirty="0"/>
              <a:t> </a:t>
            </a:r>
            <a:r>
              <a:rPr lang="es-CO" sz="1100" b="1" dirty="0" err="1"/>
              <a:t>Assessment</a:t>
            </a:r>
            <a:r>
              <a:rPr lang="es-CO" sz="1100" b="1" dirty="0"/>
              <a:t> International</a:t>
            </a:r>
            <a:endParaRPr lang="es-CO" sz="1100" dirty="0"/>
          </a:p>
        </p:txBody>
      </p:sp>
      <p:sp>
        <p:nvSpPr>
          <p:cNvPr id="30" name="Marcador de texto 3"/>
          <p:cNvSpPr txBox="1">
            <a:spLocks/>
          </p:cNvSpPr>
          <p:nvPr/>
        </p:nvSpPr>
        <p:spPr>
          <a:xfrm>
            <a:off x="1820466" y="1751344"/>
            <a:ext cx="8784976" cy="785358"/>
          </a:xfrm>
          <a:prstGeom prst="rect">
            <a:avLst/>
          </a:prstGeom>
        </p:spPr>
        <p:txBody>
          <a:bodyPr>
            <a:normAutofit fontScale="850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s-ES_tradnl" b="1" dirty="0" smtClean="0"/>
              <a:t>PASOS, RETOS Y DESAFIOS DE LA INSTITUCIONALIZACION DE LA EVALUACIÓN DE TECNOLOGIAS EN SALUD</a:t>
            </a:r>
            <a:endParaRPr lang="es-CO" dirty="0"/>
          </a:p>
        </p:txBody>
      </p:sp>
      <p:sp>
        <p:nvSpPr>
          <p:cNvPr id="31" name="Marcador de texto 4"/>
          <p:cNvSpPr txBox="1">
            <a:spLocks/>
          </p:cNvSpPr>
          <p:nvPr/>
        </p:nvSpPr>
        <p:spPr>
          <a:xfrm>
            <a:off x="3789441" y="2980753"/>
            <a:ext cx="4320480" cy="35877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fontAlgn="base">
              <a:spcBef>
                <a:spcPts val="0"/>
              </a:spcBef>
              <a:spcAft>
                <a:spcPct val="0"/>
              </a:spcAft>
              <a:buNone/>
              <a:defRPr/>
            </a:pPr>
            <a:r>
              <a:rPr lang="es-CO" sz="1400" b="1" dirty="0" smtClean="0"/>
              <a:t>Héctor Eduardo Castro Jaramillo </a:t>
            </a:r>
            <a:r>
              <a:rPr lang="es-MX" sz="1400" dirty="0" smtClean="0">
                <a:ea typeface="Segoe UI" pitchFamily="34" charset="0"/>
                <a:cs typeface="Segoe UI" pitchFamily="34" charset="0"/>
              </a:rPr>
              <a:t>MD, </a:t>
            </a:r>
            <a:r>
              <a:rPr lang="es-MX" sz="1400" dirty="0" err="1" smtClean="0">
                <a:ea typeface="Segoe UI" pitchFamily="34" charset="0"/>
                <a:cs typeface="Segoe UI" pitchFamily="34" charset="0"/>
              </a:rPr>
              <a:t>MSc</a:t>
            </a:r>
            <a:r>
              <a:rPr lang="es-MX" sz="1400" dirty="0" smtClean="0">
                <a:ea typeface="Segoe UI" pitchFamily="34" charset="0"/>
                <a:cs typeface="Segoe UI" pitchFamily="34" charset="0"/>
              </a:rPr>
              <a:t>, PhD </a:t>
            </a:r>
          </a:p>
          <a:p>
            <a:pPr marL="0" indent="0" algn="ctr" fontAlgn="base">
              <a:spcBef>
                <a:spcPts val="0"/>
              </a:spcBef>
              <a:spcAft>
                <a:spcPct val="0"/>
              </a:spcAft>
              <a:buNone/>
              <a:defRPr/>
            </a:pPr>
            <a:r>
              <a:rPr lang="es-CO" sz="1400" b="1" dirty="0" smtClean="0"/>
              <a:t>Director Ejecutivo IETS</a:t>
            </a:r>
            <a:endParaRPr lang="es-CO" sz="1400" b="1" dirty="0"/>
          </a:p>
        </p:txBody>
      </p:sp>
    </p:spTree>
    <p:extLst>
      <p:ext uri="{BB962C8B-B14F-4D97-AF65-F5344CB8AC3E}">
        <p14:creationId xmlns:p14="http://schemas.microsoft.com/office/powerpoint/2010/main" val="91291935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half" idx="2"/>
          </p:nvPr>
        </p:nvSpPr>
        <p:spPr>
          <a:xfrm>
            <a:off x="695399" y="1182842"/>
            <a:ext cx="8306621" cy="3345237"/>
          </a:xfrm>
        </p:spPr>
        <p:txBody>
          <a:bodyPr/>
          <a:lstStyle/>
          <a:p>
            <a:endParaRPr lang="es-CO" sz="2000" dirty="0" smtClean="0">
              <a:solidFill>
                <a:schemeClr val="tx1"/>
              </a:solidFill>
            </a:endParaRPr>
          </a:p>
          <a:p>
            <a:r>
              <a:rPr lang="es-CO" sz="2000" dirty="0" smtClean="0">
                <a:solidFill>
                  <a:schemeClr val="tx1"/>
                </a:solidFill>
              </a:rPr>
              <a:t>En Diciembre de 2011 POS actualizado. Criticas respecto a métodos y uso de evidencia. </a:t>
            </a:r>
          </a:p>
          <a:p>
            <a:endParaRPr lang="es-CO" sz="2000" dirty="0" smtClean="0">
              <a:solidFill>
                <a:schemeClr val="tx1"/>
              </a:solidFill>
            </a:endParaRPr>
          </a:p>
          <a:p>
            <a:r>
              <a:rPr lang="es-CO" sz="2000" dirty="0" smtClean="0">
                <a:solidFill>
                  <a:schemeClr val="tx1"/>
                </a:solidFill>
              </a:rPr>
              <a:t>Julio 2012 igualación contenidos del POS RC y RS .</a:t>
            </a:r>
          </a:p>
          <a:p>
            <a:endParaRPr lang="es-CO" sz="2000" dirty="0" smtClean="0">
              <a:solidFill>
                <a:schemeClr val="tx1"/>
              </a:solidFill>
            </a:endParaRPr>
          </a:p>
          <a:p>
            <a:r>
              <a:rPr lang="es-CO" sz="2000" dirty="0" smtClean="0">
                <a:solidFill>
                  <a:schemeClr val="tx1"/>
                </a:solidFill>
              </a:rPr>
              <a:t>Con el fin de apoyar la toma de decisiones en salud basadas en evidencia a finales de 2012 el MSYPS creó al IETS.</a:t>
            </a:r>
          </a:p>
          <a:p>
            <a:endParaRPr lang="es-CO" sz="2000" dirty="0">
              <a:solidFill>
                <a:schemeClr val="tx1"/>
              </a:solidFill>
            </a:endParaRPr>
          </a:p>
        </p:txBody>
      </p:sp>
      <p:sp>
        <p:nvSpPr>
          <p:cNvPr id="2" name="Rectángulo 1"/>
          <p:cNvSpPr/>
          <p:nvPr/>
        </p:nvSpPr>
        <p:spPr>
          <a:xfrm>
            <a:off x="2711624" y="390686"/>
            <a:ext cx="6552728" cy="584775"/>
          </a:xfrm>
          <a:prstGeom prst="rect">
            <a:avLst/>
          </a:prstGeom>
        </p:spPr>
        <p:txBody>
          <a:bodyPr wrap="square">
            <a:spAutoFit/>
          </a:bodyPr>
          <a:lstStyle/>
          <a:p>
            <a:pPr algn="ctr"/>
            <a:r>
              <a:rPr lang="es-CO" sz="3200" b="1" dirty="0"/>
              <a:t>El contexto local y </a:t>
            </a:r>
            <a:r>
              <a:rPr lang="es-CO" sz="3200" b="1" dirty="0" smtClean="0"/>
              <a:t>la creación del </a:t>
            </a:r>
            <a:r>
              <a:rPr lang="es-CO" sz="3200" b="1" dirty="0"/>
              <a:t>IETS</a:t>
            </a:r>
          </a:p>
        </p:txBody>
      </p:sp>
      <p:pic>
        <p:nvPicPr>
          <p:cNvPr id="7" name="Picture 5" descr="http://t2.gstatic.com/images?q=tbn:ANd9GcTXjyoy-agd4Pm56TioYqU70dJbJPCbWjiHuVaNjihzdMEu6WD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68408" y="1340768"/>
            <a:ext cx="1475820" cy="2217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1" descr="http://t2.gstatic.com/images?q=tbn:ANd9GcTTJjY1np8s99GOTt5wyJjiTqF5X7jG-d0LUFbt3SyS8tNN_6YE9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09703" y="4005064"/>
            <a:ext cx="1407413" cy="13370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5226076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2711624" y="620688"/>
            <a:ext cx="6552728" cy="1077218"/>
          </a:xfrm>
          <a:prstGeom prst="rect">
            <a:avLst/>
          </a:prstGeom>
        </p:spPr>
        <p:txBody>
          <a:bodyPr wrap="square">
            <a:spAutoFit/>
          </a:bodyPr>
          <a:lstStyle/>
          <a:p>
            <a:pPr algn="ctr"/>
            <a:r>
              <a:rPr lang="es-CO" sz="3200" b="1" dirty="0" smtClean="0"/>
              <a:t>Análisis de </a:t>
            </a:r>
            <a:r>
              <a:rPr lang="es-CO" sz="3200" b="1" dirty="0"/>
              <a:t>contexto </a:t>
            </a:r>
            <a:r>
              <a:rPr lang="es-CO" sz="3200" b="1" dirty="0" smtClean="0"/>
              <a:t>y la creación del </a:t>
            </a:r>
            <a:r>
              <a:rPr lang="es-CO" sz="3200" b="1" dirty="0"/>
              <a:t>IETS</a:t>
            </a:r>
          </a:p>
        </p:txBody>
      </p:sp>
      <p:pic>
        <p:nvPicPr>
          <p:cNvPr id="5" name="Imagen 4"/>
          <p:cNvPicPr>
            <a:picLocks noChangeAspect="1"/>
          </p:cNvPicPr>
          <p:nvPr/>
        </p:nvPicPr>
        <p:blipFill>
          <a:blip r:embed="rId2"/>
          <a:stretch>
            <a:fillRect/>
          </a:stretch>
        </p:blipFill>
        <p:spPr>
          <a:xfrm>
            <a:off x="3935760" y="1697906"/>
            <a:ext cx="3920852" cy="4718293"/>
          </a:xfrm>
          <a:prstGeom prst="rect">
            <a:avLst/>
          </a:prstGeom>
        </p:spPr>
      </p:pic>
      <p:sp>
        <p:nvSpPr>
          <p:cNvPr id="6" name="CuadroTexto 5"/>
          <p:cNvSpPr txBox="1"/>
          <p:nvPr/>
        </p:nvSpPr>
        <p:spPr>
          <a:xfrm>
            <a:off x="9080748" y="5949280"/>
            <a:ext cx="2991916" cy="307777"/>
          </a:xfrm>
          <a:prstGeom prst="rect">
            <a:avLst/>
          </a:prstGeom>
          <a:noFill/>
        </p:spPr>
        <p:txBody>
          <a:bodyPr wrap="square" rtlCol="0">
            <a:spAutoFit/>
          </a:bodyPr>
          <a:lstStyle/>
          <a:p>
            <a:r>
              <a:rPr lang="es-CO" sz="1400" dirty="0" smtClean="0"/>
              <a:t>Fuente: Castro, HE 2010 para LSHTM</a:t>
            </a:r>
            <a:endParaRPr lang="es-CO" sz="1400" dirty="0"/>
          </a:p>
        </p:txBody>
      </p:sp>
    </p:spTree>
    <p:extLst>
      <p:ext uri="{BB962C8B-B14F-4D97-AF65-F5344CB8AC3E}">
        <p14:creationId xmlns:p14="http://schemas.microsoft.com/office/powerpoint/2010/main" val="20729068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6"/>
          <p:cNvSpPr/>
          <p:nvPr/>
        </p:nvSpPr>
        <p:spPr>
          <a:xfrm>
            <a:off x="2566988" y="488951"/>
            <a:ext cx="7200900" cy="3400425"/>
          </a:xfrm>
          <a:custGeom>
            <a:avLst/>
            <a:gdLst>
              <a:gd name="connsiteX0" fmla="*/ 0 w 6721434"/>
              <a:gd name="connsiteY0" fmla="*/ 1367642 h 1446811"/>
              <a:gd name="connsiteX1" fmla="*/ 1294411 w 6721434"/>
              <a:gd name="connsiteY1" fmla="*/ 25730 h 1446811"/>
              <a:gd name="connsiteX2" fmla="*/ 2814452 w 6721434"/>
              <a:gd name="connsiteY2" fmla="*/ 1213262 h 1446811"/>
              <a:gd name="connsiteX3" fmla="*/ 3752603 w 6721434"/>
              <a:gd name="connsiteY3" fmla="*/ 310738 h 1446811"/>
              <a:gd name="connsiteX4" fmla="*/ 5403273 w 6721434"/>
              <a:gd name="connsiteY4" fmla="*/ 1260764 h 1446811"/>
              <a:gd name="connsiteX5" fmla="*/ 6721434 w 6721434"/>
              <a:gd name="connsiteY5" fmla="*/ 1427018 h 1446811"/>
              <a:gd name="connsiteX6" fmla="*/ 6721434 w 6721434"/>
              <a:gd name="connsiteY6" fmla="*/ 1427018 h 1446811"/>
              <a:gd name="connsiteX0" fmla="*/ 0 w 6721434"/>
              <a:gd name="connsiteY0" fmla="*/ 1367642 h 2200894"/>
              <a:gd name="connsiteX1" fmla="*/ 1294411 w 6721434"/>
              <a:gd name="connsiteY1" fmla="*/ 25730 h 2200894"/>
              <a:gd name="connsiteX2" fmla="*/ 2814452 w 6721434"/>
              <a:gd name="connsiteY2" fmla="*/ 1213262 h 2200894"/>
              <a:gd name="connsiteX3" fmla="*/ 3752603 w 6721434"/>
              <a:gd name="connsiteY3" fmla="*/ 310738 h 2200894"/>
              <a:gd name="connsiteX4" fmla="*/ 4750956 w 6721434"/>
              <a:gd name="connsiteY4" fmla="*/ 2014847 h 2200894"/>
              <a:gd name="connsiteX5" fmla="*/ 6721434 w 6721434"/>
              <a:gd name="connsiteY5" fmla="*/ 1427018 h 2200894"/>
              <a:gd name="connsiteX6" fmla="*/ 6721434 w 6721434"/>
              <a:gd name="connsiteY6" fmla="*/ 1427018 h 2200894"/>
              <a:gd name="connsiteX0" fmla="*/ 0 w 6721434"/>
              <a:gd name="connsiteY0" fmla="*/ 1367642 h 2272853"/>
              <a:gd name="connsiteX1" fmla="*/ 1294411 w 6721434"/>
              <a:gd name="connsiteY1" fmla="*/ 25730 h 2272853"/>
              <a:gd name="connsiteX2" fmla="*/ 2814452 w 6721434"/>
              <a:gd name="connsiteY2" fmla="*/ 1213262 h 2272853"/>
              <a:gd name="connsiteX3" fmla="*/ 3752603 w 6721434"/>
              <a:gd name="connsiteY3" fmla="*/ 310738 h 2272853"/>
              <a:gd name="connsiteX4" fmla="*/ 4683085 w 6721434"/>
              <a:gd name="connsiteY4" fmla="*/ 2086806 h 2272853"/>
              <a:gd name="connsiteX5" fmla="*/ 6721434 w 6721434"/>
              <a:gd name="connsiteY5" fmla="*/ 1427018 h 2272853"/>
              <a:gd name="connsiteX6" fmla="*/ 6721434 w 6721434"/>
              <a:gd name="connsiteY6" fmla="*/ 1427018 h 2272853"/>
              <a:gd name="connsiteX0" fmla="*/ 0 w 7330047"/>
              <a:gd name="connsiteY0" fmla="*/ 1367642 h 2272853"/>
              <a:gd name="connsiteX1" fmla="*/ 1294411 w 7330047"/>
              <a:gd name="connsiteY1" fmla="*/ 25730 h 2272853"/>
              <a:gd name="connsiteX2" fmla="*/ 2814452 w 7330047"/>
              <a:gd name="connsiteY2" fmla="*/ 1213262 h 2272853"/>
              <a:gd name="connsiteX3" fmla="*/ 3752603 w 7330047"/>
              <a:gd name="connsiteY3" fmla="*/ 310738 h 2272853"/>
              <a:gd name="connsiteX4" fmla="*/ 4683085 w 7330047"/>
              <a:gd name="connsiteY4" fmla="*/ 2086806 h 2272853"/>
              <a:gd name="connsiteX5" fmla="*/ 6721434 w 7330047"/>
              <a:gd name="connsiteY5" fmla="*/ 1427018 h 2272853"/>
              <a:gd name="connsiteX6" fmla="*/ 7330047 w 7330047"/>
              <a:gd name="connsiteY6" fmla="*/ 1727012 h 2272853"/>
              <a:gd name="connsiteX0" fmla="*/ 0 w 7330047"/>
              <a:gd name="connsiteY0" fmla="*/ 1367642 h 2130961"/>
              <a:gd name="connsiteX1" fmla="*/ 1294411 w 7330047"/>
              <a:gd name="connsiteY1" fmla="*/ 25730 h 2130961"/>
              <a:gd name="connsiteX2" fmla="*/ 2814452 w 7330047"/>
              <a:gd name="connsiteY2" fmla="*/ 1213262 h 2130961"/>
              <a:gd name="connsiteX3" fmla="*/ 3752603 w 7330047"/>
              <a:gd name="connsiteY3" fmla="*/ 310738 h 2130961"/>
              <a:gd name="connsiteX4" fmla="*/ 4683085 w 7330047"/>
              <a:gd name="connsiteY4" fmla="*/ 2086806 h 2130961"/>
              <a:gd name="connsiteX5" fmla="*/ 6040502 w 7330047"/>
              <a:gd name="connsiteY5" fmla="*/ 575671 h 2130961"/>
              <a:gd name="connsiteX6" fmla="*/ 7330047 w 7330047"/>
              <a:gd name="connsiteY6" fmla="*/ 1727012 h 2130961"/>
              <a:gd name="connsiteX0" fmla="*/ 0 w 7330047"/>
              <a:gd name="connsiteY0" fmla="*/ 1367642 h 2130961"/>
              <a:gd name="connsiteX1" fmla="*/ 1294411 w 7330047"/>
              <a:gd name="connsiteY1" fmla="*/ 25730 h 2130961"/>
              <a:gd name="connsiteX2" fmla="*/ 2814452 w 7330047"/>
              <a:gd name="connsiteY2" fmla="*/ 1213262 h 2130961"/>
              <a:gd name="connsiteX3" fmla="*/ 3752603 w 7330047"/>
              <a:gd name="connsiteY3" fmla="*/ 310738 h 2130961"/>
              <a:gd name="connsiteX4" fmla="*/ 4683085 w 7330047"/>
              <a:gd name="connsiteY4" fmla="*/ 2086806 h 2130961"/>
              <a:gd name="connsiteX5" fmla="*/ 6040502 w 7330047"/>
              <a:gd name="connsiteY5" fmla="*/ 575671 h 2130961"/>
              <a:gd name="connsiteX6" fmla="*/ 7330047 w 7330047"/>
              <a:gd name="connsiteY6" fmla="*/ 1727012 h 2130961"/>
              <a:gd name="connsiteX0" fmla="*/ 0 w 6719210"/>
              <a:gd name="connsiteY0" fmla="*/ 1367642 h 2130961"/>
              <a:gd name="connsiteX1" fmla="*/ 1294411 w 6719210"/>
              <a:gd name="connsiteY1" fmla="*/ 25730 h 2130961"/>
              <a:gd name="connsiteX2" fmla="*/ 2814452 w 6719210"/>
              <a:gd name="connsiteY2" fmla="*/ 1213262 h 2130961"/>
              <a:gd name="connsiteX3" fmla="*/ 3752603 w 6719210"/>
              <a:gd name="connsiteY3" fmla="*/ 310738 h 2130961"/>
              <a:gd name="connsiteX4" fmla="*/ 4683085 w 6719210"/>
              <a:gd name="connsiteY4" fmla="*/ 2086806 h 2130961"/>
              <a:gd name="connsiteX5" fmla="*/ 6040502 w 6719210"/>
              <a:gd name="connsiteY5" fmla="*/ 575671 h 2130961"/>
              <a:gd name="connsiteX6" fmla="*/ 6719210 w 6719210"/>
              <a:gd name="connsiteY6" fmla="*/ 1655054 h 2130961"/>
              <a:gd name="connsiteX0" fmla="*/ 0 w 6719210"/>
              <a:gd name="connsiteY0" fmla="*/ 1367642 h 2114609"/>
              <a:gd name="connsiteX1" fmla="*/ 1294411 w 6719210"/>
              <a:gd name="connsiteY1" fmla="*/ 25730 h 2114609"/>
              <a:gd name="connsiteX2" fmla="*/ 2814452 w 6719210"/>
              <a:gd name="connsiteY2" fmla="*/ 1213262 h 2114609"/>
              <a:gd name="connsiteX3" fmla="*/ 3752603 w 6719210"/>
              <a:gd name="connsiteY3" fmla="*/ 310738 h 2114609"/>
              <a:gd name="connsiteX4" fmla="*/ 4683085 w 6719210"/>
              <a:gd name="connsiteY4" fmla="*/ 2086806 h 2114609"/>
              <a:gd name="connsiteX5" fmla="*/ 6040502 w 6719210"/>
              <a:gd name="connsiteY5" fmla="*/ 143919 h 2114609"/>
              <a:gd name="connsiteX6" fmla="*/ 6719210 w 6719210"/>
              <a:gd name="connsiteY6" fmla="*/ 1655054 h 2114609"/>
              <a:gd name="connsiteX0" fmla="*/ 0 w 6719210"/>
              <a:gd name="connsiteY0" fmla="*/ 1341982 h 2088949"/>
              <a:gd name="connsiteX1" fmla="*/ 1294411 w 6719210"/>
              <a:gd name="connsiteY1" fmla="*/ 70 h 2088949"/>
              <a:gd name="connsiteX2" fmla="*/ 2986316 w 6719210"/>
              <a:gd name="connsiteY2" fmla="*/ 1341559 h 2088949"/>
              <a:gd name="connsiteX3" fmla="*/ 3752603 w 6719210"/>
              <a:gd name="connsiteY3" fmla="*/ 285078 h 2088949"/>
              <a:gd name="connsiteX4" fmla="*/ 4683085 w 6719210"/>
              <a:gd name="connsiteY4" fmla="*/ 2061146 h 2088949"/>
              <a:gd name="connsiteX5" fmla="*/ 6040502 w 6719210"/>
              <a:gd name="connsiteY5" fmla="*/ 118259 h 2088949"/>
              <a:gd name="connsiteX6" fmla="*/ 6719210 w 6719210"/>
              <a:gd name="connsiteY6" fmla="*/ 1629394 h 2088949"/>
              <a:gd name="connsiteX0" fmla="*/ 0 w 6719210"/>
              <a:gd name="connsiteY0" fmla="*/ 1353834 h 2100801"/>
              <a:gd name="connsiteX1" fmla="*/ 1294411 w 6719210"/>
              <a:gd name="connsiteY1" fmla="*/ 11922 h 2100801"/>
              <a:gd name="connsiteX2" fmla="*/ 2986316 w 6719210"/>
              <a:gd name="connsiteY2" fmla="*/ 1425369 h 2100801"/>
              <a:gd name="connsiteX3" fmla="*/ 3752603 w 6719210"/>
              <a:gd name="connsiteY3" fmla="*/ 296930 h 2100801"/>
              <a:gd name="connsiteX4" fmla="*/ 4683085 w 6719210"/>
              <a:gd name="connsiteY4" fmla="*/ 2072998 h 2100801"/>
              <a:gd name="connsiteX5" fmla="*/ 6040502 w 6719210"/>
              <a:gd name="connsiteY5" fmla="*/ 130111 h 2100801"/>
              <a:gd name="connsiteX6" fmla="*/ 6719210 w 6719210"/>
              <a:gd name="connsiteY6" fmla="*/ 1641246 h 2100801"/>
              <a:gd name="connsiteX0" fmla="*/ 0 w 6900199"/>
              <a:gd name="connsiteY0" fmla="*/ 1353834 h 2100801"/>
              <a:gd name="connsiteX1" fmla="*/ 1294411 w 6900199"/>
              <a:gd name="connsiteY1" fmla="*/ 11922 h 2100801"/>
              <a:gd name="connsiteX2" fmla="*/ 2986316 w 6900199"/>
              <a:gd name="connsiteY2" fmla="*/ 1425369 h 2100801"/>
              <a:gd name="connsiteX3" fmla="*/ 3752603 w 6900199"/>
              <a:gd name="connsiteY3" fmla="*/ 296930 h 2100801"/>
              <a:gd name="connsiteX4" fmla="*/ 4683085 w 6900199"/>
              <a:gd name="connsiteY4" fmla="*/ 2072998 h 2100801"/>
              <a:gd name="connsiteX5" fmla="*/ 6040502 w 6900199"/>
              <a:gd name="connsiteY5" fmla="*/ 130111 h 2100801"/>
              <a:gd name="connsiteX6" fmla="*/ 6787081 w 6900199"/>
              <a:gd name="connsiteY6" fmla="*/ 1785164 h 2100801"/>
              <a:gd name="connsiteX7" fmla="*/ 6719210 w 6900199"/>
              <a:gd name="connsiteY7" fmla="*/ 1641246 h 2100801"/>
              <a:gd name="connsiteX0" fmla="*/ 0 w 6787081"/>
              <a:gd name="connsiteY0" fmla="*/ 1353834 h 2100801"/>
              <a:gd name="connsiteX1" fmla="*/ 1294411 w 6787081"/>
              <a:gd name="connsiteY1" fmla="*/ 11922 h 2100801"/>
              <a:gd name="connsiteX2" fmla="*/ 2986316 w 6787081"/>
              <a:gd name="connsiteY2" fmla="*/ 1425369 h 2100801"/>
              <a:gd name="connsiteX3" fmla="*/ 3752603 w 6787081"/>
              <a:gd name="connsiteY3" fmla="*/ 296930 h 2100801"/>
              <a:gd name="connsiteX4" fmla="*/ 4683085 w 6787081"/>
              <a:gd name="connsiteY4" fmla="*/ 2072998 h 2100801"/>
              <a:gd name="connsiteX5" fmla="*/ 6040502 w 6787081"/>
              <a:gd name="connsiteY5" fmla="*/ 130111 h 2100801"/>
              <a:gd name="connsiteX6" fmla="*/ 6787081 w 6787081"/>
              <a:gd name="connsiteY6" fmla="*/ 1785164 h 2100801"/>
              <a:gd name="connsiteX7" fmla="*/ 6719210 w 6787081"/>
              <a:gd name="connsiteY7" fmla="*/ 1641246 h 2100801"/>
              <a:gd name="connsiteX0" fmla="*/ 0 w 6787081"/>
              <a:gd name="connsiteY0" fmla="*/ 1353834 h 2100801"/>
              <a:gd name="connsiteX1" fmla="*/ 1294411 w 6787081"/>
              <a:gd name="connsiteY1" fmla="*/ 11922 h 2100801"/>
              <a:gd name="connsiteX2" fmla="*/ 2986316 w 6787081"/>
              <a:gd name="connsiteY2" fmla="*/ 1425369 h 2100801"/>
              <a:gd name="connsiteX3" fmla="*/ 3752603 w 6787081"/>
              <a:gd name="connsiteY3" fmla="*/ 296930 h 2100801"/>
              <a:gd name="connsiteX4" fmla="*/ 4683085 w 6787081"/>
              <a:gd name="connsiteY4" fmla="*/ 2072998 h 2100801"/>
              <a:gd name="connsiteX5" fmla="*/ 6040502 w 6787081"/>
              <a:gd name="connsiteY5" fmla="*/ 130111 h 2100801"/>
              <a:gd name="connsiteX6" fmla="*/ 6787081 w 6787081"/>
              <a:gd name="connsiteY6" fmla="*/ 1785164 h 2100801"/>
              <a:gd name="connsiteX7" fmla="*/ 6719210 w 6787081"/>
              <a:gd name="connsiteY7" fmla="*/ 1641246 h 2100801"/>
              <a:gd name="connsiteX0" fmla="*/ 0 w 6787081"/>
              <a:gd name="connsiteY0" fmla="*/ 1379564 h 2126531"/>
              <a:gd name="connsiteX1" fmla="*/ 1221675 w 6787081"/>
              <a:gd name="connsiteY1" fmla="*/ 11922 h 2126531"/>
              <a:gd name="connsiteX2" fmla="*/ 2986316 w 6787081"/>
              <a:gd name="connsiteY2" fmla="*/ 1451099 h 2126531"/>
              <a:gd name="connsiteX3" fmla="*/ 3752603 w 6787081"/>
              <a:gd name="connsiteY3" fmla="*/ 322660 h 2126531"/>
              <a:gd name="connsiteX4" fmla="*/ 4683085 w 6787081"/>
              <a:gd name="connsiteY4" fmla="*/ 2098728 h 2126531"/>
              <a:gd name="connsiteX5" fmla="*/ 6040502 w 6787081"/>
              <a:gd name="connsiteY5" fmla="*/ 155841 h 2126531"/>
              <a:gd name="connsiteX6" fmla="*/ 6787081 w 6787081"/>
              <a:gd name="connsiteY6" fmla="*/ 1810894 h 2126531"/>
              <a:gd name="connsiteX7" fmla="*/ 6719210 w 6787081"/>
              <a:gd name="connsiteY7" fmla="*/ 1666976 h 2126531"/>
              <a:gd name="connsiteX0" fmla="*/ 0 w 6787081"/>
              <a:gd name="connsiteY0" fmla="*/ 1655791 h 2402758"/>
              <a:gd name="connsiteX1" fmla="*/ 1221675 w 6787081"/>
              <a:gd name="connsiteY1" fmla="*/ 288149 h 2402758"/>
              <a:gd name="connsiteX2" fmla="*/ 2986316 w 6787081"/>
              <a:gd name="connsiteY2" fmla="*/ 1727326 h 2402758"/>
              <a:gd name="connsiteX3" fmla="*/ 3752603 w 6787081"/>
              <a:gd name="connsiteY3" fmla="*/ 598887 h 2402758"/>
              <a:gd name="connsiteX4" fmla="*/ 4683085 w 6787081"/>
              <a:gd name="connsiteY4" fmla="*/ 2374955 h 2402758"/>
              <a:gd name="connsiteX5" fmla="*/ 6040502 w 6787081"/>
              <a:gd name="connsiteY5" fmla="*/ 432068 h 2402758"/>
              <a:gd name="connsiteX6" fmla="*/ 6787081 w 6787081"/>
              <a:gd name="connsiteY6" fmla="*/ 2087121 h 2402758"/>
              <a:gd name="connsiteX7" fmla="*/ 6719210 w 6787081"/>
              <a:gd name="connsiteY7" fmla="*/ 1943203 h 2402758"/>
              <a:gd name="connsiteX0" fmla="*/ 0 w 6787081"/>
              <a:gd name="connsiteY0" fmla="*/ 1655791 h 2402758"/>
              <a:gd name="connsiteX1" fmla="*/ 1221675 w 6787081"/>
              <a:gd name="connsiteY1" fmla="*/ 288149 h 2402758"/>
              <a:gd name="connsiteX2" fmla="*/ 2986316 w 6787081"/>
              <a:gd name="connsiteY2" fmla="*/ 1727326 h 2402758"/>
              <a:gd name="connsiteX3" fmla="*/ 3752603 w 6787081"/>
              <a:gd name="connsiteY3" fmla="*/ 598887 h 2402758"/>
              <a:gd name="connsiteX4" fmla="*/ 4683085 w 6787081"/>
              <a:gd name="connsiteY4" fmla="*/ 2374955 h 2402758"/>
              <a:gd name="connsiteX5" fmla="*/ 6040502 w 6787081"/>
              <a:gd name="connsiteY5" fmla="*/ 432068 h 2402758"/>
              <a:gd name="connsiteX6" fmla="*/ 6787081 w 6787081"/>
              <a:gd name="connsiteY6" fmla="*/ 2087121 h 2402758"/>
              <a:gd name="connsiteX7" fmla="*/ 6719210 w 6787081"/>
              <a:gd name="connsiteY7" fmla="*/ 1943203 h 2402758"/>
              <a:gd name="connsiteX0" fmla="*/ 0 w 6787081"/>
              <a:gd name="connsiteY0" fmla="*/ 1655790 h 2402757"/>
              <a:gd name="connsiteX1" fmla="*/ 1289546 w 6787081"/>
              <a:gd name="connsiteY1" fmla="*/ 288149 h 2402757"/>
              <a:gd name="connsiteX2" fmla="*/ 2986316 w 6787081"/>
              <a:gd name="connsiteY2" fmla="*/ 1727325 h 2402757"/>
              <a:gd name="connsiteX3" fmla="*/ 3752603 w 6787081"/>
              <a:gd name="connsiteY3" fmla="*/ 598886 h 2402757"/>
              <a:gd name="connsiteX4" fmla="*/ 4683085 w 6787081"/>
              <a:gd name="connsiteY4" fmla="*/ 2374954 h 2402757"/>
              <a:gd name="connsiteX5" fmla="*/ 6040502 w 6787081"/>
              <a:gd name="connsiteY5" fmla="*/ 432067 h 2402757"/>
              <a:gd name="connsiteX6" fmla="*/ 6787081 w 6787081"/>
              <a:gd name="connsiteY6" fmla="*/ 2087120 h 2402757"/>
              <a:gd name="connsiteX7" fmla="*/ 6719210 w 6787081"/>
              <a:gd name="connsiteY7" fmla="*/ 1943202 h 2402757"/>
              <a:gd name="connsiteX0" fmla="*/ 0 w 6787081"/>
              <a:gd name="connsiteY0" fmla="*/ 1727749 h 2474716"/>
              <a:gd name="connsiteX1" fmla="*/ 1357417 w 6787081"/>
              <a:gd name="connsiteY1" fmla="*/ 288149 h 2474716"/>
              <a:gd name="connsiteX2" fmla="*/ 2986316 w 6787081"/>
              <a:gd name="connsiteY2" fmla="*/ 1799284 h 2474716"/>
              <a:gd name="connsiteX3" fmla="*/ 3752603 w 6787081"/>
              <a:gd name="connsiteY3" fmla="*/ 670845 h 2474716"/>
              <a:gd name="connsiteX4" fmla="*/ 4683085 w 6787081"/>
              <a:gd name="connsiteY4" fmla="*/ 2446913 h 2474716"/>
              <a:gd name="connsiteX5" fmla="*/ 6040502 w 6787081"/>
              <a:gd name="connsiteY5" fmla="*/ 504026 h 2474716"/>
              <a:gd name="connsiteX6" fmla="*/ 6787081 w 6787081"/>
              <a:gd name="connsiteY6" fmla="*/ 2159079 h 2474716"/>
              <a:gd name="connsiteX7" fmla="*/ 6719210 w 6787081"/>
              <a:gd name="connsiteY7" fmla="*/ 2015161 h 2474716"/>
              <a:gd name="connsiteX0" fmla="*/ 0 w 6787081"/>
              <a:gd name="connsiteY0" fmla="*/ 1893503 h 2640470"/>
              <a:gd name="connsiteX1" fmla="*/ 1357417 w 6787081"/>
              <a:gd name="connsiteY1" fmla="*/ 453903 h 2640470"/>
              <a:gd name="connsiteX2" fmla="*/ 2986316 w 6787081"/>
              <a:gd name="connsiteY2" fmla="*/ 1965038 h 2640470"/>
              <a:gd name="connsiteX3" fmla="*/ 3752603 w 6787081"/>
              <a:gd name="connsiteY3" fmla="*/ 836599 h 2640470"/>
              <a:gd name="connsiteX4" fmla="*/ 4683085 w 6787081"/>
              <a:gd name="connsiteY4" fmla="*/ 2612667 h 2640470"/>
              <a:gd name="connsiteX5" fmla="*/ 6040502 w 6787081"/>
              <a:gd name="connsiteY5" fmla="*/ 669780 h 2640470"/>
              <a:gd name="connsiteX6" fmla="*/ 6787081 w 6787081"/>
              <a:gd name="connsiteY6" fmla="*/ 2324833 h 2640470"/>
              <a:gd name="connsiteX7" fmla="*/ 6719210 w 6787081"/>
              <a:gd name="connsiteY7" fmla="*/ 2180915 h 2640470"/>
              <a:gd name="connsiteX0" fmla="*/ 0 w 6787081"/>
              <a:gd name="connsiteY0" fmla="*/ 1893503 h 2640470"/>
              <a:gd name="connsiteX1" fmla="*/ 1357417 w 6787081"/>
              <a:gd name="connsiteY1" fmla="*/ 453903 h 2640470"/>
              <a:gd name="connsiteX2" fmla="*/ 2986316 w 6787081"/>
              <a:gd name="connsiteY2" fmla="*/ 1965038 h 2640470"/>
              <a:gd name="connsiteX3" fmla="*/ 3752603 w 6787081"/>
              <a:gd name="connsiteY3" fmla="*/ 836599 h 2640470"/>
              <a:gd name="connsiteX4" fmla="*/ 4683085 w 6787081"/>
              <a:gd name="connsiteY4" fmla="*/ 2612667 h 2640470"/>
              <a:gd name="connsiteX5" fmla="*/ 6040502 w 6787081"/>
              <a:gd name="connsiteY5" fmla="*/ 669780 h 2640470"/>
              <a:gd name="connsiteX6" fmla="*/ 6787081 w 6787081"/>
              <a:gd name="connsiteY6" fmla="*/ 2324833 h 2640470"/>
              <a:gd name="connsiteX7" fmla="*/ 6719210 w 6787081"/>
              <a:gd name="connsiteY7" fmla="*/ 2180915 h 2640470"/>
              <a:gd name="connsiteX0" fmla="*/ 0 w 6787081"/>
              <a:gd name="connsiteY0" fmla="*/ 1965462 h 2712429"/>
              <a:gd name="connsiteX1" fmla="*/ 1493159 w 6787081"/>
              <a:gd name="connsiteY1" fmla="*/ 453903 h 2712429"/>
              <a:gd name="connsiteX2" fmla="*/ 2986316 w 6787081"/>
              <a:gd name="connsiteY2" fmla="*/ 2036997 h 2712429"/>
              <a:gd name="connsiteX3" fmla="*/ 3752603 w 6787081"/>
              <a:gd name="connsiteY3" fmla="*/ 908558 h 2712429"/>
              <a:gd name="connsiteX4" fmla="*/ 4683085 w 6787081"/>
              <a:gd name="connsiteY4" fmla="*/ 2684626 h 2712429"/>
              <a:gd name="connsiteX5" fmla="*/ 6040502 w 6787081"/>
              <a:gd name="connsiteY5" fmla="*/ 741739 h 2712429"/>
              <a:gd name="connsiteX6" fmla="*/ 6787081 w 6787081"/>
              <a:gd name="connsiteY6" fmla="*/ 2396792 h 2712429"/>
              <a:gd name="connsiteX7" fmla="*/ 6719210 w 6787081"/>
              <a:gd name="connsiteY7" fmla="*/ 2252874 h 2712429"/>
              <a:gd name="connsiteX0" fmla="*/ 0 w 6787081"/>
              <a:gd name="connsiteY0" fmla="*/ 1965462 h 2712429"/>
              <a:gd name="connsiteX1" fmla="*/ 1493159 w 6787081"/>
              <a:gd name="connsiteY1" fmla="*/ 453903 h 2712429"/>
              <a:gd name="connsiteX2" fmla="*/ 2986316 w 6787081"/>
              <a:gd name="connsiteY2" fmla="*/ 2036997 h 2712429"/>
              <a:gd name="connsiteX3" fmla="*/ 3752603 w 6787081"/>
              <a:gd name="connsiteY3" fmla="*/ 908558 h 2712429"/>
              <a:gd name="connsiteX4" fmla="*/ 4683085 w 6787081"/>
              <a:gd name="connsiteY4" fmla="*/ 2684626 h 2712429"/>
              <a:gd name="connsiteX5" fmla="*/ 6040502 w 6787081"/>
              <a:gd name="connsiteY5" fmla="*/ 741739 h 2712429"/>
              <a:gd name="connsiteX6" fmla="*/ 6787081 w 6787081"/>
              <a:gd name="connsiteY6" fmla="*/ 2396792 h 2712429"/>
              <a:gd name="connsiteX7" fmla="*/ 6719210 w 6787081"/>
              <a:gd name="connsiteY7" fmla="*/ 2252874 h 2712429"/>
              <a:gd name="connsiteX0" fmla="*/ 0 w 6787081"/>
              <a:gd name="connsiteY0" fmla="*/ 1965462 h 2712429"/>
              <a:gd name="connsiteX1" fmla="*/ 1561029 w 6787081"/>
              <a:gd name="connsiteY1" fmla="*/ 453903 h 2712429"/>
              <a:gd name="connsiteX2" fmla="*/ 2986316 w 6787081"/>
              <a:gd name="connsiteY2" fmla="*/ 2036997 h 2712429"/>
              <a:gd name="connsiteX3" fmla="*/ 3752603 w 6787081"/>
              <a:gd name="connsiteY3" fmla="*/ 908558 h 2712429"/>
              <a:gd name="connsiteX4" fmla="*/ 4683085 w 6787081"/>
              <a:gd name="connsiteY4" fmla="*/ 2684626 h 2712429"/>
              <a:gd name="connsiteX5" fmla="*/ 6040502 w 6787081"/>
              <a:gd name="connsiteY5" fmla="*/ 741739 h 2712429"/>
              <a:gd name="connsiteX6" fmla="*/ 6787081 w 6787081"/>
              <a:gd name="connsiteY6" fmla="*/ 2396792 h 2712429"/>
              <a:gd name="connsiteX7" fmla="*/ 6719210 w 6787081"/>
              <a:gd name="connsiteY7" fmla="*/ 2252874 h 2712429"/>
              <a:gd name="connsiteX0" fmla="*/ 0 w 6787081"/>
              <a:gd name="connsiteY0" fmla="*/ 2651107 h 3398074"/>
              <a:gd name="connsiteX1" fmla="*/ 1561029 w 6787081"/>
              <a:gd name="connsiteY1" fmla="*/ 1139548 h 3398074"/>
              <a:gd name="connsiteX2" fmla="*/ 2986316 w 6787081"/>
              <a:gd name="connsiteY2" fmla="*/ 2722642 h 3398074"/>
              <a:gd name="connsiteX3" fmla="*/ 3752603 w 6787081"/>
              <a:gd name="connsiteY3" fmla="*/ 1594203 h 3398074"/>
              <a:gd name="connsiteX4" fmla="*/ 4683085 w 6787081"/>
              <a:gd name="connsiteY4" fmla="*/ 3370271 h 3398074"/>
              <a:gd name="connsiteX5" fmla="*/ 6040502 w 6787081"/>
              <a:gd name="connsiteY5" fmla="*/ 1427384 h 3398074"/>
              <a:gd name="connsiteX6" fmla="*/ 6787081 w 6787081"/>
              <a:gd name="connsiteY6" fmla="*/ 3082437 h 3398074"/>
              <a:gd name="connsiteX7" fmla="*/ 6719210 w 6787081"/>
              <a:gd name="connsiteY7" fmla="*/ 2938519 h 33980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787081" h="3398074">
                <a:moveTo>
                  <a:pt x="0" y="2651107"/>
                </a:moveTo>
                <a:cubicBezTo>
                  <a:pt x="412668" y="1993016"/>
                  <a:pt x="1541588" y="2782735"/>
                  <a:pt x="1561029" y="1139548"/>
                </a:cubicBezTo>
                <a:cubicBezTo>
                  <a:pt x="1676171" y="0"/>
                  <a:pt x="2621054" y="2646866"/>
                  <a:pt x="2986316" y="2722642"/>
                </a:cubicBezTo>
                <a:cubicBezTo>
                  <a:pt x="3351578" y="2798418"/>
                  <a:pt x="3469808" y="1486265"/>
                  <a:pt x="3752603" y="1594203"/>
                </a:cubicBezTo>
                <a:cubicBezTo>
                  <a:pt x="4035398" y="1702141"/>
                  <a:pt x="4301769" y="3398074"/>
                  <a:pt x="4683085" y="3370271"/>
                </a:cubicBezTo>
                <a:cubicBezTo>
                  <a:pt x="5064401" y="3342468"/>
                  <a:pt x="5689836" y="1475356"/>
                  <a:pt x="6040502" y="1427384"/>
                </a:cubicBezTo>
                <a:cubicBezTo>
                  <a:pt x="6391168" y="1379412"/>
                  <a:pt x="6673963" y="2830581"/>
                  <a:pt x="6787081" y="3082437"/>
                </a:cubicBezTo>
                <a:cubicBezTo>
                  <a:pt x="6784079" y="3131740"/>
                  <a:pt x="6707675" y="2927146"/>
                  <a:pt x="6719210" y="2938519"/>
                </a:cubicBezTo>
              </a:path>
            </a:pathLst>
          </a:custGeom>
          <a:ln w="25400">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s-CO" dirty="0"/>
          </a:p>
        </p:txBody>
      </p:sp>
      <p:sp>
        <p:nvSpPr>
          <p:cNvPr id="8" name="Freeform 7"/>
          <p:cNvSpPr/>
          <p:nvPr/>
        </p:nvSpPr>
        <p:spPr>
          <a:xfrm>
            <a:off x="2135189" y="2636838"/>
            <a:ext cx="7800975" cy="1528762"/>
          </a:xfrm>
          <a:custGeom>
            <a:avLst/>
            <a:gdLst>
              <a:gd name="connsiteX0" fmla="*/ 0 w 6745185"/>
              <a:gd name="connsiteY0" fmla="*/ 591787 h 734291"/>
              <a:gd name="connsiteX1" fmla="*/ 2624447 w 6745185"/>
              <a:gd name="connsiteY1" fmla="*/ 9896 h 734291"/>
              <a:gd name="connsiteX2" fmla="*/ 4417621 w 6745185"/>
              <a:gd name="connsiteY2" fmla="*/ 651164 h 734291"/>
              <a:gd name="connsiteX3" fmla="*/ 5925787 w 6745185"/>
              <a:gd name="connsiteY3" fmla="*/ 508660 h 734291"/>
              <a:gd name="connsiteX4" fmla="*/ 6400800 w 6745185"/>
              <a:gd name="connsiteY4" fmla="*/ 211777 h 734291"/>
              <a:gd name="connsiteX5" fmla="*/ 6745185 w 6745185"/>
              <a:gd name="connsiteY5" fmla="*/ 306779 h 734291"/>
              <a:gd name="connsiteX6" fmla="*/ 6745185 w 6745185"/>
              <a:gd name="connsiteY6" fmla="*/ 306779 h 734291"/>
              <a:gd name="connsiteX0" fmla="*/ 0 w 6745185"/>
              <a:gd name="connsiteY0" fmla="*/ 695985 h 838489"/>
              <a:gd name="connsiteX1" fmla="*/ 904350 w 6745185"/>
              <a:gd name="connsiteY1" fmla="*/ 96982 h 838489"/>
              <a:gd name="connsiteX2" fmla="*/ 2624447 w 6745185"/>
              <a:gd name="connsiteY2" fmla="*/ 114094 h 838489"/>
              <a:gd name="connsiteX3" fmla="*/ 4417621 w 6745185"/>
              <a:gd name="connsiteY3" fmla="*/ 755362 h 838489"/>
              <a:gd name="connsiteX4" fmla="*/ 5925787 w 6745185"/>
              <a:gd name="connsiteY4" fmla="*/ 612858 h 838489"/>
              <a:gd name="connsiteX5" fmla="*/ 6400800 w 6745185"/>
              <a:gd name="connsiteY5" fmla="*/ 315975 h 838489"/>
              <a:gd name="connsiteX6" fmla="*/ 6745185 w 6745185"/>
              <a:gd name="connsiteY6" fmla="*/ 410977 h 838489"/>
              <a:gd name="connsiteX7" fmla="*/ 6745185 w 6745185"/>
              <a:gd name="connsiteY7" fmla="*/ 410977 h 838489"/>
              <a:gd name="connsiteX0" fmla="*/ 695284 w 7440469"/>
              <a:gd name="connsiteY0" fmla="*/ 3456943 h 3599447"/>
              <a:gd name="connsiteX1" fmla="*/ 1599634 w 7440469"/>
              <a:gd name="connsiteY1" fmla="*/ 2857940 h 3599447"/>
              <a:gd name="connsiteX2" fmla="*/ 3319731 w 7440469"/>
              <a:gd name="connsiteY2" fmla="*/ 2875052 h 3599447"/>
              <a:gd name="connsiteX3" fmla="*/ 5112905 w 7440469"/>
              <a:gd name="connsiteY3" fmla="*/ 3516320 h 3599447"/>
              <a:gd name="connsiteX4" fmla="*/ 6621071 w 7440469"/>
              <a:gd name="connsiteY4" fmla="*/ 3373816 h 3599447"/>
              <a:gd name="connsiteX5" fmla="*/ 7096084 w 7440469"/>
              <a:gd name="connsiteY5" fmla="*/ 3076933 h 3599447"/>
              <a:gd name="connsiteX6" fmla="*/ 7440469 w 7440469"/>
              <a:gd name="connsiteY6" fmla="*/ 3171935 h 3599447"/>
              <a:gd name="connsiteX7" fmla="*/ 7440469 w 7440469"/>
              <a:gd name="connsiteY7" fmla="*/ 3171935 h 3599447"/>
              <a:gd name="connsiteX0" fmla="*/ 839300 w 7584485"/>
              <a:gd name="connsiteY0" fmla="*/ 3384935 h 3527439"/>
              <a:gd name="connsiteX1" fmla="*/ 1599634 w 7584485"/>
              <a:gd name="connsiteY1" fmla="*/ 2857940 h 3527439"/>
              <a:gd name="connsiteX2" fmla="*/ 3463747 w 7584485"/>
              <a:gd name="connsiteY2" fmla="*/ 2803044 h 3527439"/>
              <a:gd name="connsiteX3" fmla="*/ 5256921 w 7584485"/>
              <a:gd name="connsiteY3" fmla="*/ 3444312 h 3527439"/>
              <a:gd name="connsiteX4" fmla="*/ 6765087 w 7584485"/>
              <a:gd name="connsiteY4" fmla="*/ 3301808 h 3527439"/>
              <a:gd name="connsiteX5" fmla="*/ 7240100 w 7584485"/>
              <a:gd name="connsiteY5" fmla="*/ 3004925 h 3527439"/>
              <a:gd name="connsiteX6" fmla="*/ 7584485 w 7584485"/>
              <a:gd name="connsiteY6" fmla="*/ 3099927 h 3527439"/>
              <a:gd name="connsiteX7" fmla="*/ 7584485 w 7584485"/>
              <a:gd name="connsiteY7" fmla="*/ 3099927 h 3527439"/>
              <a:gd name="connsiteX0" fmla="*/ 839300 w 7584485"/>
              <a:gd name="connsiteY0" fmla="*/ 3384935 h 3527439"/>
              <a:gd name="connsiteX1" fmla="*/ 951562 w 7584485"/>
              <a:gd name="connsiteY1" fmla="*/ 3361996 h 3527439"/>
              <a:gd name="connsiteX2" fmla="*/ 1599634 w 7584485"/>
              <a:gd name="connsiteY2" fmla="*/ 2857940 h 3527439"/>
              <a:gd name="connsiteX3" fmla="*/ 3463747 w 7584485"/>
              <a:gd name="connsiteY3" fmla="*/ 2803044 h 3527439"/>
              <a:gd name="connsiteX4" fmla="*/ 5256921 w 7584485"/>
              <a:gd name="connsiteY4" fmla="*/ 3444312 h 3527439"/>
              <a:gd name="connsiteX5" fmla="*/ 6765087 w 7584485"/>
              <a:gd name="connsiteY5" fmla="*/ 3301808 h 3527439"/>
              <a:gd name="connsiteX6" fmla="*/ 7240100 w 7584485"/>
              <a:gd name="connsiteY6" fmla="*/ 3004925 h 3527439"/>
              <a:gd name="connsiteX7" fmla="*/ 7584485 w 7584485"/>
              <a:gd name="connsiteY7" fmla="*/ 3099927 h 3527439"/>
              <a:gd name="connsiteX8" fmla="*/ 7584485 w 7584485"/>
              <a:gd name="connsiteY8" fmla="*/ 3099927 h 3527439"/>
              <a:gd name="connsiteX0" fmla="*/ 983316 w 7728501"/>
              <a:gd name="connsiteY0" fmla="*/ 3384935 h 3527439"/>
              <a:gd name="connsiteX1" fmla="*/ 1095578 w 7728501"/>
              <a:gd name="connsiteY1" fmla="*/ 3361996 h 3527439"/>
              <a:gd name="connsiteX2" fmla="*/ 1599634 w 7728501"/>
              <a:gd name="connsiteY2" fmla="*/ 2857940 h 3527439"/>
              <a:gd name="connsiteX3" fmla="*/ 3607763 w 7728501"/>
              <a:gd name="connsiteY3" fmla="*/ 2803044 h 3527439"/>
              <a:gd name="connsiteX4" fmla="*/ 5400937 w 7728501"/>
              <a:gd name="connsiteY4" fmla="*/ 3444312 h 3527439"/>
              <a:gd name="connsiteX5" fmla="*/ 6909103 w 7728501"/>
              <a:gd name="connsiteY5" fmla="*/ 3301808 h 3527439"/>
              <a:gd name="connsiteX6" fmla="*/ 7384116 w 7728501"/>
              <a:gd name="connsiteY6" fmla="*/ 3004925 h 3527439"/>
              <a:gd name="connsiteX7" fmla="*/ 7728501 w 7728501"/>
              <a:gd name="connsiteY7" fmla="*/ 3099927 h 3527439"/>
              <a:gd name="connsiteX8" fmla="*/ 7728501 w 7728501"/>
              <a:gd name="connsiteY8" fmla="*/ 3099927 h 3527439"/>
              <a:gd name="connsiteX0" fmla="*/ 983316 w 7728501"/>
              <a:gd name="connsiteY0" fmla="*/ 3384935 h 3688233"/>
              <a:gd name="connsiteX1" fmla="*/ 1512168 w 7728501"/>
              <a:gd name="connsiteY1" fmla="*/ 3600400 h 3688233"/>
              <a:gd name="connsiteX2" fmla="*/ 1599634 w 7728501"/>
              <a:gd name="connsiteY2" fmla="*/ 2857940 h 3688233"/>
              <a:gd name="connsiteX3" fmla="*/ 3607763 w 7728501"/>
              <a:gd name="connsiteY3" fmla="*/ 2803044 h 3688233"/>
              <a:gd name="connsiteX4" fmla="*/ 5400937 w 7728501"/>
              <a:gd name="connsiteY4" fmla="*/ 3444312 h 3688233"/>
              <a:gd name="connsiteX5" fmla="*/ 6909103 w 7728501"/>
              <a:gd name="connsiteY5" fmla="*/ 3301808 h 3688233"/>
              <a:gd name="connsiteX6" fmla="*/ 7384116 w 7728501"/>
              <a:gd name="connsiteY6" fmla="*/ 3004925 h 3688233"/>
              <a:gd name="connsiteX7" fmla="*/ 7728501 w 7728501"/>
              <a:gd name="connsiteY7" fmla="*/ 3099927 h 3688233"/>
              <a:gd name="connsiteX8" fmla="*/ 7728501 w 7728501"/>
              <a:gd name="connsiteY8" fmla="*/ 3099927 h 3688233"/>
              <a:gd name="connsiteX0" fmla="*/ 0 w 7800509"/>
              <a:gd name="connsiteY0" fmla="*/ 3384376 h 3688139"/>
              <a:gd name="connsiteX1" fmla="*/ 1584176 w 7800509"/>
              <a:gd name="connsiteY1" fmla="*/ 3600400 h 3688139"/>
              <a:gd name="connsiteX2" fmla="*/ 1671642 w 7800509"/>
              <a:gd name="connsiteY2" fmla="*/ 2857940 h 3688139"/>
              <a:gd name="connsiteX3" fmla="*/ 3679771 w 7800509"/>
              <a:gd name="connsiteY3" fmla="*/ 2803044 h 3688139"/>
              <a:gd name="connsiteX4" fmla="*/ 5472945 w 7800509"/>
              <a:gd name="connsiteY4" fmla="*/ 3444312 h 3688139"/>
              <a:gd name="connsiteX5" fmla="*/ 6981111 w 7800509"/>
              <a:gd name="connsiteY5" fmla="*/ 3301808 h 3688139"/>
              <a:gd name="connsiteX6" fmla="*/ 7456124 w 7800509"/>
              <a:gd name="connsiteY6" fmla="*/ 3004925 h 3688139"/>
              <a:gd name="connsiteX7" fmla="*/ 7800509 w 7800509"/>
              <a:gd name="connsiteY7" fmla="*/ 3099927 h 3688139"/>
              <a:gd name="connsiteX8" fmla="*/ 7800509 w 7800509"/>
              <a:gd name="connsiteY8" fmla="*/ 3099927 h 3688139"/>
              <a:gd name="connsiteX0" fmla="*/ 0 w 7800509"/>
              <a:gd name="connsiteY0" fmla="*/ 3384376 h 3688139"/>
              <a:gd name="connsiteX1" fmla="*/ 1584176 w 7800509"/>
              <a:gd name="connsiteY1" fmla="*/ 3600400 h 3688139"/>
              <a:gd name="connsiteX2" fmla="*/ 1944216 w 7800509"/>
              <a:gd name="connsiteY2" fmla="*/ 3312368 h 3688139"/>
              <a:gd name="connsiteX3" fmla="*/ 1671642 w 7800509"/>
              <a:gd name="connsiteY3" fmla="*/ 2857940 h 3688139"/>
              <a:gd name="connsiteX4" fmla="*/ 3679771 w 7800509"/>
              <a:gd name="connsiteY4" fmla="*/ 2803044 h 3688139"/>
              <a:gd name="connsiteX5" fmla="*/ 5472945 w 7800509"/>
              <a:gd name="connsiteY5" fmla="*/ 3444312 h 3688139"/>
              <a:gd name="connsiteX6" fmla="*/ 6981111 w 7800509"/>
              <a:gd name="connsiteY6" fmla="*/ 3301808 h 3688139"/>
              <a:gd name="connsiteX7" fmla="*/ 7456124 w 7800509"/>
              <a:gd name="connsiteY7" fmla="*/ 3004925 h 3688139"/>
              <a:gd name="connsiteX8" fmla="*/ 7800509 w 7800509"/>
              <a:gd name="connsiteY8" fmla="*/ 3099927 h 3688139"/>
              <a:gd name="connsiteX9" fmla="*/ 7800509 w 7800509"/>
              <a:gd name="connsiteY9" fmla="*/ 3099927 h 3688139"/>
              <a:gd name="connsiteX0" fmla="*/ 0 w 7800509"/>
              <a:gd name="connsiteY0" fmla="*/ 3384376 h 3688139"/>
              <a:gd name="connsiteX1" fmla="*/ 1584176 w 7800509"/>
              <a:gd name="connsiteY1" fmla="*/ 3600400 h 3688139"/>
              <a:gd name="connsiteX2" fmla="*/ 1944216 w 7800509"/>
              <a:gd name="connsiteY2" fmla="*/ 3312368 h 3688139"/>
              <a:gd name="connsiteX3" fmla="*/ 2304256 w 7800509"/>
              <a:gd name="connsiteY3" fmla="*/ 3024336 h 3688139"/>
              <a:gd name="connsiteX4" fmla="*/ 1671642 w 7800509"/>
              <a:gd name="connsiteY4" fmla="*/ 2857940 h 3688139"/>
              <a:gd name="connsiteX5" fmla="*/ 3679771 w 7800509"/>
              <a:gd name="connsiteY5" fmla="*/ 2803044 h 3688139"/>
              <a:gd name="connsiteX6" fmla="*/ 5472945 w 7800509"/>
              <a:gd name="connsiteY6" fmla="*/ 3444312 h 3688139"/>
              <a:gd name="connsiteX7" fmla="*/ 6981111 w 7800509"/>
              <a:gd name="connsiteY7" fmla="*/ 3301808 h 3688139"/>
              <a:gd name="connsiteX8" fmla="*/ 7456124 w 7800509"/>
              <a:gd name="connsiteY8" fmla="*/ 3004925 h 3688139"/>
              <a:gd name="connsiteX9" fmla="*/ 7800509 w 7800509"/>
              <a:gd name="connsiteY9" fmla="*/ 3099927 h 3688139"/>
              <a:gd name="connsiteX10" fmla="*/ 7800509 w 7800509"/>
              <a:gd name="connsiteY10" fmla="*/ 3099927 h 3688139"/>
              <a:gd name="connsiteX0" fmla="*/ 0 w 7800509"/>
              <a:gd name="connsiteY0" fmla="*/ 3361996 h 3665759"/>
              <a:gd name="connsiteX1" fmla="*/ 1584176 w 7800509"/>
              <a:gd name="connsiteY1" fmla="*/ 3578020 h 3665759"/>
              <a:gd name="connsiteX2" fmla="*/ 1944216 w 7800509"/>
              <a:gd name="connsiteY2" fmla="*/ 3289988 h 3665759"/>
              <a:gd name="connsiteX3" fmla="*/ 2304256 w 7800509"/>
              <a:gd name="connsiteY3" fmla="*/ 3001956 h 3665759"/>
              <a:gd name="connsiteX4" fmla="*/ 1872208 w 7800509"/>
              <a:gd name="connsiteY4" fmla="*/ 2857940 h 3665759"/>
              <a:gd name="connsiteX5" fmla="*/ 3679771 w 7800509"/>
              <a:gd name="connsiteY5" fmla="*/ 2780664 h 3665759"/>
              <a:gd name="connsiteX6" fmla="*/ 5472945 w 7800509"/>
              <a:gd name="connsiteY6" fmla="*/ 3421932 h 3665759"/>
              <a:gd name="connsiteX7" fmla="*/ 6981111 w 7800509"/>
              <a:gd name="connsiteY7" fmla="*/ 3279428 h 3665759"/>
              <a:gd name="connsiteX8" fmla="*/ 7456124 w 7800509"/>
              <a:gd name="connsiteY8" fmla="*/ 2982545 h 3665759"/>
              <a:gd name="connsiteX9" fmla="*/ 7800509 w 7800509"/>
              <a:gd name="connsiteY9" fmla="*/ 3077547 h 3665759"/>
              <a:gd name="connsiteX10" fmla="*/ 7800509 w 7800509"/>
              <a:gd name="connsiteY10" fmla="*/ 3077547 h 3665759"/>
              <a:gd name="connsiteX0" fmla="*/ 0 w 7800509"/>
              <a:gd name="connsiteY0" fmla="*/ 3361996 h 3665759"/>
              <a:gd name="connsiteX1" fmla="*/ 1584176 w 7800509"/>
              <a:gd name="connsiteY1" fmla="*/ 3578020 h 3665759"/>
              <a:gd name="connsiteX2" fmla="*/ 1944216 w 7800509"/>
              <a:gd name="connsiteY2" fmla="*/ 3289988 h 3665759"/>
              <a:gd name="connsiteX3" fmla="*/ 1872208 w 7800509"/>
              <a:gd name="connsiteY3" fmla="*/ 2857940 h 3665759"/>
              <a:gd name="connsiteX4" fmla="*/ 1872208 w 7800509"/>
              <a:gd name="connsiteY4" fmla="*/ 2857940 h 3665759"/>
              <a:gd name="connsiteX5" fmla="*/ 3679771 w 7800509"/>
              <a:gd name="connsiteY5" fmla="*/ 2780664 h 3665759"/>
              <a:gd name="connsiteX6" fmla="*/ 5472945 w 7800509"/>
              <a:gd name="connsiteY6" fmla="*/ 3421932 h 3665759"/>
              <a:gd name="connsiteX7" fmla="*/ 6981111 w 7800509"/>
              <a:gd name="connsiteY7" fmla="*/ 3279428 h 3665759"/>
              <a:gd name="connsiteX8" fmla="*/ 7456124 w 7800509"/>
              <a:gd name="connsiteY8" fmla="*/ 2982545 h 3665759"/>
              <a:gd name="connsiteX9" fmla="*/ 7800509 w 7800509"/>
              <a:gd name="connsiteY9" fmla="*/ 3077547 h 3665759"/>
              <a:gd name="connsiteX10" fmla="*/ 7800509 w 7800509"/>
              <a:gd name="connsiteY10" fmla="*/ 3077547 h 3665759"/>
              <a:gd name="connsiteX0" fmla="*/ 0 w 7800509"/>
              <a:gd name="connsiteY0" fmla="*/ 1237015 h 1540778"/>
              <a:gd name="connsiteX1" fmla="*/ 1584176 w 7800509"/>
              <a:gd name="connsiteY1" fmla="*/ 1453039 h 1540778"/>
              <a:gd name="connsiteX2" fmla="*/ 1944216 w 7800509"/>
              <a:gd name="connsiteY2" fmla="*/ 1165007 h 1540778"/>
              <a:gd name="connsiteX3" fmla="*/ 1872208 w 7800509"/>
              <a:gd name="connsiteY3" fmla="*/ 732959 h 1540778"/>
              <a:gd name="connsiteX4" fmla="*/ 1872208 w 7800509"/>
              <a:gd name="connsiteY4" fmla="*/ 732959 h 1540778"/>
              <a:gd name="connsiteX5" fmla="*/ 1800200 w 7800509"/>
              <a:gd name="connsiteY5" fmla="*/ 12879 h 1540778"/>
              <a:gd name="connsiteX6" fmla="*/ 3679771 w 7800509"/>
              <a:gd name="connsiteY6" fmla="*/ 655683 h 1540778"/>
              <a:gd name="connsiteX7" fmla="*/ 5472945 w 7800509"/>
              <a:gd name="connsiteY7" fmla="*/ 1296951 h 1540778"/>
              <a:gd name="connsiteX8" fmla="*/ 6981111 w 7800509"/>
              <a:gd name="connsiteY8" fmla="*/ 1154447 h 1540778"/>
              <a:gd name="connsiteX9" fmla="*/ 7456124 w 7800509"/>
              <a:gd name="connsiteY9" fmla="*/ 857564 h 1540778"/>
              <a:gd name="connsiteX10" fmla="*/ 7800509 w 7800509"/>
              <a:gd name="connsiteY10" fmla="*/ 952566 h 1540778"/>
              <a:gd name="connsiteX11" fmla="*/ 7800509 w 7800509"/>
              <a:gd name="connsiteY11" fmla="*/ 952566 h 1540778"/>
              <a:gd name="connsiteX0" fmla="*/ 0 w 7800509"/>
              <a:gd name="connsiteY0" fmla="*/ 1247261 h 1551024"/>
              <a:gd name="connsiteX1" fmla="*/ 1584176 w 7800509"/>
              <a:gd name="connsiteY1" fmla="*/ 1463285 h 1551024"/>
              <a:gd name="connsiteX2" fmla="*/ 1944216 w 7800509"/>
              <a:gd name="connsiteY2" fmla="*/ 1175253 h 1551024"/>
              <a:gd name="connsiteX3" fmla="*/ 1872208 w 7800509"/>
              <a:gd name="connsiteY3" fmla="*/ 743205 h 1551024"/>
              <a:gd name="connsiteX4" fmla="*/ 1296144 w 7800509"/>
              <a:gd name="connsiteY4" fmla="*/ 527180 h 1551024"/>
              <a:gd name="connsiteX5" fmla="*/ 1800200 w 7800509"/>
              <a:gd name="connsiteY5" fmla="*/ 23125 h 1551024"/>
              <a:gd name="connsiteX6" fmla="*/ 3679771 w 7800509"/>
              <a:gd name="connsiteY6" fmla="*/ 665929 h 1551024"/>
              <a:gd name="connsiteX7" fmla="*/ 5472945 w 7800509"/>
              <a:gd name="connsiteY7" fmla="*/ 1307197 h 1551024"/>
              <a:gd name="connsiteX8" fmla="*/ 6981111 w 7800509"/>
              <a:gd name="connsiteY8" fmla="*/ 1164693 h 1551024"/>
              <a:gd name="connsiteX9" fmla="*/ 7456124 w 7800509"/>
              <a:gd name="connsiteY9" fmla="*/ 867810 h 1551024"/>
              <a:gd name="connsiteX10" fmla="*/ 7800509 w 7800509"/>
              <a:gd name="connsiteY10" fmla="*/ 962812 h 1551024"/>
              <a:gd name="connsiteX11" fmla="*/ 7800509 w 7800509"/>
              <a:gd name="connsiteY11" fmla="*/ 962812 h 1551024"/>
              <a:gd name="connsiteX0" fmla="*/ 0 w 7800509"/>
              <a:gd name="connsiteY0" fmla="*/ 931237 h 1235000"/>
              <a:gd name="connsiteX1" fmla="*/ 1584176 w 7800509"/>
              <a:gd name="connsiteY1" fmla="*/ 1147261 h 1235000"/>
              <a:gd name="connsiteX2" fmla="*/ 1944216 w 7800509"/>
              <a:gd name="connsiteY2" fmla="*/ 859229 h 1235000"/>
              <a:gd name="connsiteX3" fmla="*/ 1872208 w 7800509"/>
              <a:gd name="connsiteY3" fmla="*/ 427181 h 1235000"/>
              <a:gd name="connsiteX4" fmla="*/ 1296144 w 7800509"/>
              <a:gd name="connsiteY4" fmla="*/ 211156 h 1235000"/>
              <a:gd name="connsiteX5" fmla="*/ 2736304 w 7800509"/>
              <a:gd name="connsiteY5" fmla="*/ 427180 h 1235000"/>
              <a:gd name="connsiteX6" fmla="*/ 3679771 w 7800509"/>
              <a:gd name="connsiteY6" fmla="*/ 349905 h 1235000"/>
              <a:gd name="connsiteX7" fmla="*/ 5472945 w 7800509"/>
              <a:gd name="connsiteY7" fmla="*/ 991173 h 1235000"/>
              <a:gd name="connsiteX8" fmla="*/ 6981111 w 7800509"/>
              <a:gd name="connsiteY8" fmla="*/ 848669 h 1235000"/>
              <a:gd name="connsiteX9" fmla="*/ 7456124 w 7800509"/>
              <a:gd name="connsiteY9" fmla="*/ 551786 h 1235000"/>
              <a:gd name="connsiteX10" fmla="*/ 7800509 w 7800509"/>
              <a:gd name="connsiteY10" fmla="*/ 646788 h 1235000"/>
              <a:gd name="connsiteX11" fmla="*/ 7800509 w 7800509"/>
              <a:gd name="connsiteY11" fmla="*/ 646788 h 1235000"/>
              <a:gd name="connsiteX0" fmla="*/ 0 w 7800509"/>
              <a:gd name="connsiteY0" fmla="*/ 1291277 h 1595040"/>
              <a:gd name="connsiteX1" fmla="*/ 1584176 w 7800509"/>
              <a:gd name="connsiteY1" fmla="*/ 1507301 h 1595040"/>
              <a:gd name="connsiteX2" fmla="*/ 1944216 w 7800509"/>
              <a:gd name="connsiteY2" fmla="*/ 1219269 h 1595040"/>
              <a:gd name="connsiteX3" fmla="*/ 1872208 w 7800509"/>
              <a:gd name="connsiteY3" fmla="*/ 787221 h 1595040"/>
              <a:gd name="connsiteX4" fmla="*/ 1800200 w 7800509"/>
              <a:gd name="connsiteY4" fmla="*/ 211156 h 1595040"/>
              <a:gd name="connsiteX5" fmla="*/ 2736304 w 7800509"/>
              <a:gd name="connsiteY5" fmla="*/ 787220 h 1595040"/>
              <a:gd name="connsiteX6" fmla="*/ 3679771 w 7800509"/>
              <a:gd name="connsiteY6" fmla="*/ 709945 h 1595040"/>
              <a:gd name="connsiteX7" fmla="*/ 5472945 w 7800509"/>
              <a:gd name="connsiteY7" fmla="*/ 1351213 h 1595040"/>
              <a:gd name="connsiteX8" fmla="*/ 6981111 w 7800509"/>
              <a:gd name="connsiteY8" fmla="*/ 1208709 h 1595040"/>
              <a:gd name="connsiteX9" fmla="*/ 7456124 w 7800509"/>
              <a:gd name="connsiteY9" fmla="*/ 911826 h 1595040"/>
              <a:gd name="connsiteX10" fmla="*/ 7800509 w 7800509"/>
              <a:gd name="connsiteY10" fmla="*/ 1006828 h 1595040"/>
              <a:gd name="connsiteX11" fmla="*/ 7800509 w 7800509"/>
              <a:gd name="connsiteY11" fmla="*/ 1006828 h 1595040"/>
              <a:gd name="connsiteX0" fmla="*/ 0 w 7800509"/>
              <a:gd name="connsiteY0" fmla="*/ 1291277 h 1595040"/>
              <a:gd name="connsiteX1" fmla="*/ 1584176 w 7800509"/>
              <a:gd name="connsiteY1" fmla="*/ 1507301 h 1595040"/>
              <a:gd name="connsiteX2" fmla="*/ 1944216 w 7800509"/>
              <a:gd name="connsiteY2" fmla="*/ 1219269 h 1595040"/>
              <a:gd name="connsiteX3" fmla="*/ 1584176 w 7800509"/>
              <a:gd name="connsiteY3" fmla="*/ 787220 h 1595040"/>
              <a:gd name="connsiteX4" fmla="*/ 1800200 w 7800509"/>
              <a:gd name="connsiteY4" fmla="*/ 211156 h 1595040"/>
              <a:gd name="connsiteX5" fmla="*/ 2736304 w 7800509"/>
              <a:gd name="connsiteY5" fmla="*/ 787220 h 1595040"/>
              <a:gd name="connsiteX6" fmla="*/ 3679771 w 7800509"/>
              <a:gd name="connsiteY6" fmla="*/ 709945 h 1595040"/>
              <a:gd name="connsiteX7" fmla="*/ 5472945 w 7800509"/>
              <a:gd name="connsiteY7" fmla="*/ 1351213 h 1595040"/>
              <a:gd name="connsiteX8" fmla="*/ 6981111 w 7800509"/>
              <a:gd name="connsiteY8" fmla="*/ 1208709 h 1595040"/>
              <a:gd name="connsiteX9" fmla="*/ 7456124 w 7800509"/>
              <a:gd name="connsiteY9" fmla="*/ 911826 h 1595040"/>
              <a:gd name="connsiteX10" fmla="*/ 7800509 w 7800509"/>
              <a:gd name="connsiteY10" fmla="*/ 1006828 h 1595040"/>
              <a:gd name="connsiteX11" fmla="*/ 7800509 w 7800509"/>
              <a:gd name="connsiteY11" fmla="*/ 1006828 h 1595040"/>
              <a:gd name="connsiteX0" fmla="*/ 0 w 7800509"/>
              <a:gd name="connsiteY0" fmla="*/ 1291277 h 1595040"/>
              <a:gd name="connsiteX1" fmla="*/ 1584176 w 7800509"/>
              <a:gd name="connsiteY1" fmla="*/ 1507301 h 1595040"/>
              <a:gd name="connsiteX2" fmla="*/ 1944216 w 7800509"/>
              <a:gd name="connsiteY2" fmla="*/ 1219269 h 1595040"/>
              <a:gd name="connsiteX3" fmla="*/ 1584176 w 7800509"/>
              <a:gd name="connsiteY3" fmla="*/ 787220 h 1595040"/>
              <a:gd name="connsiteX4" fmla="*/ 1800200 w 7800509"/>
              <a:gd name="connsiteY4" fmla="*/ 211156 h 1595040"/>
              <a:gd name="connsiteX5" fmla="*/ 2736304 w 7800509"/>
              <a:gd name="connsiteY5" fmla="*/ 787220 h 1595040"/>
              <a:gd name="connsiteX6" fmla="*/ 3679771 w 7800509"/>
              <a:gd name="connsiteY6" fmla="*/ 709945 h 1595040"/>
              <a:gd name="connsiteX7" fmla="*/ 5472945 w 7800509"/>
              <a:gd name="connsiteY7" fmla="*/ 1351213 h 1595040"/>
              <a:gd name="connsiteX8" fmla="*/ 6981111 w 7800509"/>
              <a:gd name="connsiteY8" fmla="*/ 1208709 h 1595040"/>
              <a:gd name="connsiteX9" fmla="*/ 7456124 w 7800509"/>
              <a:gd name="connsiteY9" fmla="*/ 911826 h 1595040"/>
              <a:gd name="connsiteX10" fmla="*/ 7800509 w 7800509"/>
              <a:gd name="connsiteY10" fmla="*/ 1006828 h 1595040"/>
              <a:gd name="connsiteX11" fmla="*/ 7800509 w 7800509"/>
              <a:gd name="connsiteY11" fmla="*/ 1006828 h 1595040"/>
              <a:gd name="connsiteX0" fmla="*/ 0 w 7800509"/>
              <a:gd name="connsiteY0" fmla="*/ 1291277 h 1595040"/>
              <a:gd name="connsiteX1" fmla="*/ 1584176 w 7800509"/>
              <a:gd name="connsiteY1" fmla="*/ 1507301 h 1595040"/>
              <a:gd name="connsiteX2" fmla="*/ 1944216 w 7800509"/>
              <a:gd name="connsiteY2" fmla="*/ 1219269 h 1595040"/>
              <a:gd name="connsiteX3" fmla="*/ 1584176 w 7800509"/>
              <a:gd name="connsiteY3" fmla="*/ 787220 h 1595040"/>
              <a:gd name="connsiteX4" fmla="*/ 1872208 w 7800509"/>
              <a:gd name="connsiteY4" fmla="*/ 211156 h 1595040"/>
              <a:gd name="connsiteX5" fmla="*/ 2736304 w 7800509"/>
              <a:gd name="connsiteY5" fmla="*/ 787220 h 1595040"/>
              <a:gd name="connsiteX6" fmla="*/ 3679771 w 7800509"/>
              <a:gd name="connsiteY6" fmla="*/ 709945 h 1595040"/>
              <a:gd name="connsiteX7" fmla="*/ 5472945 w 7800509"/>
              <a:gd name="connsiteY7" fmla="*/ 1351213 h 1595040"/>
              <a:gd name="connsiteX8" fmla="*/ 6981111 w 7800509"/>
              <a:gd name="connsiteY8" fmla="*/ 1208709 h 1595040"/>
              <a:gd name="connsiteX9" fmla="*/ 7456124 w 7800509"/>
              <a:gd name="connsiteY9" fmla="*/ 911826 h 1595040"/>
              <a:gd name="connsiteX10" fmla="*/ 7800509 w 7800509"/>
              <a:gd name="connsiteY10" fmla="*/ 1006828 h 1595040"/>
              <a:gd name="connsiteX11" fmla="*/ 7800509 w 7800509"/>
              <a:gd name="connsiteY11" fmla="*/ 1006828 h 1595040"/>
              <a:gd name="connsiteX0" fmla="*/ 0 w 7800509"/>
              <a:gd name="connsiteY0" fmla="*/ 1255485 h 1559248"/>
              <a:gd name="connsiteX1" fmla="*/ 1584176 w 7800509"/>
              <a:gd name="connsiteY1" fmla="*/ 1471509 h 1559248"/>
              <a:gd name="connsiteX2" fmla="*/ 1944216 w 7800509"/>
              <a:gd name="connsiteY2" fmla="*/ 1183477 h 1559248"/>
              <a:gd name="connsiteX3" fmla="*/ 1584176 w 7800509"/>
              <a:gd name="connsiteY3" fmla="*/ 751428 h 1559248"/>
              <a:gd name="connsiteX4" fmla="*/ 1872208 w 7800509"/>
              <a:gd name="connsiteY4" fmla="*/ 175364 h 1559248"/>
              <a:gd name="connsiteX5" fmla="*/ 2736304 w 7800509"/>
              <a:gd name="connsiteY5" fmla="*/ 751428 h 1559248"/>
              <a:gd name="connsiteX6" fmla="*/ 3679771 w 7800509"/>
              <a:gd name="connsiteY6" fmla="*/ 674153 h 1559248"/>
              <a:gd name="connsiteX7" fmla="*/ 5472945 w 7800509"/>
              <a:gd name="connsiteY7" fmla="*/ 1315421 h 1559248"/>
              <a:gd name="connsiteX8" fmla="*/ 6981111 w 7800509"/>
              <a:gd name="connsiteY8" fmla="*/ 1172917 h 1559248"/>
              <a:gd name="connsiteX9" fmla="*/ 7456124 w 7800509"/>
              <a:gd name="connsiteY9" fmla="*/ 876034 h 1559248"/>
              <a:gd name="connsiteX10" fmla="*/ 7800509 w 7800509"/>
              <a:gd name="connsiteY10" fmla="*/ 971036 h 1559248"/>
              <a:gd name="connsiteX11" fmla="*/ 7800509 w 7800509"/>
              <a:gd name="connsiteY11" fmla="*/ 971036 h 1559248"/>
              <a:gd name="connsiteX0" fmla="*/ 0 w 7800509"/>
              <a:gd name="connsiteY0" fmla="*/ 1255485 h 1559248"/>
              <a:gd name="connsiteX1" fmla="*/ 1584176 w 7800509"/>
              <a:gd name="connsiteY1" fmla="*/ 1471509 h 1559248"/>
              <a:gd name="connsiteX2" fmla="*/ 1944216 w 7800509"/>
              <a:gd name="connsiteY2" fmla="*/ 1183477 h 1559248"/>
              <a:gd name="connsiteX3" fmla="*/ 1584176 w 7800509"/>
              <a:gd name="connsiteY3" fmla="*/ 751428 h 1559248"/>
              <a:gd name="connsiteX4" fmla="*/ 1872208 w 7800509"/>
              <a:gd name="connsiteY4" fmla="*/ 175364 h 1559248"/>
              <a:gd name="connsiteX5" fmla="*/ 2736304 w 7800509"/>
              <a:gd name="connsiteY5" fmla="*/ 751428 h 1559248"/>
              <a:gd name="connsiteX6" fmla="*/ 3679771 w 7800509"/>
              <a:gd name="connsiteY6" fmla="*/ 674153 h 1559248"/>
              <a:gd name="connsiteX7" fmla="*/ 5472945 w 7800509"/>
              <a:gd name="connsiteY7" fmla="*/ 1315421 h 1559248"/>
              <a:gd name="connsiteX8" fmla="*/ 6981111 w 7800509"/>
              <a:gd name="connsiteY8" fmla="*/ 1172917 h 1559248"/>
              <a:gd name="connsiteX9" fmla="*/ 7456124 w 7800509"/>
              <a:gd name="connsiteY9" fmla="*/ 876034 h 1559248"/>
              <a:gd name="connsiteX10" fmla="*/ 7800509 w 7800509"/>
              <a:gd name="connsiteY10" fmla="*/ 971036 h 1559248"/>
              <a:gd name="connsiteX11" fmla="*/ 7800509 w 7800509"/>
              <a:gd name="connsiteY11" fmla="*/ 971036 h 1559248"/>
              <a:gd name="connsiteX0" fmla="*/ 0 w 7800509"/>
              <a:gd name="connsiteY0" fmla="*/ 1255485 h 1559248"/>
              <a:gd name="connsiteX1" fmla="*/ 1584176 w 7800509"/>
              <a:gd name="connsiteY1" fmla="*/ 1471509 h 1559248"/>
              <a:gd name="connsiteX2" fmla="*/ 1944216 w 7800509"/>
              <a:gd name="connsiteY2" fmla="*/ 1183477 h 1559248"/>
              <a:gd name="connsiteX3" fmla="*/ 1584176 w 7800509"/>
              <a:gd name="connsiteY3" fmla="*/ 751428 h 1559248"/>
              <a:gd name="connsiteX4" fmla="*/ 1872208 w 7800509"/>
              <a:gd name="connsiteY4" fmla="*/ 175364 h 1559248"/>
              <a:gd name="connsiteX5" fmla="*/ 2736304 w 7800509"/>
              <a:gd name="connsiteY5" fmla="*/ 751428 h 1559248"/>
              <a:gd name="connsiteX6" fmla="*/ 3679771 w 7800509"/>
              <a:gd name="connsiteY6" fmla="*/ 674153 h 1559248"/>
              <a:gd name="connsiteX7" fmla="*/ 5472945 w 7800509"/>
              <a:gd name="connsiteY7" fmla="*/ 1315421 h 1559248"/>
              <a:gd name="connsiteX8" fmla="*/ 6981111 w 7800509"/>
              <a:gd name="connsiteY8" fmla="*/ 1172917 h 1559248"/>
              <a:gd name="connsiteX9" fmla="*/ 7456124 w 7800509"/>
              <a:gd name="connsiteY9" fmla="*/ 876034 h 1559248"/>
              <a:gd name="connsiteX10" fmla="*/ 7800509 w 7800509"/>
              <a:gd name="connsiteY10" fmla="*/ 971036 h 1559248"/>
              <a:gd name="connsiteX11" fmla="*/ 7800509 w 7800509"/>
              <a:gd name="connsiteY11" fmla="*/ 971036 h 1559248"/>
              <a:gd name="connsiteX0" fmla="*/ 0 w 7800509"/>
              <a:gd name="connsiteY0" fmla="*/ 1224475 h 1528238"/>
              <a:gd name="connsiteX1" fmla="*/ 1584176 w 7800509"/>
              <a:gd name="connsiteY1" fmla="*/ 1440499 h 1528238"/>
              <a:gd name="connsiteX2" fmla="*/ 1944216 w 7800509"/>
              <a:gd name="connsiteY2" fmla="*/ 1152467 h 1528238"/>
              <a:gd name="connsiteX3" fmla="*/ 1584176 w 7800509"/>
              <a:gd name="connsiteY3" fmla="*/ 720418 h 1528238"/>
              <a:gd name="connsiteX4" fmla="*/ 1872208 w 7800509"/>
              <a:gd name="connsiteY4" fmla="*/ 144354 h 1528238"/>
              <a:gd name="connsiteX5" fmla="*/ 2736304 w 7800509"/>
              <a:gd name="connsiteY5" fmla="*/ 720418 h 1528238"/>
              <a:gd name="connsiteX6" fmla="*/ 3679771 w 7800509"/>
              <a:gd name="connsiteY6" fmla="*/ 643143 h 1528238"/>
              <a:gd name="connsiteX7" fmla="*/ 5472945 w 7800509"/>
              <a:gd name="connsiteY7" fmla="*/ 1284411 h 1528238"/>
              <a:gd name="connsiteX8" fmla="*/ 6981111 w 7800509"/>
              <a:gd name="connsiteY8" fmla="*/ 1141907 h 1528238"/>
              <a:gd name="connsiteX9" fmla="*/ 7456124 w 7800509"/>
              <a:gd name="connsiteY9" fmla="*/ 845024 h 1528238"/>
              <a:gd name="connsiteX10" fmla="*/ 7800509 w 7800509"/>
              <a:gd name="connsiteY10" fmla="*/ 940026 h 1528238"/>
              <a:gd name="connsiteX11" fmla="*/ 7800509 w 7800509"/>
              <a:gd name="connsiteY11" fmla="*/ 940026 h 1528238"/>
              <a:gd name="connsiteX0" fmla="*/ 0 w 7800509"/>
              <a:gd name="connsiteY0" fmla="*/ 1224475 h 1528238"/>
              <a:gd name="connsiteX1" fmla="*/ 1584176 w 7800509"/>
              <a:gd name="connsiteY1" fmla="*/ 1440499 h 1528238"/>
              <a:gd name="connsiteX2" fmla="*/ 1800200 w 7800509"/>
              <a:gd name="connsiteY2" fmla="*/ 1152466 h 1528238"/>
              <a:gd name="connsiteX3" fmla="*/ 1584176 w 7800509"/>
              <a:gd name="connsiteY3" fmla="*/ 720418 h 1528238"/>
              <a:gd name="connsiteX4" fmla="*/ 1872208 w 7800509"/>
              <a:gd name="connsiteY4" fmla="*/ 144354 h 1528238"/>
              <a:gd name="connsiteX5" fmla="*/ 2736304 w 7800509"/>
              <a:gd name="connsiteY5" fmla="*/ 720418 h 1528238"/>
              <a:gd name="connsiteX6" fmla="*/ 3679771 w 7800509"/>
              <a:gd name="connsiteY6" fmla="*/ 643143 h 1528238"/>
              <a:gd name="connsiteX7" fmla="*/ 5472945 w 7800509"/>
              <a:gd name="connsiteY7" fmla="*/ 1284411 h 1528238"/>
              <a:gd name="connsiteX8" fmla="*/ 6981111 w 7800509"/>
              <a:gd name="connsiteY8" fmla="*/ 1141907 h 1528238"/>
              <a:gd name="connsiteX9" fmla="*/ 7456124 w 7800509"/>
              <a:gd name="connsiteY9" fmla="*/ 845024 h 1528238"/>
              <a:gd name="connsiteX10" fmla="*/ 7800509 w 7800509"/>
              <a:gd name="connsiteY10" fmla="*/ 940026 h 1528238"/>
              <a:gd name="connsiteX11" fmla="*/ 7800509 w 7800509"/>
              <a:gd name="connsiteY11" fmla="*/ 940026 h 15282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800509" h="1528238">
                <a:moveTo>
                  <a:pt x="0" y="1224475"/>
                </a:moveTo>
                <a:cubicBezTo>
                  <a:pt x="0" y="1222496"/>
                  <a:pt x="1305569" y="1528238"/>
                  <a:pt x="1584176" y="1440499"/>
                </a:cubicBezTo>
                <a:cubicBezTo>
                  <a:pt x="1838509" y="1378882"/>
                  <a:pt x="1785622" y="1276209"/>
                  <a:pt x="1800200" y="1152466"/>
                </a:cubicBezTo>
                <a:cubicBezTo>
                  <a:pt x="1802379" y="1048907"/>
                  <a:pt x="1596177" y="792426"/>
                  <a:pt x="1584176" y="720418"/>
                </a:cubicBezTo>
                <a:cubicBezTo>
                  <a:pt x="1347869" y="0"/>
                  <a:pt x="1704128" y="35878"/>
                  <a:pt x="1872208" y="144354"/>
                </a:cubicBezTo>
                <a:cubicBezTo>
                  <a:pt x="2340243" y="266039"/>
                  <a:pt x="2435044" y="637287"/>
                  <a:pt x="2736304" y="720418"/>
                </a:cubicBezTo>
                <a:cubicBezTo>
                  <a:pt x="3037564" y="803549"/>
                  <a:pt x="3223664" y="549144"/>
                  <a:pt x="3679771" y="643143"/>
                </a:cubicBezTo>
                <a:cubicBezTo>
                  <a:pt x="4135878" y="737142"/>
                  <a:pt x="4922722" y="1201284"/>
                  <a:pt x="5472945" y="1284411"/>
                </a:cubicBezTo>
                <a:cubicBezTo>
                  <a:pt x="6023168" y="1367538"/>
                  <a:pt x="6650581" y="1215138"/>
                  <a:pt x="6981111" y="1141907"/>
                </a:cubicBezTo>
                <a:cubicBezTo>
                  <a:pt x="7311641" y="1068676"/>
                  <a:pt x="7319558" y="878671"/>
                  <a:pt x="7456124" y="845024"/>
                </a:cubicBezTo>
                <a:cubicBezTo>
                  <a:pt x="7592690" y="811377"/>
                  <a:pt x="7800509" y="940026"/>
                  <a:pt x="7800509" y="940026"/>
                </a:cubicBezTo>
                <a:lnTo>
                  <a:pt x="7800509" y="940026"/>
                </a:lnTo>
              </a:path>
            </a:pathLst>
          </a:custGeom>
          <a:ln w="25400"/>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s-CO" dirty="0"/>
          </a:p>
        </p:txBody>
      </p:sp>
      <p:sp>
        <p:nvSpPr>
          <p:cNvPr id="9" name="Freeform 8"/>
          <p:cNvSpPr/>
          <p:nvPr/>
        </p:nvSpPr>
        <p:spPr>
          <a:xfrm>
            <a:off x="2770189" y="3422651"/>
            <a:ext cx="6854825" cy="1476375"/>
          </a:xfrm>
          <a:custGeom>
            <a:avLst/>
            <a:gdLst>
              <a:gd name="connsiteX0" fmla="*/ 0 w 6840187"/>
              <a:gd name="connsiteY0" fmla="*/ 754083 h 1646711"/>
              <a:gd name="connsiteX1" fmla="*/ 1246909 w 6840187"/>
              <a:gd name="connsiteY1" fmla="*/ 1525979 h 1646711"/>
              <a:gd name="connsiteX2" fmla="*/ 1816925 w 6840187"/>
              <a:gd name="connsiteY2" fmla="*/ 29688 h 1646711"/>
              <a:gd name="connsiteX3" fmla="*/ 3503221 w 6840187"/>
              <a:gd name="connsiteY3" fmla="*/ 1347849 h 1646711"/>
              <a:gd name="connsiteX4" fmla="*/ 4750130 w 6840187"/>
              <a:gd name="connsiteY4" fmla="*/ 528451 h 1646711"/>
              <a:gd name="connsiteX5" fmla="*/ 5997039 w 6840187"/>
              <a:gd name="connsiteY5" fmla="*/ 1407226 h 1646711"/>
              <a:gd name="connsiteX6" fmla="*/ 6840187 w 6840187"/>
              <a:gd name="connsiteY6" fmla="*/ 65314 h 1646711"/>
              <a:gd name="connsiteX7" fmla="*/ 6840187 w 6840187"/>
              <a:gd name="connsiteY7" fmla="*/ 65314 h 1646711"/>
              <a:gd name="connsiteX8" fmla="*/ 6840187 w 6840187"/>
              <a:gd name="connsiteY8" fmla="*/ 65314 h 1646711"/>
              <a:gd name="connsiteX0" fmla="*/ 0 w 6840187"/>
              <a:gd name="connsiteY0" fmla="*/ 931000 h 1823628"/>
              <a:gd name="connsiteX1" fmla="*/ 1246909 w 6840187"/>
              <a:gd name="connsiteY1" fmla="*/ 1702896 h 1823628"/>
              <a:gd name="connsiteX2" fmla="*/ 1816925 w 6840187"/>
              <a:gd name="connsiteY2" fmla="*/ 206605 h 1823628"/>
              <a:gd name="connsiteX3" fmla="*/ 2168747 w 6840187"/>
              <a:gd name="connsiteY3" fmla="*/ 463268 h 1823628"/>
              <a:gd name="connsiteX4" fmla="*/ 3503221 w 6840187"/>
              <a:gd name="connsiteY4" fmla="*/ 1524766 h 1823628"/>
              <a:gd name="connsiteX5" fmla="*/ 4750130 w 6840187"/>
              <a:gd name="connsiteY5" fmla="*/ 705368 h 1823628"/>
              <a:gd name="connsiteX6" fmla="*/ 5997039 w 6840187"/>
              <a:gd name="connsiteY6" fmla="*/ 1584143 h 1823628"/>
              <a:gd name="connsiteX7" fmla="*/ 6840187 w 6840187"/>
              <a:gd name="connsiteY7" fmla="*/ 242231 h 1823628"/>
              <a:gd name="connsiteX8" fmla="*/ 6840187 w 6840187"/>
              <a:gd name="connsiteY8" fmla="*/ 242231 h 1823628"/>
              <a:gd name="connsiteX9" fmla="*/ 6840187 w 6840187"/>
              <a:gd name="connsiteY9" fmla="*/ 242231 h 1823628"/>
              <a:gd name="connsiteX0" fmla="*/ 0 w 6840187"/>
              <a:gd name="connsiteY0" fmla="*/ 688769 h 1478964"/>
              <a:gd name="connsiteX1" fmla="*/ 1246909 w 6840187"/>
              <a:gd name="connsiteY1" fmla="*/ 1460665 h 1478964"/>
              <a:gd name="connsiteX2" fmla="*/ 1521933 w 6840187"/>
              <a:gd name="connsiteY2" fmla="*/ 578977 h 1478964"/>
              <a:gd name="connsiteX3" fmla="*/ 2168747 w 6840187"/>
              <a:gd name="connsiteY3" fmla="*/ 221037 h 1478964"/>
              <a:gd name="connsiteX4" fmla="*/ 3503221 w 6840187"/>
              <a:gd name="connsiteY4" fmla="*/ 1282535 h 1478964"/>
              <a:gd name="connsiteX5" fmla="*/ 4750130 w 6840187"/>
              <a:gd name="connsiteY5" fmla="*/ 463137 h 1478964"/>
              <a:gd name="connsiteX6" fmla="*/ 5997039 w 6840187"/>
              <a:gd name="connsiteY6" fmla="*/ 1341912 h 1478964"/>
              <a:gd name="connsiteX7" fmla="*/ 6840187 w 6840187"/>
              <a:gd name="connsiteY7" fmla="*/ 0 h 1478964"/>
              <a:gd name="connsiteX8" fmla="*/ 6840187 w 6840187"/>
              <a:gd name="connsiteY8" fmla="*/ 0 h 1478964"/>
              <a:gd name="connsiteX9" fmla="*/ 6840187 w 6840187"/>
              <a:gd name="connsiteY9" fmla="*/ 0 h 1478964"/>
              <a:gd name="connsiteX0" fmla="*/ 0 w 6840187"/>
              <a:gd name="connsiteY0" fmla="*/ 688769 h 1467032"/>
              <a:gd name="connsiteX1" fmla="*/ 1246909 w 6840187"/>
              <a:gd name="connsiteY1" fmla="*/ 1460665 h 1467032"/>
              <a:gd name="connsiteX2" fmla="*/ 1593801 w 6840187"/>
              <a:gd name="connsiteY2" fmla="*/ 650565 h 1467032"/>
              <a:gd name="connsiteX3" fmla="*/ 2168747 w 6840187"/>
              <a:gd name="connsiteY3" fmla="*/ 221037 h 1467032"/>
              <a:gd name="connsiteX4" fmla="*/ 3503221 w 6840187"/>
              <a:gd name="connsiteY4" fmla="*/ 1282535 h 1467032"/>
              <a:gd name="connsiteX5" fmla="*/ 4750130 w 6840187"/>
              <a:gd name="connsiteY5" fmla="*/ 463137 h 1467032"/>
              <a:gd name="connsiteX6" fmla="*/ 5997039 w 6840187"/>
              <a:gd name="connsiteY6" fmla="*/ 1341912 h 1467032"/>
              <a:gd name="connsiteX7" fmla="*/ 6840187 w 6840187"/>
              <a:gd name="connsiteY7" fmla="*/ 0 h 1467032"/>
              <a:gd name="connsiteX8" fmla="*/ 6840187 w 6840187"/>
              <a:gd name="connsiteY8" fmla="*/ 0 h 1467032"/>
              <a:gd name="connsiteX9" fmla="*/ 6840187 w 6840187"/>
              <a:gd name="connsiteY9" fmla="*/ 0 h 1467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40187" h="1467032">
                <a:moveTo>
                  <a:pt x="0" y="688769"/>
                </a:moveTo>
                <a:cubicBezTo>
                  <a:pt x="472044" y="1135083"/>
                  <a:pt x="981276" y="1467032"/>
                  <a:pt x="1246909" y="1460665"/>
                </a:cubicBezTo>
                <a:cubicBezTo>
                  <a:pt x="1512542" y="1454298"/>
                  <a:pt x="1440161" y="857170"/>
                  <a:pt x="1593801" y="650565"/>
                </a:cubicBezTo>
                <a:cubicBezTo>
                  <a:pt x="1747441" y="443960"/>
                  <a:pt x="1850510" y="115709"/>
                  <a:pt x="2168747" y="221037"/>
                </a:cubicBezTo>
                <a:cubicBezTo>
                  <a:pt x="2486984" y="326365"/>
                  <a:pt x="3072991" y="1242185"/>
                  <a:pt x="3503221" y="1282535"/>
                </a:cubicBezTo>
                <a:cubicBezTo>
                  <a:pt x="3933451" y="1322885"/>
                  <a:pt x="4334494" y="453241"/>
                  <a:pt x="4750130" y="463137"/>
                </a:cubicBezTo>
                <a:cubicBezTo>
                  <a:pt x="5165766" y="473033"/>
                  <a:pt x="5648696" y="1419102"/>
                  <a:pt x="5997039" y="1341912"/>
                </a:cubicBezTo>
                <a:cubicBezTo>
                  <a:pt x="6345382" y="1264723"/>
                  <a:pt x="6840187" y="0"/>
                  <a:pt x="6840187" y="0"/>
                </a:cubicBezTo>
                <a:lnTo>
                  <a:pt x="6840187" y="0"/>
                </a:lnTo>
                <a:lnTo>
                  <a:pt x="6840187" y="0"/>
                </a:lnTo>
              </a:path>
            </a:pathLst>
          </a:custGeom>
          <a:ln w="254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s-CO" dirty="0"/>
          </a:p>
        </p:txBody>
      </p:sp>
      <p:sp>
        <p:nvSpPr>
          <p:cNvPr id="14341" name="TextBox 9"/>
          <p:cNvSpPr txBox="1">
            <a:spLocks noChangeArrowheads="1"/>
          </p:cNvSpPr>
          <p:nvPr/>
        </p:nvSpPr>
        <p:spPr bwMode="auto">
          <a:xfrm>
            <a:off x="1631950" y="2349501"/>
            <a:ext cx="19431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GB" b="1">
                <a:solidFill>
                  <a:srgbClr val="FF0000"/>
                </a:solidFill>
                <a:latin typeface="Calibri" panose="020F0502020204030204" pitchFamily="34" charset="0"/>
              </a:rPr>
              <a:t>Rama problema  Problem stream</a:t>
            </a:r>
          </a:p>
        </p:txBody>
      </p:sp>
      <p:sp>
        <p:nvSpPr>
          <p:cNvPr id="14342" name="TextBox 10"/>
          <p:cNvSpPr txBox="1">
            <a:spLocks noChangeArrowheads="1"/>
          </p:cNvSpPr>
          <p:nvPr/>
        </p:nvSpPr>
        <p:spPr bwMode="auto">
          <a:xfrm>
            <a:off x="1919288" y="3357563"/>
            <a:ext cx="187325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GB" b="1">
                <a:solidFill>
                  <a:schemeClr val="accent1"/>
                </a:solidFill>
                <a:latin typeface="Calibri" panose="020F0502020204030204" pitchFamily="34" charset="0"/>
              </a:rPr>
              <a:t>Rama Normativa</a:t>
            </a:r>
          </a:p>
          <a:p>
            <a:pPr eaLnBrk="1" hangingPunct="1"/>
            <a:r>
              <a:rPr lang="en-GB" b="1">
                <a:solidFill>
                  <a:schemeClr val="accent1"/>
                </a:solidFill>
                <a:latin typeface="Calibri" panose="020F0502020204030204" pitchFamily="34" charset="0"/>
              </a:rPr>
              <a:t>Policy stream</a:t>
            </a:r>
          </a:p>
        </p:txBody>
      </p:sp>
      <p:sp>
        <p:nvSpPr>
          <p:cNvPr id="12" name="TextBox 11"/>
          <p:cNvSpPr txBox="1"/>
          <p:nvPr/>
        </p:nvSpPr>
        <p:spPr>
          <a:xfrm>
            <a:off x="1524001" y="4292601"/>
            <a:ext cx="1655763" cy="646113"/>
          </a:xfrm>
          <a:prstGeom prst="rect">
            <a:avLst/>
          </a:prstGeom>
          <a:noFill/>
        </p:spPr>
        <p:txBody>
          <a:bodyPr>
            <a:spAutoFit/>
          </a:bodyPr>
          <a:lstStyle/>
          <a:p>
            <a:pPr>
              <a:defRPr/>
            </a:pPr>
            <a:r>
              <a:rPr lang="en-GB" b="1" dirty="0">
                <a:solidFill>
                  <a:schemeClr val="accent3">
                    <a:lumMod val="75000"/>
                  </a:schemeClr>
                </a:solidFill>
                <a:latin typeface="Calibri" pitchFamily="34" charset="0"/>
                <a:cs typeface="Calibri" pitchFamily="34" charset="0"/>
              </a:rPr>
              <a:t>Rama </a:t>
            </a:r>
            <a:r>
              <a:rPr lang="en-GB" b="1" dirty="0" err="1">
                <a:solidFill>
                  <a:schemeClr val="accent3">
                    <a:lumMod val="75000"/>
                  </a:schemeClr>
                </a:solidFill>
                <a:latin typeface="Calibri" pitchFamily="34" charset="0"/>
                <a:cs typeface="Calibri" pitchFamily="34" charset="0"/>
              </a:rPr>
              <a:t>Politica</a:t>
            </a:r>
            <a:endParaRPr lang="en-GB" b="1" dirty="0">
              <a:solidFill>
                <a:schemeClr val="accent3">
                  <a:lumMod val="75000"/>
                </a:schemeClr>
              </a:solidFill>
              <a:latin typeface="Calibri" pitchFamily="34" charset="0"/>
              <a:cs typeface="Calibri" pitchFamily="34" charset="0"/>
            </a:endParaRPr>
          </a:p>
          <a:p>
            <a:pPr>
              <a:defRPr/>
            </a:pPr>
            <a:r>
              <a:rPr lang="en-GB" b="1" dirty="0">
                <a:solidFill>
                  <a:schemeClr val="accent3">
                    <a:lumMod val="75000"/>
                  </a:schemeClr>
                </a:solidFill>
                <a:latin typeface="Calibri" pitchFamily="34" charset="0"/>
                <a:cs typeface="Calibri" pitchFamily="34" charset="0"/>
              </a:rPr>
              <a:t>Politics stream</a:t>
            </a:r>
          </a:p>
        </p:txBody>
      </p:sp>
      <p:sp>
        <p:nvSpPr>
          <p:cNvPr id="14344" name="TextBox 12"/>
          <p:cNvSpPr txBox="1">
            <a:spLocks noChangeArrowheads="1"/>
          </p:cNvSpPr>
          <p:nvPr/>
        </p:nvSpPr>
        <p:spPr bwMode="auto">
          <a:xfrm>
            <a:off x="8040688" y="2662238"/>
            <a:ext cx="15732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GB" sz="1600" b="1">
                <a:latin typeface="Calibri" panose="020F0502020204030204" pitchFamily="34" charset="0"/>
              </a:rPr>
              <a:t>Ventana de oportunidad 2</a:t>
            </a:r>
          </a:p>
        </p:txBody>
      </p:sp>
      <p:sp>
        <p:nvSpPr>
          <p:cNvPr id="14345" name="TextBox 13"/>
          <p:cNvSpPr txBox="1">
            <a:spLocks noChangeArrowheads="1"/>
          </p:cNvSpPr>
          <p:nvPr/>
        </p:nvSpPr>
        <p:spPr bwMode="auto">
          <a:xfrm>
            <a:off x="2711450" y="260351"/>
            <a:ext cx="6840538"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s-CO" sz="3200" b="1" dirty="0" smtClean="0">
                <a:latin typeface="Segoe UI Semibold" panose="020B0702040204020203" pitchFamily="34" charset="0"/>
              </a:rPr>
              <a:t>La llegada de la ETES a la agenda</a:t>
            </a:r>
            <a:endParaRPr lang="es-CO" sz="3200" b="1" dirty="0">
              <a:latin typeface="Segoe UI Semibold" panose="020B0702040204020203" pitchFamily="34" charset="0"/>
            </a:endParaRPr>
          </a:p>
        </p:txBody>
      </p:sp>
      <p:sp>
        <p:nvSpPr>
          <p:cNvPr id="15" name="5-Point Star 14"/>
          <p:cNvSpPr/>
          <p:nvPr/>
        </p:nvSpPr>
        <p:spPr>
          <a:xfrm>
            <a:off x="9551989" y="3284538"/>
            <a:ext cx="288925" cy="360362"/>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O" dirty="0"/>
          </a:p>
        </p:txBody>
      </p:sp>
      <p:sp>
        <p:nvSpPr>
          <p:cNvPr id="16" name="Oval 15"/>
          <p:cNvSpPr/>
          <p:nvPr/>
        </p:nvSpPr>
        <p:spPr>
          <a:xfrm>
            <a:off x="3719513" y="2636838"/>
            <a:ext cx="144462" cy="144462"/>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O" dirty="0"/>
          </a:p>
        </p:txBody>
      </p:sp>
      <p:sp>
        <p:nvSpPr>
          <p:cNvPr id="14348" name="18 CuadroTexto"/>
          <p:cNvSpPr txBox="1">
            <a:spLocks noChangeArrowheads="1"/>
          </p:cNvSpPr>
          <p:nvPr/>
        </p:nvSpPr>
        <p:spPr bwMode="auto">
          <a:xfrm>
            <a:off x="1631950" y="1341438"/>
            <a:ext cx="2376488" cy="938212"/>
          </a:xfrm>
          <a:prstGeom prst="rect">
            <a:avLst/>
          </a:prstGeom>
          <a:noFill/>
          <a:ln w="63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r>
              <a:rPr lang="es-CO" sz="1100" b="1">
                <a:latin typeface="Calibri" panose="020F0502020204030204" pitchFamily="34" charset="0"/>
              </a:rPr>
              <a:t>Desde 2004 costos inflacionarios e incremento de corturas excepcionales. El Gobierno empieza a considerar la conformacion de una unidad coordinadora de ETES </a:t>
            </a:r>
          </a:p>
        </p:txBody>
      </p:sp>
      <p:cxnSp>
        <p:nvCxnSpPr>
          <p:cNvPr id="22" name="21 Conector recto de flecha"/>
          <p:cNvCxnSpPr>
            <a:stCxn id="14348" idx="2"/>
            <a:endCxn id="16" idx="1"/>
          </p:cNvCxnSpPr>
          <p:nvPr/>
        </p:nvCxnSpPr>
        <p:spPr>
          <a:xfrm>
            <a:off x="2819400" y="2279651"/>
            <a:ext cx="920750" cy="377825"/>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4350" name="23 CuadroTexto"/>
          <p:cNvSpPr txBox="1">
            <a:spLocks noChangeArrowheads="1"/>
          </p:cNvSpPr>
          <p:nvPr/>
        </p:nvSpPr>
        <p:spPr bwMode="auto">
          <a:xfrm>
            <a:off x="4656139" y="1341438"/>
            <a:ext cx="1944687" cy="430212"/>
          </a:xfrm>
          <a:prstGeom prst="rect">
            <a:avLst/>
          </a:prstGeom>
          <a:noFill/>
          <a:ln w="63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s-CO" sz="1100" b="1">
                <a:latin typeface="Calibri" panose="020F0502020204030204" pitchFamily="34" charset="0"/>
              </a:rPr>
              <a:t>2008  T760 intervenir factores estructurales</a:t>
            </a:r>
          </a:p>
        </p:txBody>
      </p:sp>
      <p:cxnSp>
        <p:nvCxnSpPr>
          <p:cNvPr id="25" name="24 Conector recto de flecha"/>
          <p:cNvCxnSpPr>
            <a:stCxn id="14350" idx="2"/>
            <a:endCxn id="7" idx="2"/>
          </p:cNvCxnSpPr>
          <p:nvPr/>
        </p:nvCxnSpPr>
        <p:spPr>
          <a:xfrm>
            <a:off x="5629276" y="1771650"/>
            <a:ext cx="106363" cy="144145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4352" name="32 CuadroTexto"/>
          <p:cNvSpPr txBox="1">
            <a:spLocks noChangeArrowheads="1"/>
          </p:cNvSpPr>
          <p:nvPr/>
        </p:nvSpPr>
        <p:spPr bwMode="auto">
          <a:xfrm>
            <a:off x="4224339" y="4868863"/>
            <a:ext cx="1584325" cy="430212"/>
          </a:xfrm>
          <a:prstGeom prst="rect">
            <a:avLst/>
          </a:prstGeom>
          <a:noFill/>
          <a:ln w="63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s-CO" sz="1100" b="1">
                <a:latin typeface="Calibri" panose="020F0502020204030204" pitchFamily="34" charset="0"/>
              </a:rPr>
              <a:t>2008 Diseño de la Guía de Guías</a:t>
            </a:r>
          </a:p>
        </p:txBody>
      </p:sp>
      <p:cxnSp>
        <p:nvCxnSpPr>
          <p:cNvPr id="34" name="33 Conector recto de flecha"/>
          <p:cNvCxnSpPr>
            <a:stCxn id="14352" idx="0"/>
            <a:endCxn id="73" idx="4"/>
          </p:cNvCxnSpPr>
          <p:nvPr/>
        </p:nvCxnSpPr>
        <p:spPr>
          <a:xfrm flipV="1">
            <a:off x="5016501" y="3357563"/>
            <a:ext cx="720725" cy="151130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4354" name="36 CuadroTexto"/>
          <p:cNvSpPr txBox="1">
            <a:spLocks noChangeArrowheads="1"/>
          </p:cNvSpPr>
          <p:nvPr/>
        </p:nvSpPr>
        <p:spPr bwMode="auto">
          <a:xfrm>
            <a:off x="6672263" y="1341439"/>
            <a:ext cx="1871662" cy="600075"/>
          </a:xfrm>
          <a:prstGeom prst="rect">
            <a:avLst/>
          </a:prstGeom>
          <a:noFill/>
          <a:ln w="63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s-CO" sz="1100" b="1">
                <a:latin typeface="Calibri" panose="020F0502020204030204" pitchFamily="34" charset="0"/>
              </a:rPr>
              <a:t>Inicio 2009 crisis al interior del sistema amenazando sostenibilidad</a:t>
            </a:r>
          </a:p>
        </p:txBody>
      </p:sp>
      <p:cxnSp>
        <p:nvCxnSpPr>
          <p:cNvPr id="38" name="37 Conector recto de flecha"/>
          <p:cNvCxnSpPr>
            <a:stCxn id="14354" idx="2"/>
            <a:endCxn id="80" idx="0"/>
          </p:cNvCxnSpPr>
          <p:nvPr/>
        </p:nvCxnSpPr>
        <p:spPr>
          <a:xfrm flipH="1">
            <a:off x="7535864" y="1941514"/>
            <a:ext cx="73025" cy="1703387"/>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4356" name="39 CuadroTexto"/>
          <p:cNvSpPr txBox="1">
            <a:spLocks noChangeArrowheads="1"/>
          </p:cNvSpPr>
          <p:nvPr/>
        </p:nvSpPr>
        <p:spPr bwMode="auto">
          <a:xfrm>
            <a:off x="5880100" y="5013326"/>
            <a:ext cx="2160588" cy="600075"/>
          </a:xfrm>
          <a:prstGeom prst="rect">
            <a:avLst/>
          </a:prstGeom>
          <a:noFill/>
          <a:ln w="63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s-CO" sz="1100" b="1">
                <a:latin typeface="Calibri" panose="020F0502020204030204" pitchFamily="34" charset="0"/>
              </a:rPr>
              <a:t>Mitad  2009 interes en los metodos usados por NICE, apoyo tecnico al Gobierno</a:t>
            </a:r>
          </a:p>
        </p:txBody>
      </p:sp>
      <p:cxnSp>
        <p:nvCxnSpPr>
          <p:cNvPr id="46" name="45 Conector recto de flecha"/>
          <p:cNvCxnSpPr>
            <a:stCxn id="14356" idx="0"/>
            <a:endCxn id="80" idx="2"/>
          </p:cNvCxnSpPr>
          <p:nvPr/>
        </p:nvCxnSpPr>
        <p:spPr>
          <a:xfrm flipV="1">
            <a:off x="6961189" y="4005263"/>
            <a:ext cx="485775" cy="1008062"/>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4358" name="49 CuadroTexto"/>
          <p:cNvSpPr txBox="1">
            <a:spLocks noChangeArrowheads="1"/>
          </p:cNvSpPr>
          <p:nvPr/>
        </p:nvSpPr>
        <p:spPr bwMode="auto">
          <a:xfrm>
            <a:off x="8040688" y="5373689"/>
            <a:ext cx="1871662" cy="600075"/>
          </a:xfrm>
          <a:prstGeom prst="rect">
            <a:avLst/>
          </a:prstGeom>
          <a:noFill/>
          <a:ln w="63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s-CO" sz="1100" b="1">
                <a:latin typeface="Calibri" panose="020F0502020204030204" pitchFamily="34" charset="0"/>
              </a:rPr>
              <a:t>Final 2009 controversial Decreto de emergencia social  Gobierno anterior</a:t>
            </a:r>
          </a:p>
        </p:txBody>
      </p:sp>
      <p:sp>
        <p:nvSpPr>
          <p:cNvPr id="73" name="Oval 15"/>
          <p:cNvSpPr/>
          <p:nvPr/>
        </p:nvSpPr>
        <p:spPr>
          <a:xfrm>
            <a:off x="5664201" y="3213101"/>
            <a:ext cx="144463" cy="14446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O" dirty="0"/>
          </a:p>
        </p:txBody>
      </p:sp>
      <p:sp>
        <p:nvSpPr>
          <p:cNvPr id="80" name="5-Point Star 14"/>
          <p:cNvSpPr/>
          <p:nvPr/>
        </p:nvSpPr>
        <p:spPr>
          <a:xfrm>
            <a:off x="7391401" y="3644901"/>
            <a:ext cx="288925" cy="360363"/>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CO" dirty="0"/>
          </a:p>
        </p:txBody>
      </p:sp>
      <p:cxnSp>
        <p:nvCxnSpPr>
          <p:cNvPr id="86" name="85 Conector recto de flecha"/>
          <p:cNvCxnSpPr>
            <a:stCxn id="14358" idx="0"/>
          </p:cNvCxnSpPr>
          <p:nvPr/>
        </p:nvCxnSpPr>
        <p:spPr>
          <a:xfrm flipH="1" flipV="1">
            <a:off x="8616951" y="4772026"/>
            <a:ext cx="360363" cy="601663"/>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4362" name="TextBox 12"/>
          <p:cNvSpPr txBox="1">
            <a:spLocks noChangeArrowheads="1"/>
          </p:cNvSpPr>
          <p:nvPr/>
        </p:nvSpPr>
        <p:spPr bwMode="auto">
          <a:xfrm>
            <a:off x="6132514" y="2695575"/>
            <a:ext cx="13684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GB" sz="1600" b="1">
                <a:latin typeface="Calibri" panose="020F0502020204030204" pitchFamily="34" charset="0"/>
              </a:rPr>
              <a:t>Ventana de oprtunidad 1</a:t>
            </a:r>
          </a:p>
        </p:txBody>
      </p:sp>
      <p:sp>
        <p:nvSpPr>
          <p:cNvPr id="14363" name="90 CuadroTexto"/>
          <p:cNvSpPr txBox="1">
            <a:spLocks noChangeArrowheads="1"/>
          </p:cNvSpPr>
          <p:nvPr/>
        </p:nvSpPr>
        <p:spPr bwMode="auto">
          <a:xfrm>
            <a:off x="2351089" y="4941888"/>
            <a:ext cx="1584325" cy="430212"/>
          </a:xfrm>
          <a:prstGeom prst="rect">
            <a:avLst/>
          </a:prstGeom>
          <a:noFill/>
          <a:ln w="63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s-CO" sz="1100" b="1">
                <a:latin typeface="Calibri" panose="020F0502020204030204" pitchFamily="34" charset="0"/>
              </a:rPr>
              <a:t>2007 Creación de la CRES</a:t>
            </a:r>
          </a:p>
        </p:txBody>
      </p:sp>
      <p:cxnSp>
        <p:nvCxnSpPr>
          <p:cNvPr id="92" name="91 Conector recto de flecha"/>
          <p:cNvCxnSpPr>
            <a:stCxn id="14363" idx="0"/>
          </p:cNvCxnSpPr>
          <p:nvPr/>
        </p:nvCxnSpPr>
        <p:spPr>
          <a:xfrm flipV="1">
            <a:off x="3143251" y="3357564"/>
            <a:ext cx="2016125" cy="1584325"/>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4365" name="94 CuadroTexto"/>
          <p:cNvSpPr txBox="1">
            <a:spLocks noChangeArrowheads="1"/>
          </p:cNvSpPr>
          <p:nvPr/>
        </p:nvSpPr>
        <p:spPr bwMode="auto">
          <a:xfrm>
            <a:off x="8615362" y="1068468"/>
            <a:ext cx="1798639" cy="769441"/>
          </a:xfrm>
          <a:prstGeom prst="rect">
            <a:avLst/>
          </a:prstGeom>
          <a:noFill/>
          <a:ln w="63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s-CO" sz="1100" b="1" dirty="0">
                <a:latin typeface="Calibri" panose="020F0502020204030204" pitchFamily="34" charset="0"/>
              </a:rPr>
              <a:t>Mitad de 2010 el Sistema es considerado </a:t>
            </a:r>
            <a:r>
              <a:rPr lang="es-CO" sz="1100" b="1" dirty="0" smtClean="0">
                <a:latin typeface="Calibri" panose="020F0502020204030204" pitchFamily="34" charset="0"/>
              </a:rPr>
              <a:t>insostenible, </a:t>
            </a:r>
            <a:r>
              <a:rPr lang="es-CO" sz="1100" b="1" dirty="0">
                <a:latin typeface="Calibri" panose="020F0502020204030204" pitchFamily="34" charset="0"/>
              </a:rPr>
              <a:t>servicios NO POS 20- 25%  GTS</a:t>
            </a:r>
          </a:p>
        </p:txBody>
      </p:sp>
      <p:cxnSp>
        <p:nvCxnSpPr>
          <p:cNvPr id="96" name="95 Conector recto de flecha"/>
          <p:cNvCxnSpPr>
            <a:stCxn id="14365" idx="2"/>
            <a:endCxn id="7" idx="5"/>
          </p:cNvCxnSpPr>
          <p:nvPr/>
        </p:nvCxnSpPr>
        <p:spPr>
          <a:xfrm flipH="1">
            <a:off x="8975789" y="1837909"/>
            <a:ext cx="538893" cy="79414"/>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4367" name="100 CuadroTexto"/>
          <p:cNvSpPr txBox="1">
            <a:spLocks noChangeArrowheads="1"/>
          </p:cNvSpPr>
          <p:nvPr/>
        </p:nvSpPr>
        <p:spPr bwMode="auto">
          <a:xfrm>
            <a:off x="10615829" y="1224318"/>
            <a:ext cx="1166472" cy="600164"/>
          </a:xfrm>
          <a:prstGeom prst="rect">
            <a:avLst/>
          </a:prstGeom>
          <a:noFill/>
          <a:ln w="63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s-CO" sz="1100" b="1" dirty="0">
                <a:latin typeface="Calibri" panose="020F0502020204030204" pitchFamily="34" charset="0"/>
              </a:rPr>
              <a:t>2011  Ley 1438  autoriza al MPS creación del IETS</a:t>
            </a:r>
          </a:p>
        </p:txBody>
      </p:sp>
      <p:sp>
        <p:nvSpPr>
          <p:cNvPr id="14368" name="101 CuadroTexto"/>
          <p:cNvSpPr txBox="1">
            <a:spLocks noChangeArrowheads="1"/>
          </p:cNvSpPr>
          <p:nvPr/>
        </p:nvSpPr>
        <p:spPr bwMode="auto">
          <a:xfrm>
            <a:off x="9480552" y="3933826"/>
            <a:ext cx="935038" cy="600075"/>
          </a:xfrm>
          <a:prstGeom prst="rect">
            <a:avLst/>
          </a:prstGeom>
          <a:noFill/>
          <a:ln w="63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s-CO" sz="1100" b="1">
                <a:latin typeface="Calibri" panose="020F0502020204030204" pitchFamily="34" charset="0"/>
              </a:rPr>
              <a:t>Final de 2010 cambio de Gobierno</a:t>
            </a:r>
          </a:p>
        </p:txBody>
      </p:sp>
      <p:cxnSp>
        <p:nvCxnSpPr>
          <p:cNvPr id="104" name="103 Conector recto de flecha"/>
          <p:cNvCxnSpPr>
            <a:stCxn id="14368" idx="0"/>
            <a:endCxn id="15" idx="3"/>
          </p:cNvCxnSpPr>
          <p:nvPr/>
        </p:nvCxnSpPr>
        <p:spPr>
          <a:xfrm flipH="1" flipV="1">
            <a:off x="9785734" y="3644899"/>
            <a:ext cx="162337" cy="288927"/>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11" name="110 Rectángulo"/>
          <p:cNvSpPr/>
          <p:nvPr/>
        </p:nvSpPr>
        <p:spPr>
          <a:xfrm>
            <a:off x="8616951" y="6092826"/>
            <a:ext cx="1223963" cy="288925"/>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dirty="0">
                <a:solidFill>
                  <a:schemeClr val="tx1"/>
                </a:solidFill>
              </a:rPr>
              <a:t>2010</a:t>
            </a:r>
          </a:p>
        </p:txBody>
      </p:sp>
      <p:sp>
        <p:nvSpPr>
          <p:cNvPr id="121" name="120 Rectángulo"/>
          <p:cNvSpPr/>
          <p:nvPr/>
        </p:nvSpPr>
        <p:spPr>
          <a:xfrm>
            <a:off x="9804400" y="6092826"/>
            <a:ext cx="863600" cy="288925"/>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dirty="0">
                <a:solidFill>
                  <a:schemeClr val="tx1"/>
                </a:solidFill>
              </a:rPr>
              <a:t>2011</a:t>
            </a:r>
          </a:p>
        </p:txBody>
      </p:sp>
      <p:sp>
        <p:nvSpPr>
          <p:cNvPr id="122" name="121 Rectángulo"/>
          <p:cNvSpPr/>
          <p:nvPr/>
        </p:nvSpPr>
        <p:spPr>
          <a:xfrm>
            <a:off x="4943476" y="6092826"/>
            <a:ext cx="720725" cy="288925"/>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dirty="0">
                <a:solidFill>
                  <a:schemeClr val="tx1"/>
                </a:solidFill>
              </a:rPr>
              <a:t>2007</a:t>
            </a:r>
          </a:p>
        </p:txBody>
      </p:sp>
      <p:sp>
        <p:nvSpPr>
          <p:cNvPr id="123" name="122 Rectángulo"/>
          <p:cNvSpPr/>
          <p:nvPr/>
        </p:nvSpPr>
        <p:spPr>
          <a:xfrm>
            <a:off x="4224339" y="6092826"/>
            <a:ext cx="719137" cy="288925"/>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dirty="0">
                <a:solidFill>
                  <a:schemeClr val="tx1"/>
                </a:solidFill>
              </a:rPr>
              <a:t>2006</a:t>
            </a:r>
          </a:p>
        </p:txBody>
      </p:sp>
      <p:sp>
        <p:nvSpPr>
          <p:cNvPr id="124" name="123 Rectángulo"/>
          <p:cNvSpPr/>
          <p:nvPr/>
        </p:nvSpPr>
        <p:spPr>
          <a:xfrm>
            <a:off x="2640013" y="6092826"/>
            <a:ext cx="863600" cy="288925"/>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dirty="0">
                <a:solidFill>
                  <a:schemeClr val="tx1"/>
                </a:solidFill>
              </a:rPr>
              <a:t>2004</a:t>
            </a:r>
          </a:p>
        </p:txBody>
      </p:sp>
      <p:sp>
        <p:nvSpPr>
          <p:cNvPr id="125" name="124 Rectángulo"/>
          <p:cNvSpPr/>
          <p:nvPr/>
        </p:nvSpPr>
        <p:spPr>
          <a:xfrm>
            <a:off x="3503614" y="6092826"/>
            <a:ext cx="720725" cy="288925"/>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dirty="0">
                <a:solidFill>
                  <a:schemeClr val="tx1"/>
                </a:solidFill>
              </a:rPr>
              <a:t>2005</a:t>
            </a:r>
          </a:p>
        </p:txBody>
      </p:sp>
      <p:sp>
        <p:nvSpPr>
          <p:cNvPr id="126" name="125 Rectángulo"/>
          <p:cNvSpPr/>
          <p:nvPr/>
        </p:nvSpPr>
        <p:spPr>
          <a:xfrm>
            <a:off x="6816726" y="6092826"/>
            <a:ext cx="1800225" cy="288925"/>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dirty="0">
                <a:solidFill>
                  <a:schemeClr val="tx1"/>
                </a:solidFill>
              </a:rPr>
              <a:t>2009</a:t>
            </a:r>
          </a:p>
        </p:txBody>
      </p:sp>
      <p:sp>
        <p:nvSpPr>
          <p:cNvPr id="127" name="126 Rectángulo"/>
          <p:cNvSpPr/>
          <p:nvPr/>
        </p:nvSpPr>
        <p:spPr>
          <a:xfrm>
            <a:off x="5664201" y="6092826"/>
            <a:ext cx="1152525" cy="288925"/>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dirty="0">
                <a:solidFill>
                  <a:schemeClr val="tx1"/>
                </a:solidFill>
              </a:rPr>
              <a:t>2008</a:t>
            </a:r>
          </a:p>
        </p:txBody>
      </p:sp>
      <p:sp>
        <p:nvSpPr>
          <p:cNvPr id="14378" name="134 CuadroTexto"/>
          <p:cNvSpPr txBox="1">
            <a:spLocks noChangeArrowheads="1"/>
          </p:cNvSpPr>
          <p:nvPr/>
        </p:nvSpPr>
        <p:spPr bwMode="auto">
          <a:xfrm>
            <a:off x="8975727" y="4581526"/>
            <a:ext cx="1512888" cy="600075"/>
          </a:xfrm>
          <a:prstGeom prst="rect">
            <a:avLst/>
          </a:prstGeom>
          <a:noFill/>
          <a:ln w="63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s-CO" sz="1100" b="1" dirty="0">
                <a:latin typeface="Calibri" panose="020F0502020204030204" pitchFamily="34" charset="0"/>
              </a:rPr>
              <a:t>Inicio de 2010 Decreto de emergencia social declarado inexequible</a:t>
            </a:r>
          </a:p>
        </p:txBody>
      </p:sp>
      <p:cxnSp>
        <p:nvCxnSpPr>
          <p:cNvPr id="138" name="137 Conector recto de flecha"/>
          <p:cNvCxnSpPr/>
          <p:nvPr/>
        </p:nvCxnSpPr>
        <p:spPr>
          <a:xfrm flipH="1" flipV="1">
            <a:off x="9264651" y="4221163"/>
            <a:ext cx="144463" cy="360362"/>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4380" name="43 CuadroTexto"/>
          <p:cNvSpPr txBox="1">
            <a:spLocks noChangeArrowheads="1"/>
          </p:cNvSpPr>
          <p:nvPr/>
        </p:nvSpPr>
        <p:spPr bwMode="auto">
          <a:xfrm>
            <a:off x="5016501" y="6381750"/>
            <a:ext cx="5940425"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r>
              <a:rPr lang="en-US" sz="1100" b="1">
                <a:latin typeface="Calibri" panose="020F0502020204030204" pitchFamily="34" charset="0"/>
              </a:rPr>
              <a:t>Source:  Based on Kingdon model- 1984 by Castro HE, 2011 work in progress</a:t>
            </a:r>
          </a:p>
        </p:txBody>
      </p:sp>
      <p:sp>
        <p:nvSpPr>
          <p:cNvPr id="52" name="122 Rectángulo"/>
          <p:cNvSpPr/>
          <p:nvPr/>
        </p:nvSpPr>
        <p:spPr>
          <a:xfrm>
            <a:off x="10594488" y="6092121"/>
            <a:ext cx="812661" cy="275020"/>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GB" dirty="0" smtClean="0">
                <a:solidFill>
                  <a:schemeClr val="tx1"/>
                </a:solidFill>
              </a:rPr>
              <a:t>2012</a:t>
            </a:r>
            <a:endParaRPr lang="en-GB" dirty="0">
              <a:solidFill>
                <a:schemeClr val="tx1"/>
              </a:solidFill>
            </a:endParaRPr>
          </a:p>
        </p:txBody>
      </p:sp>
      <p:sp>
        <p:nvSpPr>
          <p:cNvPr id="53" name="90 CuadroTexto"/>
          <p:cNvSpPr txBox="1">
            <a:spLocks noChangeArrowheads="1"/>
          </p:cNvSpPr>
          <p:nvPr/>
        </p:nvSpPr>
        <p:spPr bwMode="auto">
          <a:xfrm>
            <a:off x="10615829" y="4868863"/>
            <a:ext cx="1171172" cy="600164"/>
          </a:xfrm>
          <a:prstGeom prst="rect">
            <a:avLst/>
          </a:prstGeom>
          <a:noFill/>
          <a:ln w="6350">
            <a:solidFill>
              <a:schemeClr val="tx1"/>
            </a:solidFill>
            <a:miter lim="800000"/>
            <a:headEnd/>
            <a:tailEnd/>
          </a:ln>
          <a:extLst/>
        </p:spPr>
        <p:txBody>
          <a:bodyPr wrap="square">
            <a:spAutoFit/>
          </a:bodyPr>
          <a:lstStyle>
            <a:lvl1pPr>
              <a:defRPr sz="3200">
                <a:solidFill>
                  <a:schemeClr val="tx1"/>
                </a:solidFill>
                <a:latin typeface="Calibri" pitchFamily="34" charset="0"/>
              </a:defRPr>
            </a:lvl1pPr>
            <a:lvl2pPr>
              <a:defRPr sz="2800">
                <a:solidFill>
                  <a:schemeClr val="tx1"/>
                </a:solidFill>
                <a:latin typeface="Calibri" pitchFamily="34" charset="0"/>
              </a:defRPr>
            </a:lvl2pPr>
            <a:lvl3pPr>
              <a:defRPr sz="2400">
                <a:solidFill>
                  <a:schemeClr val="tx1"/>
                </a:solidFill>
                <a:latin typeface="Calibri" pitchFamily="34" charset="0"/>
              </a:defRPr>
            </a:lvl3pPr>
            <a:lvl4pPr>
              <a:defRPr sz="2000">
                <a:solidFill>
                  <a:schemeClr val="tx1"/>
                </a:solidFill>
                <a:latin typeface="Calibri" pitchFamily="34" charset="0"/>
              </a:defRPr>
            </a:lvl4pPr>
            <a:lvl5pPr>
              <a:defRPr sz="2000">
                <a:solidFill>
                  <a:schemeClr val="tx1"/>
                </a:solidFill>
                <a:latin typeface="Calibri" pitchFamily="34" charset="0"/>
              </a:defRPr>
            </a:lvl5pPr>
            <a:lvl6pPr eaLnBrk="0" fontAlgn="base" hangingPunct="0">
              <a:spcAft>
                <a:spcPct val="0"/>
              </a:spcAft>
              <a:buFont typeface="Arial" charset="0"/>
              <a:buChar char="»"/>
              <a:defRPr sz="2000">
                <a:solidFill>
                  <a:schemeClr val="tx1"/>
                </a:solidFill>
                <a:latin typeface="Calibri" pitchFamily="34" charset="0"/>
              </a:defRPr>
            </a:lvl6pPr>
            <a:lvl7pPr eaLnBrk="0" fontAlgn="base" hangingPunct="0">
              <a:spcAft>
                <a:spcPct val="0"/>
              </a:spcAft>
              <a:buFont typeface="Arial" charset="0"/>
              <a:buChar char="»"/>
              <a:defRPr sz="2000">
                <a:solidFill>
                  <a:schemeClr val="tx1"/>
                </a:solidFill>
                <a:latin typeface="Calibri" pitchFamily="34" charset="0"/>
              </a:defRPr>
            </a:lvl7pPr>
            <a:lvl8pPr eaLnBrk="0" fontAlgn="base" hangingPunct="0">
              <a:spcAft>
                <a:spcPct val="0"/>
              </a:spcAft>
              <a:buFont typeface="Arial" charset="0"/>
              <a:buChar char="»"/>
              <a:defRPr sz="2000">
                <a:solidFill>
                  <a:schemeClr val="tx1"/>
                </a:solidFill>
                <a:latin typeface="Calibri" pitchFamily="34" charset="0"/>
              </a:defRPr>
            </a:lvl8pPr>
            <a:lvl9pPr eaLnBrk="0" fontAlgn="base" hangingPunct="0">
              <a:spcAft>
                <a:spcPct val="0"/>
              </a:spcAft>
              <a:buFont typeface="Arial" charset="0"/>
              <a:buChar char="»"/>
              <a:defRPr sz="2000">
                <a:solidFill>
                  <a:schemeClr val="tx1"/>
                </a:solidFill>
                <a:latin typeface="Calibri" pitchFamily="34" charset="0"/>
              </a:defRPr>
            </a:lvl9pPr>
          </a:lstStyle>
          <a:p>
            <a:pPr algn="ctr" eaLnBrk="1" hangingPunct="1"/>
            <a:r>
              <a:rPr lang="en-GB" sz="1100" b="1" dirty="0" smtClean="0"/>
              <a:t>2012 CRES </a:t>
            </a:r>
            <a:r>
              <a:rPr lang="en-GB" sz="1100" b="1" dirty="0" err="1" smtClean="0"/>
              <a:t>abolida</a:t>
            </a:r>
            <a:r>
              <a:rPr lang="en-GB" sz="1100" b="1" dirty="0" smtClean="0"/>
              <a:t> </a:t>
            </a:r>
            <a:r>
              <a:rPr lang="en-GB" sz="1100" b="1" dirty="0" err="1" smtClean="0"/>
              <a:t>por</a:t>
            </a:r>
            <a:r>
              <a:rPr lang="en-GB" sz="1100" b="1" dirty="0" smtClean="0"/>
              <a:t> </a:t>
            </a:r>
            <a:r>
              <a:rPr lang="en-GB" sz="1100" b="1" dirty="0" err="1" smtClean="0"/>
              <a:t>falta</a:t>
            </a:r>
            <a:r>
              <a:rPr lang="en-GB" sz="1100" b="1" dirty="0" smtClean="0"/>
              <a:t> de </a:t>
            </a:r>
            <a:r>
              <a:rPr lang="en-GB" sz="1100" b="1" dirty="0" err="1" smtClean="0"/>
              <a:t>legitimidad</a:t>
            </a:r>
            <a:endParaRPr lang="en-GB" sz="1100" b="1" dirty="0"/>
          </a:p>
        </p:txBody>
      </p:sp>
      <p:cxnSp>
        <p:nvCxnSpPr>
          <p:cNvPr id="54" name="116 Conector recto de flecha"/>
          <p:cNvCxnSpPr>
            <a:stCxn id="53" idx="0"/>
            <a:endCxn id="59" idx="4"/>
          </p:cNvCxnSpPr>
          <p:nvPr/>
        </p:nvCxnSpPr>
        <p:spPr>
          <a:xfrm flipH="1" flipV="1">
            <a:off x="10737152" y="3383736"/>
            <a:ext cx="464263" cy="1485127"/>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5" name="Forma libre 54"/>
          <p:cNvSpPr/>
          <p:nvPr/>
        </p:nvSpPr>
        <p:spPr>
          <a:xfrm>
            <a:off x="9774614" y="3366752"/>
            <a:ext cx="1682431" cy="356815"/>
          </a:xfrm>
          <a:custGeom>
            <a:avLst/>
            <a:gdLst>
              <a:gd name="connsiteX0" fmla="*/ 0 w 1682431"/>
              <a:gd name="connsiteY0" fmla="*/ 60146 h 356815"/>
              <a:gd name="connsiteX1" fmla="*/ 1169581 w 1682431"/>
              <a:gd name="connsiteY1" fmla="*/ 17616 h 356815"/>
              <a:gd name="connsiteX2" fmla="*/ 1637414 w 1682431"/>
              <a:gd name="connsiteY2" fmla="*/ 315327 h 356815"/>
              <a:gd name="connsiteX3" fmla="*/ 1637414 w 1682431"/>
              <a:gd name="connsiteY3" fmla="*/ 347225 h 356815"/>
            </a:gdLst>
            <a:ahLst/>
            <a:cxnLst>
              <a:cxn ang="0">
                <a:pos x="connsiteX0" y="connsiteY0"/>
              </a:cxn>
              <a:cxn ang="0">
                <a:pos x="connsiteX1" y="connsiteY1"/>
              </a:cxn>
              <a:cxn ang="0">
                <a:pos x="connsiteX2" y="connsiteY2"/>
              </a:cxn>
              <a:cxn ang="0">
                <a:pos x="connsiteX3" y="connsiteY3"/>
              </a:cxn>
            </a:cxnLst>
            <a:rect l="l" t="t" r="r" b="b"/>
            <a:pathLst>
              <a:path w="1682431" h="356815">
                <a:moveTo>
                  <a:pt x="0" y="60146"/>
                </a:moveTo>
                <a:cubicBezTo>
                  <a:pt x="448339" y="17616"/>
                  <a:pt x="896679" y="-24914"/>
                  <a:pt x="1169581" y="17616"/>
                </a:cubicBezTo>
                <a:cubicBezTo>
                  <a:pt x="1442483" y="60146"/>
                  <a:pt x="1559442" y="260392"/>
                  <a:pt x="1637414" y="315327"/>
                </a:cubicBezTo>
                <a:cubicBezTo>
                  <a:pt x="1715386" y="370262"/>
                  <a:pt x="1676400" y="358743"/>
                  <a:pt x="1637414" y="347225"/>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6" name="Forma libre 55"/>
          <p:cNvSpPr/>
          <p:nvPr/>
        </p:nvSpPr>
        <p:spPr>
          <a:xfrm rot="286924">
            <a:off x="9839078" y="3087687"/>
            <a:ext cx="1573619" cy="405707"/>
          </a:xfrm>
          <a:custGeom>
            <a:avLst/>
            <a:gdLst>
              <a:gd name="connsiteX0" fmla="*/ 0 w 1573619"/>
              <a:gd name="connsiteY0" fmla="*/ 404037 h 405707"/>
              <a:gd name="connsiteX1" fmla="*/ 318977 w 1573619"/>
              <a:gd name="connsiteY1" fmla="*/ 350875 h 405707"/>
              <a:gd name="connsiteX2" fmla="*/ 1477926 w 1573619"/>
              <a:gd name="connsiteY2" fmla="*/ 42530 h 405707"/>
              <a:gd name="connsiteX3" fmla="*/ 1477926 w 1573619"/>
              <a:gd name="connsiteY3" fmla="*/ 42530 h 405707"/>
              <a:gd name="connsiteX4" fmla="*/ 1573619 w 1573619"/>
              <a:gd name="connsiteY4" fmla="*/ 0 h 4057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3619" h="405707">
                <a:moveTo>
                  <a:pt x="0" y="404037"/>
                </a:moveTo>
                <a:cubicBezTo>
                  <a:pt x="36328" y="407581"/>
                  <a:pt x="72656" y="411126"/>
                  <a:pt x="318977" y="350875"/>
                </a:cubicBezTo>
                <a:cubicBezTo>
                  <a:pt x="565298" y="290624"/>
                  <a:pt x="1477926" y="42530"/>
                  <a:pt x="1477926" y="42530"/>
                </a:cubicBezTo>
                <a:lnTo>
                  <a:pt x="1477926" y="42530"/>
                </a:lnTo>
                <a:lnTo>
                  <a:pt x="1573619" y="0"/>
                </a:ln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7" name="Forma libre 56"/>
          <p:cNvSpPr/>
          <p:nvPr/>
        </p:nvSpPr>
        <p:spPr>
          <a:xfrm>
            <a:off x="9753811" y="3242701"/>
            <a:ext cx="1842052" cy="145058"/>
          </a:xfrm>
          <a:custGeom>
            <a:avLst/>
            <a:gdLst>
              <a:gd name="connsiteX0" fmla="*/ 0 w 1842052"/>
              <a:gd name="connsiteY0" fmla="*/ 39757 h 39757"/>
              <a:gd name="connsiteX1" fmla="*/ 1842052 w 1842052"/>
              <a:gd name="connsiteY1" fmla="*/ 0 h 39757"/>
              <a:gd name="connsiteX2" fmla="*/ 1842052 w 1842052"/>
              <a:gd name="connsiteY2" fmla="*/ 0 h 39757"/>
            </a:gdLst>
            <a:ahLst/>
            <a:cxnLst>
              <a:cxn ang="0">
                <a:pos x="connsiteX0" y="connsiteY0"/>
              </a:cxn>
              <a:cxn ang="0">
                <a:pos x="connsiteX1" y="connsiteY1"/>
              </a:cxn>
              <a:cxn ang="0">
                <a:pos x="connsiteX2" y="connsiteY2"/>
              </a:cxn>
            </a:cxnLst>
            <a:rect l="l" t="t" r="r" b="b"/>
            <a:pathLst>
              <a:path w="1842052" h="39757">
                <a:moveTo>
                  <a:pt x="0" y="39757"/>
                </a:moveTo>
                <a:lnTo>
                  <a:pt x="1842052" y="0"/>
                </a:lnTo>
                <a:lnTo>
                  <a:pt x="1842052" y="0"/>
                </a:lnTo>
              </a:path>
            </a:pathLst>
          </a:cu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8" name="Oval 15"/>
          <p:cNvSpPr/>
          <p:nvPr/>
        </p:nvSpPr>
        <p:spPr>
          <a:xfrm>
            <a:off x="9980905" y="3339557"/>
            <a:ext cx="123662" cy="12366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CO" dirty="0"/>
          </a:p>
        </p:txBody>
      </p:sp>
      <p:sp>
        <p:nvSpPr>
          <p:cNvPr id="59" name="Oval 15"/>
          <p:cNvSpPr/>
          <p:nvPr/>
        </p:nvSpPr>
        <p:spPr>
          <a:xfrm>
            <a:off x="10675321" y="3260073"/>
            <a:ext cx="123662" cy="12366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CO" dirty="0"/>
          </a:p>
        </p:txBody>
      </p:sp>
      <p:sp>
        <p:nvSpPr>
          <p:cNvPr id="60" name="100 CuadroTexto"/>
          <p:cNvSpPr txBox="1">
            <a:spLocks noChangeArrowheads="1"/>
          </p:cNvSpPr>
          <p:nvPr/>
        </p:nvSpPr>
        <p:spPr bwMode="auto">
          <a:xfrm>
            <a:off x="11088689" y="3607537"/>
            <a:ext cx="913713" cy="769441"/>
          </a:xfrm>
          <a:prstGeom prst="rect">
            <a:avLst/>
          </a:prstGeom>
          <a:solidFill>
            <a:srgbClr val="FFFF00"/>
          </a:solidFill>
          <a:ln w="6350">
            <a:solidFill>
              <a:schemeClr val="tx1"/>
            </a:solidFill>
            <a:miter lim="800000"/>
            <a:headEnd/>
            <a:tailEnd/>
          </a:ln>
          <a:extLst/>
        </p:spPr>
        <p:txBody>
          <a:bodyPr wrap="square">
            <a:spAutoFit/>
          </a:bodyPr>
          <a:lstStyle>
            <a:lvl1pPr>
              <a:defRPr sz="3200">
                <a:solidFill>
                  <a:schemeClr val="tx1"/>
                </a:solidFill>
                <a:latin typeface="Calibri" pitchFamily="34" charset="0"/>
              </a:defRPr>
            </a:lvl1pPr>
            <a:lvl2pPr>
              <a:defRPr sz="2800">
                <a:solidFill>
                  <a:schemeClr val="tx1"/>
                </a:solidFill>
                <a:latin typeface="Calibri" pitchFamily="34" charset="0"/>
              </a:defRPr>
            </a:lvl2pPr>
            <a:lvl3pPr>
              <a:defRPr sz="2400">
                <a:solidFill>
                  <a:schemeClr val="tx1"/>
                </a:solidFill>
                <a:latin typeface="Calibri" pitchFamily="34" charset="0"/>
              </a:defRPr>
            </a:lvl3pPr>
            <a:lvl4pPr>
              <a:defRPr sz="2000">
                <a:solidFill>
                  <a:schemeClr val="tx1"/>
                </a:solidFill>
                <a:latin typeface="Calibri" pitchFamily="34" charset="0"/>
              </a:defRPr>
            </a:lvl4pPr>
            <a:lvl5pPr>
              <a:defRPr sz="2000">
                <a:solidFill>
                  <a:schemeClr val="tx1"/>
                </a:solidFill>
                <a:latin typeface="Calibri" pitchFamily="34" charset="0"/>
              </a:defRPr>
            </a:lvl5pPr>
            <a:lvl6pPr eaLnBrk="0" fontAlgn="base" hangingPunct="0">
              <a:spcAft>
                <a:spcPct val="0"/>
              </a:spcAft>
              <a:buFont typeface="Arial" charset="0"/>
              <a:buChar char="»"/>
              <a:defRPr sz="2000">
                <a:solidFill>
                  <a:schemeClr val="tx1"/>
                </a:solidFill>
                <a:latin typeface="Calibri" pitchFamily="34" charset="0"/>
              </a:defRPr>
            </a:lvl6pPr>
            <a:lvl7pPr eaLnBrk="0" fontAlgn="base" hangingPunct="0">
              <a:spcAft>
                <a:spcPct val="0"/>
              </a:spcAft>
              <a:buFont typeface="Arial" charset="0"/>
              <a:buChar char="»"/>
              <a:defRPr sz="2000">
                <a:solidFill>
                  <a:schemeClr val="tx1"/>
                </a:solidFill>
                <a:latin typeface="Calibri" pitchFamily="34" charset="0"/>
              </a:defRPr>
            </a:lvl7pPr>
            <a:lvl8pPr eaLnBrk="0" fontAlgn="base" hangingPunct="0">
              <a:spcAft>
                <a:spcPct val="0"/>
              </a:spcAft>
              <a:buFont typeface="Arial" charset="0"/>
              <a:buChar char="»"/>
              <a:defRPr sz="2000">
                <a:solidFill>
                  <a:schemeClr val="tx1"/>
                </a:solidFill>
                <a:latin typeface="Calibri" pitchFamily="34" charset="0"/>
              </a:defRPr>
            </a:lvl8pPr>
            <a:lvl9pPr eaLnBrk="0" fontAlgn="base" hangingPunct="0">
              <a:spcAft>
                <a:spcPct val="0"/>
              </a:spcAft>
              <a:buFont typeface="Arial" charset="0"/>
              <a:buChar char="»"/>
              <a:defRPr sz="2000">
                <a:solidFill>
                  <a:schemeClr val="tx1"/>
                </a:solidFill>
                <a:latin typeface="Calibri" pitchFamily="34" charset="0"/>
              </a:defRPr>
            </a:lvl9pPr>
          </a:lstStyle>
          <a:p>
            <a:pPr algn="ctr" eaLnBrk="1" hangingPunct="1"/>
            <a:r>
              <a:rPr lang="en-GB" sz="1100" b="1" dirty="0" smtClean="0"/>
              <a:t>2013 </a:t>
            </a:r>
            <a:r>
              <a:rPr lang="en-GB" sz="1100" b="1" dirty="0" err="1" smtClean="0"/>
              <a:t>actialización</a:t>
            </a:r>
            <a:r>
              <a:rPr lang="en-GB" sz="1100" b="1" dirty="0" smtClean="0"/>
              <a:t> POS </a:t>
            </a:r>
            <a:r>
              <a:rPr lang="en-GB" sz="1100" b="1" dirty="0" err="1" smtClean="0"/>
              <a:t>uso</a:t>
            </a:r>
            <a:r>
              <a:rPr lang="en-GB" sz="1100" b="1" dirty="0" smtClean="0"/>
              <a:t> ETES x IETS</a:t>
            </a:r>
            <a:endParaRPr lang="en-GB" sz="1100" b="1" dirty="0"/>
          </a:p>
        </p:txBody>
      </p:sp>
      <p:sp>
        <p:nvSpPr>
          <p:cNvPr id="61" name="122 Rectángulo"/>
          <p:cNvSpPr/>
          <p:nvPr/>
        </p:nvSpPr>
        <p:spPr>
          <a:xfrm>
            <a:off x="11407149" y="6077513"/>
            <a:ext cx="753689" cy="279124"/>
          </a:xfrm>
          <a:prstGeom prst="rect">
            <a:avLst/>
          </a:prstGeom>
          <a:solidFill>
            <a:srgbClr val="485925"/>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GB" dirty="0" smtClean="0">
                <a:solidFill>
                  <a:schemeClr val="tx1"/>
                </a:solidFill>
              </a:rPr>
              <a:t>2013</a:t>
            </a:r>
            <a:endParaRPr lang="en-GB" dirty="0">
              <a:solidFill>
                <a:schemeClr val="tx1"/>
              </a:solidFill>
            </a:endParaRPr>
          </a:p>
        </p:txBody>
      </p:sp>
      <p:sp>
        <p:nvSpPr>
          <p:cNvPr id="62" name="Oval 15"/>
          <p:cNvSpPr/>
          <p:nvPr/>
        </p:nvSpPr>
        <p:spPr>
          <a:xfrm>
            <a:off x="11032847" y="3193445"/>
            <a:ext cx="166218" cy="148161"/>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CO" dirty="0"/>
          </a:p>
        </p:txBody>
      </p:sp>
      <p:sp>
        <p:nvSpPr>
          <p:cNvPr id="63" name="100 CuadroTexto"/>
          <p:cNvSpPr txBox="1">
            <a:spLocks noChangeArrowheads="1"/>
          </p:cNvSpPr>
          <p:nvPr/>
        </p:nvSpPr>
        <p:spPr bwMode="auto">
          <a:xfrm>
            <a:off x="11066465" y="2180035"/>
            <a:ext cx="971315" cy="600164"/>
          </a:xfrm>
          <a:prstGeom prst="rect">
            <a:avLst/>
          </a:prstGeom>
          <a:noFill/>
          <a:ln w="63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sz="3200">
                <a:solidFill>
                  <a:schemeClr val="tx1"/>
                </a:solidFill>
                <a:latin typeface="Calibri" pitchFamily="34" charset="0"/>
              </a:defRPr>
            </a:lvl1pPr>
            <a:lvl2pPr>
              <a:defRPr sz="2800">
                <a:solidFill>
                  <a:schemeClr val="tx1"/>
                </a:solidFill>
                <a:latin typeface="Calibri" pitchFamily="34" charset="0"/>
              </a:defRPr>
            </a:lvl2pPr>
            <a:lvl3pPr>
              <a:defRPr sz="2400">
                <a:solidFill>
                  <a:schemeClr val="tx1"/>
                </a:solidFill>
                <a:latin typeface="Calibri" pitchFamily="34" charset="0"/>
              </a:defRPr>
            </a:lvl3pPr>
            <a:lvl4pPr>
              <a:defRPr sz="2000">
                <a:solidFill>
                  <a:schemeClr val="tx1"/>
                </a:solidFill>
                <a:latin typeface="Calibri" pitchFamily="34" charset="0"/>
              </a:defRPr>
            </a:lvl4pPr>
            <a:lvl5pPr>
              <a:defRPr sz="2000">
                <a:solidFill>
                  <a:schemeClr val="tx1"/>
                </a:solidFill>
                <a:latin typeface="Calibri" pitchFamily="34" charset="0"/>
              </a:defRPr>
            </a:lvl5pPr>
            <a:lvl6pPr eaLnBrk="0" fontAlgn="base" hangingPunct="0">
              <a:spcAft>
                <a:spcPct val="0"/>
              </a:spcAft>
              <a:buFont typeface="Arial" charset="0"/>
              <a:buChar char="»"/>
              <a:defRPr sz="2000">
                <a:solidFill>
                  <a:schemeClr val="tx1"/>
                </a:solidFill>
                <a:latin typeface="Calibri" pitchFamily="34" charset="0"/>
              </a:defRPr>
            </a:lvl6pPr>
            <a:lvl7pPr eaLnBrk="0" fontAlgn="base" hangingPunct="0">
              <a:spcAft>
                <a:spcPct val="0"/>
              </a:spcAft>
              <a:buFont typeface="Arial" charset="0"/>
              <a:buChar char="»"/>
              <a:defRPr sz="2000">
                <a:solidFill>
                  <a:schemeClr val="tx1"/>
                </a:solidFill>
                <a:latin typeface="Calibri" pitchFamily="34" charset="0"/>
              </a:defRPr>
            </a:lvl7pPr>
            <a:lvl8pPr eaLnBrk="0" fontAlgn="base" hangingPunct="0">
              <a:spcAft>
                <a:spcPct val="0"/>
              </a:spcAft>
              <a:buFont typeface="Arial" charset="0"/>
              <a:buChar char="»"/>
              <a:defRPr sz="2000">
                <a:solidFill>
                  <a:schemeClr val="tx1"/>
                </a:solidFill>
                <a:latin typeface="Calibri" pitchFamily="34" charset="0"/>
              </a:defRPr>
            </a:lvl8pPr>
            <a:lvl9pPr eaLnBrk="0" fontAlgn="base" hangingPunct="0">
              <a:spcAft>
                <a:spcPct val="0"/>
              </a:spcAft>
              <a:buFont typeface="Arial" charset="0"/>
              <a:buChar char="»"/>
              <a:defRPr sz="2000">
                <a:solidFill>
                  <a:schemeClr val="tx1"/>
                </a:solidFill>
                <a:latin typeface="Calibri" pitchFamily="34" charset="0"/>
              </a:defRPr>
            </a:lvl9pPr>
          </a:lstStyle>
          <a:p>
            <a:pPr algn="ctr" eaLnBrk="1" hangingPunct="1"/>
            <a:r>
              <a:rPr lang="en-GB" sz="1100" b="1" dirty="0" smtClean="0"/>
              <a:t>2012 IETS </a:t>
            </a:r>
            <a:r>
              <a:rPr lang="en-GB" sz="1100" b="1" dirty="0" err="1" smtClean="0"/>
              <a:t>empieza</a:t>
            </a:r>
            <a:r>
              <a:rPr lang="en-GB" sz="1100" b="1" dirty="0" smtClean="0"/>
              <a:t> a </a:t>
            </a:r>
            <a:r>
              <a:rPr lang="en-GB" sz="1100" b="1" dirty="0" err="1" smtClean="0"/>
              <a:t>funcionar</a:t>
            </a:r>
            <a:endParaRPr lang="en-GB" sz="1100" b="1" dirty="0"/>
          </a:p>
        </p:txBody>
      </p:sp>
      <p:cxnSp>
        <p:nvCxnSpPr>
          <p:cNvPr id="64" name="117 Conector recto de flecha"/>
          <p:cNvCxnSpPr>
            <a:stCxn id="63" idx="2"/>
            <a:endCxn id="59" idx="0"/>
          </p:cNvCxnSpPr>
          <p:nvPr/>
        </p:nvCxnSpPr>
        <p:spPr>
          <a:xfrm flipH="1">
            <a:off x="10737152" y="2780199"/>
            <a:ext cx="814971" cy="479874"/>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5" name="117 Conector recto de flecha"/>
          <p:cNvCxnSpPr>
            <a:stCxn id="60" idx="0"/>
            <a:endCxn id="62" idx="6"/>
          </p:cNvCxnSpPr>
          <p:nvPr/>
        </p:nvCxnSpPr>
        <p:spPr>
          <a:xfrm flipH="1" flipV="1">
            <a:off x="11199065" y="3267526"/>
            <a:ext cx="346481" cy="340011"/>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4" name="117 Conector recto de flecha"/>
          <p:cNvCxnSpPr>
            <a:endCxn id="58" idx="0"/>
          </p:cNvCxnSpPr>
          <p:nvPr/>
        </p:nvCxnSpPr>
        <p:spPr>
          <a:xfrm flipH="1">
            <a:off x="10042736" y="1824482"/>
            <a:ext cx="1156329" cy="1515075"/>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74756297"/>
      </p:ext>
    </p:extLst>
  </p:cSld>
  <p:clrMapOvr>
    <a:masterClrMapping/>
  </p:clrMapOvr>
  <p:transition spd="slow"/>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4 Marcador de contenido"/>
          <p:cNvSpPr>
            <a:spLocks noGrp="1"/>
          </p:cNvSpPr>
          <p:nvPr>
            <p:ph sz="half" idx="2"/>
          </p:nvPr>
        </p:nvSpPr>
        <p:spPr>
          <a:xfrm>
            <a:off x="803151" y="1844824"/>
            <a:ext cx="10081641" cy="3705225"/>
          </a:xfrm>
        </p:spPr>
        <p:txBody>
          <a:bodyPr/>
          <a:lstStyle/>
          <a:p>
            <a:endParaRPr lang="es-CO" sz="2400" b="1" dirty="0" smtClean="0">
              <a:solidFill>
                <a:schemeClr val="tx1"/>
              </a:solidFill>
            </a:endParaRPr>
          </a:p>
          <a:p>
            <a:endParaRPr lang="es-CO" sz="2400" b="1" dirty="0" smtClean="0">
              <a:solidFill>
                <a:schemeClr val="tx1"/>
              </a:solidFill>
              <a:latin typeface="Segoe UI Semibold" pitchFamily="34" charset="0"/>
            </a:endParaRPr>
          </a:p>
        </p:txBody>
      </p:sp>
      <p:sp>
        <p:nvSpPr>
          <p:cNvPr id="3" name="4 Título"/>
          <p:cNvSpPr txBox="1">
            <a:spLocks/>
          </p:cNvSpPr>
          <p:nvPr/>
        </p:nvSpPr>
        <p:spPr>
          <a:xfrm>
            <a:off x="2135560" y="620688"/>
            <a:ext cx="7704856" cy="648072"/>
          </a:xfrm>
          <a:prstGeom prst="rect">
            <a:avLst/>
          </a:prstGeom>
        </p:spPr>
        <p:txBody>
          <a:bodyPr/>
          <a:lstStyle>
            <a:lvl1pPr algn="ctr" defTabSz="914400" rtl="0" eaLnBrk="1" latinLnBrk="0" hangingPunct="1">
              <a:spcBef>
                <a:spcPct val="0"/>
              </a:spcBef>
              <a:buNone/>
              <a:defRPr sz="4400" kern="1200">
                <a:solidFill>
                  <a:schemeClr val="tx1"/>
                </a:solidFill>
                <a:latin typeface="Segoe UI" panose="020B0502040204020203" pitchFamily="34" charset="0"/>
                <a:ea typeface="Segoe UI" panose="020B0502040204020203" pitchFamily="34" charset="0"/>
                <a:cs typeface="Segoe UI" panose="020B0502040204020203" pitchFamily="34" charset="0"/>
              </a:defRPr>
            </a:lvl1pPr>
          </a:lstStyle>
          <a:p>
            <a:r>
              <a:rPr lang="es-CO" sz="2800" b="1" dirty="0" smtClean="0"/>
              <a:t>Análisis de Actores</a:t>
            </a:r>
            <a:endParaRPr lang="es-CO" sz="2800" b="1" dirty="0"/>
          </a:p>
        </p:txBody>
      </p:sp>
      <p:sp>
        <p:nvSpPr>
          <p:cNvPr id="5" name="4 Marcador de contenido"/>
          <p:cNvSpPr txBox="1">
            <a:spLocks/>
          </p:cNvSpPr>
          <p:nvPr/>
        </p:nvSpPr>
        <p:spPr>
          <a:xfrm>
            <a:off x="839416" y="1772816"/>
            <a:ext cx="10081641" cy="3705225"/>
          </a:xfrm>
          <a:prstGeom prst="rect">
            <a:avLst/>
          </a:prstGeom>
        </p:spPr>
        <p:txBody>
          <a:bodyPr/>
          <a:lstStyle>
            <a:lvl1pPr marL="285750" indent="-285750" algn="just" defTabSz="914400" rtl="0" eaLnBrk="1" latinLnBrk="0" hangingPunct="1">
              <a:spcBef>
                <a:spcPct val="20000"/>
              </a:spcBef>
              <a:buClr>
                <a:srgbClr val="FF0000"/>
              </a:buClr>
              <a:buFont typeface="Arial" panose="020B0604020202020204" pitchFamily="34" charset="0"/>
              <a:buChar char="»"/>
              <a:defRPr sz="1400" kern="1200" baseline="0">
                <a:solidFill>
                  <a:schemeClr val="tx1">
                    <a:lumMod val="75000"/>
                    <a:lumOff val="25000"/>
                  </a:schemeClr>
                </a:solidFill>
                <a:latin typeface="Segoe UI Light" panose="020B0502040204020203" pitchFamily="34" charset="0"/>
                <a:ea typeface="+mn-ea"/>
                <a:cs typeface="+mn-cs"/>
              </a:defRPr>
            </a:lvl1pPr>
            <a:lvl2pPr marL="800100" indent="-342900" algn="l" defTabSz="914400" rtl="0" eaLnBrk="1" latinLnBrk="0" hangingPunct="1">
              <a:spcBef>
                <a:spcPct val="20000"/>
              </a:spcBef>
              <a:buClr>
                <a:srgbClr val="FF0000"/>
              </a:buClr>
              <a:buFont typeface="Arial" panose="020B0604020202020204" pitchFamily="34" charset="0"/>
              <a:buChar char="•"/>
              <a:defRPr sz="24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r>
              <a:rPr lang="es-CO" sz="2800" b="1" dirty="0" smtClean="0">
                <a:solidFill>
                  <a:schemeClr val="tx1"/>
                </a:solidFill>
              </a:rPr>
              <a:t>¿Quién (es) establece(n) la agenda?</a:t>
            </a:r>
          </a:p>
          <a:p>
            <a:pPr lvl="1"/>
            <a:r>
              <a:rPr lang="es-CO" sz="2800" dirty="0" smtClean="0">
                <a:latin typeface="Segoe UI Light" panose="020B0502040204020203" pitchFamily="34" charset="0"/>
              </a:rPr>
              <a:t>El gobierno</a:t>
            </a:r>
          </a:p>
          <a:p>
            <a:pPr lvl="1"/>
            <a:r>
              <a:rPr lang="es-CO" sz="2800" dirty="0" smtClean="0">
                <a:solidFill>
                  <a:schemeClr val="tx1"/>
                </a:solidFill>
                <a:latin typeface="Segoe UI Light" panose="020B0502040204020203" pitchFamily="34" charset="0"/>
              </a:rPr>
              <a:t>Grupos de la sociedad civil:</a:t>
            </a:r>
          </a:p>
          <a:p>
            <a:pPr marL="1200150" lvl="2" indent="-285750">
              <a:buFont typeface="Arial" panose="020B0604020202020204" pitchFamily="34" charset="0"/>
              <a:buChar char="•"/>
            </a:pPr>
            <a:r>
              <a:rPr lang="es-CO" sz="2800" dirty="0" smtClean="0">
                <a:solidFill>
                  <a:schemeClr val="tx1"/>
                </a:solidFill>
                <a:latin typeface="Segoe UI Light" panose="020B0502040204020203" pitchFamily="34" charset="0"/>
              </a:rPr>
              <a:t>Grupos de interés (o de presión)</a:t>
            </a:r>
          </a:p>
          <a:p>
            <a:pPr marL="1885950" lvl="3" indent="-285750">
              <a:buFont typeface="Arial" panose="020B0604020202020204" pitchFamily="34" charset="0"/>
              <a:buChar char="•"/>
            </a:pPr>
            <a:r>
              <a:rPr lang="es-CO" sz="2800" dirty="0" smtClean="0">
                <a:latin typeface="Segoe UI Light" panose="020B0502040204020203" pitchFamily="34" charset="0"/>
              </a:rPr>
              <a:t>Grupos seccionales</a:t>
            </a:r>
            <a:endParaRPr lang="es-CO" sz="2800" dirty="0" smtClean="0">
              <a:solidFill>
                <a:schemeClr val="tx1"/>
              </a:solidFill>
              <a:latin typeface="Segoe UI Light" panose="020B0502040204020203" pitchFamily="34" charset="0"/>
            </a:endParaRPr>
          </a:p>
          <a:p>
            <a:pPr marL="1200150" lvl="2" indent="-285750">
              <a:buFont typeface="Arial" panose="020B0604020202020204" pitchFamily="34" charset="0"/>
              <a:buChar char="•"/>
            </a:pPr>
            <a:r>
              <a:rPr lang="es-CO" sz="2800" dirty="0" smtClean="0">
                <a:latin typeface="Segoe UI Light" panose="020B0502040204020203" pitchFamily="34" charset="0"/>
              </a:rPr>
              <a:t>Red de interés</a:t>
            </a:r>
          </a:p>
          <a:p>
            <a:pPr marL="1200150" lvl="2" indent="-285750">
              <a:buFont typeface="Arial" panose="020B0604020202020204" pitchFamily="34" charset="0"/>
              <a:buChar char="•"/>
            </a:pPr>
            <a:r>
              <a:rPr lang="es-CO" sz="2800" dirty="0" err="1" smtClean="0">
                <a:solidFill>
                  <a:schemeClr val="tx1"/>
                </a:solidFill>
                <a:latin typeface="Segoe UI Light" panose="020B0502040204020203" pitchFamily="34" charset="0"/>
              </a:rPr>
              <a:t>ONGs</a:t>
            </a:r>
            <a:endParaRPr lang="es-CO" sz="2800" dirty="0" smtClean="0">
              <a:solidFill>
                <a:schemeClr val="tx1"/>
              </a:solidFill>
              <a:latin typeface="Segoe UI Light" panose="020B0502040204020203" pitchFamily="34" charset="0"/>
            </a:endParaRPr>
          </a:p>
          <a:p>
            <a:pPr lvl="1"/>
            <a:r>
              <a:rPr lang="es-CO" sz="2800" dirty="0" smtClean="0">
                <a:latin typeface="Segoe UI Light" panose="020B0502040204020203" pitchFamily="34" charset="0"/>
              </a:rPr>
              <a:t>Los medios de comunicación </a:t>
            </a:r>
            <a:endParaRPr lang="es-CO" sz="2800" dirty="0" smtClean="0">
              <a:solidFill>
                <a:schemeClr val="tx1"/>
              </a:solidFill>
            </a:endParaRPr>
          </a:p>
          <a:p>
            <a:pPr lvl="1"/>
            <a:endParaRPr lang="es-CO" sz="2800" b="1" dirty="0" smtClean="0">
              <a:solidFill>
                <a:schemeClr val="tx1"/>
              </a:solidFill>
            </a:endParaRPr>
          </a:p>
          <a:p>
            <a:endParaRPr lang="es-CO" sz="2800" b="1" dirty="0" smtClean="0">
              <a:solidFill>
                <a:schemeClr val="tx1"/>
              </a:solidFill>
            </a:endParaRPr>
          </a:p>
          <a:p>
            <a:endParaRPr lang="es-CO" sz="2800" b="1" dirty="0" smtClean="0">
              <a:solidFill>
                <a:schemeClr val="tx1"/>
              </a:solidFill>
              <a:latin typeface="Segoe UI Semibold" pitchFamily="34" charset="0"/>
            </a:endParaRPr>
          </a:p>
        </p:txBody>
      </p:sp>
    </p:spTree>
    <p:extLst>
      <p:ext uri="{BB962C8B-B14F-4D97-AF65-F5344CB8AC3E}">
        <p14:creationId xmlns:p14="http://schemas.microsoft.com/office/powerpoint/2010/main" val="342518770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4 Marcador de contenido"/>
          <p:cNvSpPr>
            <a:spLocks noGrp="1"/>
          </p:cNvSpPr>
          <p:nvPr>
            <p:ph sz="half" idx="2"/>
          </p:nvPr>
        </p:nvSpPr>
        <p:spPr>
          <a:xfrm>
            <a:off x="839416" y="1412776"/>
            <a:ext cx="10081641" cy="3705225"/>
          </a:xfrm>
        </p:spPr>
        <p:txBody>
          <a:bodyPr/>
          <a:lstStyle/>
          <a:p>
            <a:endParaRPr lang="es-CO" sz="2400" b="1" dirty="0" smtClean="0">
              <a:solidFill>
                <a:schemeClr val="tx1"/>
              </a:solidFill>
            </a:endParaRPr>
          </a:p>
          <a:p>
            <a:endParaRPr lang="es-CO" sz="2400" b="1" dirty="0" smtClean="0">
              <a:solidFill>
                <a:schemeClr val="tx1"/>
              </a:solidFill>
              <a:latin typeface="Segoe UI Semibold" pitchFamily="34" charset="0"/>
            </a:endParaRPr>
          </a:p>
        </p:txBody>
      </p:sp>
      <p:sp>
        <p:nvSpPr>
          <p:cNvPr id="3" name="4 Título"/>
          <p:cNvSpPr txBox="1">
            <a:spLocks/>
          </p:cNvSpPr>
          <p:nvPr/>
        </p:nvSpPr>
        <p:spPr>
          <a:xfrm>
            <a:off x="2135560" y="620688"/>
            <a:ext cx="7704856" cy="648072"/>
          </a:xfrm>
          <a:prstGeom prst="rect">
            <a:avLst/>
          </a:prstGeom>
        </p:spPr>
        <p:txBody>
          <a:bodyPr/>
          <a:lstStyle>
            <a:lvl1pPr algn="ctr" defTabSz="914400" rtl="0" eaLnBrk="1" latinLnBrk="0" hangingPunct="1">
              <a:spcBef>
                <a:spcPct val="0"/>
              </a:spcBef>
              <a:buNone/>
              <a:defRPr sz="4400" kern="1200">
                <a:solidFill>
                  <a:schemeClr val="tx1"/>
                </a:solidFill>
                <a:latin typeface="Segoe UI" panose="020B0502040204020203" pitchFamily="34" charset="0"/>
                <a:ea typeface="Segoe UI" panose="020B0502040204020203" pitchFamily="34" charset="0"/>
                <a:cs typeface="Segoe UI" panose="020B0502040204020203" pitchFamily="34" charset="0"/>
              </a:defRPr>
            </a:lvl1pPr>
          </a:lstStyle>
          <a:p>
            <a:r>
              <a:rPr lang="es-CO" sz="2800" b="1" dirty="0" smtClean="0"/>
              <a:t>Análisis de Actores</a:t>
            </a:r>
            <a:endParaRPr lang="es-CO" sz="2800" b="1" dirty="0"/>
          </a:p>
        </p:txBody>
      </p:sp>
      <p:sp>
        <p:nvSpPr>
          <p:cNvPr id="5" name="4 Marcador de contenido"/>
          <p:cNvSpPr txBox="1">
            <a:spLocks/>
          </p:cNvSpPr>
          <p:nvPr/>
        </p:nvSpPr>
        <p:spPr>
          <a:xfrm>
            <a:off x="839416" y="1772816"/>
            <a:ext cx="10081641" cy="4248472"/>
          </a:xfrm>
          <a:prstGeom prst="rect">
            <a:avLst/>
          </a:prstGeom>
        </p:spPr>
        <p:txBody>
          <a:bodyPr/>
          <a:lstStyle>
            <a:lvl1pPr marL="285750" indent="-285750" algn="just" defTabSz="914400" rtl="0" eaLnBrk="1" latinLnBrk="0" hangingPunct="1">
              <a:spcBef>
                <a:spcPct val="20000"/>
              </a:spcBef>
              <a:buClr>
                <a:srgbClr val="FF0000"/>
              </a:buClr>
              <a:buFont typeface="Arial" panose="020B0604020202020204" pitchFamily="34" charset="0"/>
              <a:buChar char="»"/>
              <a:defRPr sz="1400" kern="1200" baseline="0">
                <a:solidFill>
                  <a:schemeClr val="tx1">
                    <a:lumMod val="75000"/>
                    <a:lumOff val="25000"/>
                  </a:schemeClr>
                </a:solidFill>
                <a:latin typeface="Segoe UI Light" panose="020B0502040204020203" pitchFamily="34" charset="0"/>
                <a:ea typeface="+mn-ea"/>
                <a:cs typeface="+mn-cs"/>
              </a:defRPr>
            </a:lvl1pPr>
            <a:lvl2pPr marL="800100" indent="-342900" algn="l" defTabSz="914400" rtl="0" eaLnBrk="1" latinLnBrk="0" hangingPunct="1">
              <a:spcBef>
                <a:spcPct val="20000"/>
              </a:spcBef>
              <a:buClr>
                <a:srgbClr val="FF0000"/>
              </a:buClr>
              <a:buFont typeface="Arial" panose="020B0604020202020204" pitchFamily="34" charset="0"/>
              <a:buChar char="•"/>
              <a:defRPr sz="24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r>
              <a:rPr lang="es-CO" sz="2400" b="1" dirty="0">
                <a:solidFill>
                  <a:schemeClr val="tx1"/>
                </a:solidFill>
              </a:rPr>
              <a:t>¿Cómo se analizan los actores?</a:t>
            </a:r>
          </a:p>
          <a:p>
            <a:pPr lvl="1" algn="just">
              <a:spcAft>
                <a:spcPts val="600"/>
              </a:spcAft>
            </a:pPr>
            <a:r>
              <a:rPr lang="es-CO" dirty="0">
                <a:latin typeface="Segoe UI Light" panose="020B0502040204020203" pitchFamily="34" charset="0"/>
              </a:rPr>
              <a:t>Prospectivamente</a:t>
            </a:r>
          </a:p>
          <a:p>
            <a:pPr lvl="1" algn="just">
              <a:spcAft>
                <a:spcPts val="600"/>
              </a:spcAft>
            </a:pPr>
            <a:r>
              <a:rPr lang="es-CO" dirty="0">
                <a:latin typeface="Segoe UI Light" panose="020B0502040204020203" pitchFamily="34" charset="0"/>
              </a:rPr>
              <a:t>Retrospectivamente</a:t>
            </a:r>
          </a:p>
          <a:p>
            <a:r>
              <a:rPr lang="es-CO" sz="2400" b="1" dirty="0" smtClean="0">
                <a:solidFill>
                  <a:schemeClr val="tx1"/>
                </a:solidFill>
              </a:rPr>
              <a:t>¿Qué se les analiza a los actores?</a:t>
            </a:r>
          </a:p>
          <a:p>
            <a:pPr lvl="1" algn="just">
              <a:spcAft>
                <a:spcPts val="600"/>
              </a:spcAft>
            </a:pPr>
            <a:r>
              <a:rPr lang="es-CO" dirty="0" smtClean="0">
                <a:latin typeface="Segoe UI Light" panose="020B0502040204020203" pitchFamily="34" charset="0"/>
              </a:rPr>
              <a:t>Poder</a:t>
            </a:r>
            <a:endParaRPr lang="es-CO" dirty="0">
              <a:latin typeface="Segoe UI Light" panose="020B0502040204020203" pitchFamily="34" charset="0"/>
            </a:endParaRPr>
          </a:p>
          <a:p>
            <a:pPr lvl="1" algn="just">
              <a:spcAft>
                <a:spcPts val="600"/>
              </a:spcAft>
            </a:pPr>
            <a:r>
              <a:rPr lang="es-CO" dirty="0" smtClean="0">
                <a:latin typeface="Segoe UI Light" panose="020B0502040204020203" pitchFamily="34" charset="0"/>
              </a:rPr>
              <a:t>Interés</a:t>
            </a:r>
          </a:p>
          <a:p>
            <a:pPr lvl="1" algn="just">
              <a:spcAft>
                <a:spcPts val="600"/>
              </a:spcAft>
            </a:pPr>
            <a:r>
              <a:rPr lang="es-CO" dirty="0" smtClean="0">
                <a:latin typeface="Segoe UI Light" panose="020B0502040204020203" pitchFamily="34" charset="0"/>
              </a:rPr>
              <a:t>Posición</a:t>
            </a:r>
          </a:p>
          <a:p>
            <a:pPr lvl="1" algn="just">
              <a:spcAft>
                <a:spcPts val="600"/>
              </a:spcAft>
            </a:pPr>
            <a:r>
              <a:rPr lang="es-CO" dirty="0" smtClean="0">
                <a:latin typeface="Segoe UI Light" panose="020B0502040204020203" pitchFamily="34" charset="0"/>
              </a:rPr>
              <a:t>Compromiso  </a:t>
            </a:r>
            <a:endParaRPr lang="es-CO" dirty="0">
              <a:latin typeface="Segoe UI Light" panose="020B0502040204020203" pitchFamily="34" charset="0"/>
            </a:endParaRPr>
          </a:p>
          <a:p>
            <a:pPr marL="457200" lvl="1" indent="0">
              <a:buNone/>
            </a:pPr>
            <a:r>
              <a:rPr lang="es-CO" sz="3400" b="1" dirty="0" smtClean="0">
                <a:solidFill>
                  <a:schemeClr val="tx1"/>
                </a:solidFill>
              </a:rPr>
              <a:t> </a:t>
            </a:r>
            <a:endParaRPr lang="es-CO" b="1" dirty="0" smtClean="0">
              <a:solidFill>
                <a:schemeClr val="tx1"/>
              </a:solidFill>
            </a:endParaRPr>
          </a:p>
          <a:p>
            <a:endParaRPr lang="es-CO" sz="2400" b="1" dirty="0" smtClean="0">
              <a:solidFill>
                <a:schemeClr val="tx1"/>
              </a:solidFill>
            </a:endParaRPr>
          </a:p>
          <a:p>
            <a:endParaRPr lang="es-CO" sz="2400" b="1" dirty="0" smtClean="0">
              <a:solidFill>
                <a:schemeClr val="tx1"/>
              </a:solidFill>
              <a:latin typeface="Segoe UI Semibold" pitchFamily="34" charset="0"/>
            </a:endParaRPr>
          </a:p>
        </p:txBody>
      </p:sp>
    </p:spTree>
    <p:extLst>
      <p:ext uri="{BB962C8B-B14F-4D97-AF65-F5344CB8AC3E}">
        <p14:creationId xmlns:p14="http://schemas.microsoft.com/office/powerpoint/2010/main" val="416899884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4 Marcador de contenido"/>
          <p:cNvSpPr>
            <a:spLocks noGrp="1"/>
          </p:cNvSpPr>
          <p:nvPr>
            <p:ph sz="half" idx="2"/>
          </p:nvPr>
        </p:nvSpPr>
        <p:spPr>
          <a:xfrm>
            <a:off x="839416" y="1412776"/>
            <a:ext cx="10081641" cy="3705225"/>
          </a:xfrm>
        </p:spPr>
        <p:txBody>
          <a:bodyPr/>
          <a:lstStyle/>
          <a:p>
            <a:endParaRPr lang="es-CO" sz="2400" b="1" dirty="0" smtClean="0">
              <a:solidFill>
                <a:schemeClr val="tx1"/>
              </a:solidFill>
            </a:endParaRPr>
          </a:p>
          <a:p>
            <a:endParaRPr lang="es-CO" sz="2400" b="1" dirty="0" smtClean="0">
              <a:solidFill>
                <a:schemeClr val="tx1"/>
              </a:solidFill>
              <a:latin typeface="Segoe UI Semibold" pitchFamily="34" charset="0"/>
            </a:endParaRPr>
          </a:p>
        </p:txBody>
      </p:sp>
      <p:sp>
        <p:nvSpPr>
          <p:cNvPr id="3" name="4 Título"/>
          <p:cNvSpPr txBox="1">
            <a:spLocks/>
          </p:cNvSpPr>
          <p:nvPr/>
        </p:nvSpPr>
        <p:spPr>
          <a:xfrm>
            <a:off x="2135560" y="620688"/>
            <a:ext cx="7704856" cy="648072"/>
          </a:xfrm>
          <a:prstGeom prst="rect">
            <a:avLst/>
          </a:prstGeom>
        </p:spPr>
        <p:txBody>
          <a:bodyPr/>
          <a:lstStyle>
            <a:lvl1pPr algn="ctr" defTabSz="914400" rtl="0" eaLnBrk="1" latinLnBrk="0" hangingPunct="1">
              <a:spcBef>
                <a:spcPct val="0"/>
              </a:spcBef>
              <a:buNone/>
              <a:defRPr sz="4400" kern="1200">
                <a:solidFill>
                  <a:schemeClr val="tx1"/>
                </a:solidFill>
                <a:latin typeface="Segoe UI" panose="020B0502040204020203" pitchFamily="34" charset="0"/>
                <a:ea typeface="Segoe UI" panose="020B0502040204020203" pitchFamily="34" charset="0"/>
                <a:cs typeface="Segoe UI" panose="020B0502040204020203" pitchFamily="34" charset="0"/>
              </a:defRPr>
            </a:lvl1pPr>
          </a:lstStyle>
          <a:p>
            <a:r>
              <a:rPr lang="es-CO" sz="2800" b="1" dirty="0" smtClean="0"/>
              <a:t>Análisis de Actores</a:t>
            </a:r>
            <a:endParaRPr lang="es-CO" sz="2800" b="1" dirty="0"/>
          </a:p>
        </p:txBody>
      </p:sp>
      <p:sp>
        <p:nvSpPr>
          <p:cNvPr id="5" name="4 Marcador de contenido"/>
          <p:cNvSpPr txBox="1">
            <a:spLocks/>
          </p:cNvSpPr>
          <p:nvPr/>
        </p:nvSpPr>
        <p:spPr>
          <a:xfrm>
            <a:off x="839416" y="1422106"/>
            <a:ext cx="10081641" cy="4248472"/>
          </a:xfrm>
          <a:prstGeom prst="rect">
            <a:avLst/>
          </a:prstGeom>
        </p:spPr>
        <p:txBody>
          <a:bodyPr/>
          <a:lstStyle>
            <a:lvl1pPr marL="285750" indent="-285750" algn="just" defTabSz="914400" rtl="0" eaLnBrk="1" latinLnBrk="0" hangingPunct="1">
              <a:spcBef>
                <a:spcPct val="20000"/>
              </a:spcBef>
              <a:buClr>
                <a:srgbClr val="FF0000"/>
              </a:buClr>
              <a:buFont typeface="Arial" panose="020B0604020202020204" pitchFamily="34" charset="0"/>
              <a:buChar char="»"/>
              <a:defRPr sz="1400" kern="1200" baseline="0">
                <a:solidFill>
                  <a:schemeClr val="tx1">
                    <a:lumMod val="75000"/>
                    <a:lumOff val="25000"/>
                  </a:schemeClr>
                </a:solidFill>
                <a:latin typeface="Segoe UI Light" panose="020B0502040204020203" pitchFamily="34" charset="0"/>
                <a:ea typeface="+mn-ea"/>
                <a:cs typeface="+mn-cs"/>
              </a:defRPr>
            </a:lvl1pPr>
            <a:lvl2pPr marL="800100" indent="-342900" algn="l" defTabSz="914400" rtl="0" eaLnBrk="1" latinLnBrk="0" hangingPunct="1">
              <a:spcBef>
                <a:spcPct val="20000"/>
              </a:spcBef>
              <a:buClr>
                <a:srgbClr val="FF0000"/>
              </a:buClr>
              <a:buFont typeface="Arial" panose="020B0604020202020204" pitchFamily="34" charset="0"/>
              <a:buChar char="•"/>
              <a:defRPr sz="24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marL="0" indent="0">
              <a:buNone/>
            </a:pPr>
            <a:r>
              <a:rPr lang="es-CO" sz="2800" b="1" dirty="0" smtClean="0">
                <a:solidFill>
                  <a:schemeClr val="tx1"/>
                </a:solidFill>
              </a:rPr>
              <a:t>¿Cómo se hace?</a:t>
            </a:r>
            <a:endParaRPr lang="es-CO" sz="2800" b="1" dirty="0"/>
          </a:p>
          <a:p>
            <a:r>
              <a:rPr lang="es-CO" sz="2400" b="1" dirty="0">
                <a:solidFill>
                  <a:schemeClr val="tx1"/>
                </a:solidFill>
              </a:rPr>
              <a:t>Identifique los </a:t>
            </a:r>
            <a:r>
              <a:rPr lang="es-CO" sz="2400" b="1" dirty="0" smtClean="0">
                <a:solidFill>
                  <a:schemeClr val="tx1"/>
                </a:solidFill>
              </a:rPr>
              <a:t>actores: </a:t>
            </a:r>
            <a:r>
              <a:rPr lang="es-CO" sz="2400" dirty="0" smtClean="0">
                <a:solidFill>
                  <a:schemeClr val="tx1"/>
                </a:solidFill>
              </a:rPr>
              <a:t>aquellos potencialmente afectados (+ o -) o que pudieran movilizarse. En ETES- industria, aseguradores, prestadores, profesionales, pacientes, gobierno, </a:t>
            </a:r>
            <a:r>
              <a:rPr lang="es-CO" sz="2400" dirty="0" err="1" smtClean="0">
                <a:solidFill>
                  <a:schemeClr val="tx1"/>
                </a:solidFill>
              </a:rPr>
              <a:t>etc</a:t>
            </a:r>
            <a:r>
              <a:rPr lang="es-CO" sz="2400" dirty="0" smtClean="0">
                <a:solidFill>
                  <a:schemeClr val="tx1"/>
                </a:solidFill>
              </a:rPr>
              <a:t> </a:t>
            </a:r>
            <a:endParaRPr lang="es-CO" sz="2400" dirty="0">
              <a:solidFill>
                <a:schemeClr val="tx1"/>
              </a:solidFill>
            </a:endParaRPr>
          </a:p>
          <a:p>
            <a:r>
              <a:rPr lang="es-CO" sz="2400" b="1" dirty="0" smtClean="0">
                <a:solidFill>
                  <a:schemeClr val="tx1"/>
                </a:solidFill>
              </a:rPr>
              <a:t>Evalúe:</a:t>
            </a:r>
          </a:p>
          <a:p>
            <a:pPr lvl="1" algn="just">
              <a:spcAft>
                <a:spcPts val="600"/>
              </a:spcAft>
            </a:pPr>
            <a:r>
              <a:rPr lang="es-CO" dirty="0" smtClean="0">
                <a:latin typeface="Segoe UI Light" panose="020B0502040204020203" pitchFamily="34" charset="0"/>
              </a:rPr>
              <a:t>Poder: recursos tangibles (votos, capital, infraestructura, afiliados) e intangibles (legitimidad, acceso a medios, decisores políticos)</a:t>
            </a:r>
            <a:endParaRPr lang="es-CO" dirty="0">
              <a:latin typeface="Segoe UI Light" panose="020B0502040204020203" pitchFamily="34" charset="0"/>
            </a:endParaRPr>
          </a:p>
          <a:p>
            <a:pPr lvl="1" algn="just">
              <a:spcAft>
                <a:spcPts val="600"/>
              </a:spcAft>
            </a:pPr>
            <a:r>
              <a:rPr lang="es-CO" dirty="0" smtClean="0">
                <a:latin typeface="Segoe UI Light" panose="020B0502040204020203" pitchFamily="34" charset="0"/>
              </a:rPr>
              <a:t>Interés: no siempre fáciles de identificar (debates, opiniones, </a:t>
            </a:r>
            <a:r>
              <a:rPr lang="es-CO" dirty="0" err="1" smtClean="0">
                <a:latin typeface="Segoe UI Light" panose="020B0502040204020203" pitchFamily="34" charset="0"/>
              </a:rPr>
              <a:t>etc</a:t>
            </a:r>
            <a:r>
              <a:rPr lang="es-CO" dirty="0" smtClean="0">
                <a:latin typeface="Segoe UI Light" panose="020B0502040204020203" pitchFamily="34" charset="0"/>
              </a:rPr>
              <a:t>)</a:t>
            </a:r>
          </a:p>
          <a:p>
            <a:pPr lvl="1" algn="just">
              <a:spcAft>
                <a:spcPts val="600"/>
              </a:spcAft>
            </a:pPr>
            <a:r>
              <a:rPr lang="es-CO" dirty="0" smtClean="0">
                <a:latin typeface="Segoe UI Light" panose="020B0502040204020203" pitchFamily="34" charset="0"/>
              </a:rPr>
              <a:t>Posición: a favor, en contra o neutrales</a:t>
            </a:r>
          </a:p>
          <a:p>
            <a:pPr lvl="1" algn="just">
              <a:spcAft>
                <a:spcPts val="600"/>
              </a:spcAft>
            </a:pPr>
            <a:r>
              <a:rPr lang="es-CO" dirty="0" smtClean="0">
                <a:latin typeface="Segoe UI Light" panose="020B0502040204020203" pitchFamily="34" charset="0"/>
              </a:rPr>
              <a:t>Compromiso: importancia del tema respecto a otras prioridades, potencial de invertir recursos a favor o en contra  </a:t>
            </a:r>
            <a:endParaRPr lang="es-CO" dirty="0">
              <a:latin typeface="Segoe UI Light" panose="020B0502040204020203" pitchFamily="34" charset="0"/>
            </a:endParaRPr>
          </a:p>
          <a:p>
            <a:pPr marL="457200" lvl="1" indent="0">
              <a:buNone/>
            </a:pPr>
            <a:r>
              <a:rPr lang="es-CO" sz="3400" b="1" dirty="0" smtClean="0">
                <a:solidFill>
                  <a:schemeClr val="tx1"/>
                </a:solidFill>
              </a:rPr>
              <a:t> </a:t>
            </a:r>
            <a:endParaRPr lang="es-CO" b="1" dirty="0" smtClean="0">
              <a:solidFill>
                <a:schemeClr val="tx1"/>
              </a:solidFill>
            </a:endParaRPr>
          </a:p>
          <a:p>
            <a:endParaRPr lang="es-CO" sz="2400" b="1" dirty="0" smtClean="0">
              <a:solidFill>
                <a:schemeClr val="tx1"/>
              </a:solidFill>
            </a:endParaRPr>
          </a:p>
          <a:p>
            <a:endParaRPr lang="es-CO" sz="2400" b="1" dirty="0" smtClean="0">
              <a:solidFill>
                <a:schemeClr val="tx1"/>
              </a:solidFill>
              <a:latin typeface="Segoe UI Semibold" pitchFamily="34" charset="0"/>
            </a:endParaRPr>
          </a:p>
        </p:txBody>
      </p:sp>
    </p:spTree>
    <p:extLst>
      <p:ext uri="{BB962C8B-B14F-4D97-AF65-F5344CB8AC3E}">
        <p14:creationId xmlns:p14="http://schemas.microsoft.com/office/powerpoint/2010/main" val="274188413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2711624" y="476672"/>
            <a:ext cx="6552728" cy="1077218"/>
          </a:xfrm>
          <a:prstGeom prst="rect">
            <a:avLst/>
          </a:prstGeom>
        </p:spPr>
        <p:txBody>
          <a:bodyPr wrap="square">
            <a:spAutoFit/>
          </a:bodyPr>
          <a:lstStyle/>
          <a:p>
            <a:pPr algn="ctr"/>
            <a:r>
              <a:rPr lang="es-CO" sz="3200" b="1" dirty="0" smtClean="0"/>
              <a:t>Análisis de actores y la creación del </a:t>
            </a:r>
            <a:r>
              <a:rPr lang="es-CO" sz="3200" b="1" dirty="0"/>
              <a:t>IETS</a:t>
            </a:r>
          </a:p>
        </p:txBody>
      </p:sp>
      <p:sp>
        <p:nvSpPr>
          <p:cNvPr id="6" name="CuadroTexto 5"/>
          <p:cNvSpPr txBox="1"/>
          <p:nvPr/>
        </p:nvSpPr>
        <p:spPr>
          <a:xfrm>
            <a:off x="9080748" y="5949280"/>
            <a:ext cx="2991916" cy="307777"/>
          </a:xfrm>
          <a:prstGeom prst="rect">
            <a:avLst/>
          </a:prstGeom>
          <a:noFill/>
        </p:spPr>
        <p:txBody>
          <a:bodyPr wrap="square" rtlCol="0">
            <a:spAutoFit/>
          </a:bodyPr>
          <a:lstStyle/>
          <a:p>
            <a:r>
              <a:rPr lang="es-CO" sz="1400" dirty="0" smtClean="0"/>
              <a:t>Fuente: Castro, HE 2010 para LSHTM</a:t>
            </a:r>
            <a:endParaRPr lang="es-CO" sz="1400" dirty="0"/>
          </a:p>
        </p:txBody>
      </p:sp>
      <p:pic>
        <p:nvPicPr>
          <p:cNvPr id="7" name="Imagen 6"/>
          <p:cNvPicPr/>
          <p:nvPr/>
        </p:nvPicPr>
        <p:blipFill>
          <a:blip r:embed="rId2" cstate="print"/>
          <a:srcRect/>
          <a:stretch>
            <a:fillRect/>
          </a:stretch>
        </p:blipFill>
        <p:spPr bwMode="auto">
          <a:xfrm>
            <a:off x="3287688" y="1541755"/>
            <a:ext cx="5612130" cy="5170170"/>
          </a:xfrm>
          <a:prstGeom prst="rect">
            <a:avLst/>
          </a:prstGeom>
          <a:noFill/>
          <a:ln w="9525">
            <a:noFill/>
            <a:miter lim="800000"/>
            <a:headEnd/>
            <a:tailEnd/>
          </a:ln>
        </p:spPr>
      </p:pic>
    </p:spTree>
    <p:extLst>
      <p:ext uri="{BB962C8B-B14F-4D97-AF65-F5344CB8AC3E}">
        <p14:creationId xmlns:p14="http://schemas.microsoft.com/office/powerpoint/2010/main" val="1238111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4 Marcador de contenido"/>
          <p:cNvSpPr>
            <a:spLocks noGrp="1"/>
          </p:cNvSpPr>
          <p:nvPr>
            <p:ph sz="half" idx="2"/>
          </p:nvPr>
        </p:nvSpPr>
        <p:spPr>
          <a:xfrm>
            <a:off x="839416" y="1412776"/>
            <a:ext cx="10081641" cy="3705225"/>
          </a:xfrm>
        </p:spPr>
        <p:txBody>
          <a:bodyPr/>
          <a:lstStyle/>
          <a:p>
            <a:endParaRPr lang="es-CO" sz="2400" b="1" dirty="0" smtClean="0">
              <a:solidFill>
                <a:schemeClr val="tx1"/>
              </a:solidFill>
            </a:endParaRPr>
          </a:p>
          <a:p>
            <a:endParaRPr lang="es-CO" sz="2400" b="1" dirty="0" smtClean="0">
              <a:solidFill>
                <a:schemeClr val="tx1"/>
              </a:solidFill>
              <a:latin typeface="Segoe UI Semibold" pitchFamily="34" charset="0"/>
            </a:endParaRPr>
          </a:p>
        </p:txBody>
      </p:sp>
      <p:sp>
        <p:nvSpPr>
          <p:cNvPr id="3" name="4 Título"/>
          <p:cNvSpPr txBox="1">
            <a:spLocks/>
          </p:cNvSpPr>
          <p:nvPr/>
        </p:nvSpPr>
        <p:spPr>
          <a:xfrm>
            <a:off x="2135560" y="620688"/>
            <a:ext cx="7704856" cy="648072"/>
          </a:xfrm>
          <a:prstGeom prst="rect">
            <a:avLst/>
          </a:prstGeom>
        </p:spPr>
        <p:txBody>
          <a:bodyPr/>
          <a:lstStyle>
            <a:lvl1pPr algn="ctr" defTabSz="914400" rtl="0" eaLnBrk="1" latinLnBrk="0" hangingPunct="1">
              <a:spcBef>
                <a:spcPct val="0"/>
              </a:spcBef>
              <a:buNone/>
              <a:defRPr sz="4400" kern="1200">
                <a:solidFill>
                  <a:schemeClr val="tx1"/>
                </a:solidFill>
                <a:latin typeface="Segoe UI" panose="020B0502040204020203" pitchFamily="34" charset="0"/>
                <a:ea typeface="Segoe UI" panose="020B0502040204020203" pitchFamily="34" charset="0"/>
                <a:cs typeface="Segoe UI" panose="020B0502040204020203" pitchFamily="34" charset="0"/>
              </a:defRPr>
            </a:lvl1pPr>
          </a:lstStyle>
          <a:p>
            <a:r>
              <a:rPr lang="es-CO" sz="2800" b="1" dirty="0" smtClean="0"/>
              <a:t>Diseño de estrategias políticas</a:t>
            </a:r>
            <a:endParaRPr lang="es-CO" sz="2800" b="1" dirty="0"/>
          </a:p>
        </p:txBody>
      </p:sp>
      <p:sp>
        <p:nvSpPr>
          <p:cNvPr id="5" name="4 Marcador de contenido"/>
          <p:cNvSpPr txBox="1">
            <a:spLocks/>
          </p:cNvSpPr>
          <p:nvPr/>
        </p:nvSpPr>
        <p:spPr>
          <a:xfrm>
            <a:off x="839416" y="1422106"/>
            <a:ext cx="10081641" cy="4248472"/>
          </a:xfrm>
          <a:prstGeom prst="rect">
            <a:avLst/>
          </a:prstGeom>
        </p:spPr>
        <p:txBody>
          <a:bodyPr/>
          <a:lstStyle>
            <a:lvl1pPr marL="285750" indent="-285750" algn="just" defTabSz="914400" rtl="0" eaLnBrk="1" latinLnBrk="0" hangingPunct="1">
              <a:spcBef>
                <a:spcPct val="20000"/>
              </a:spcBef>
              <a:buClr>
                <a:srgbClr val="FF0000"/>
              </a:buClr>
              <a:buFont typeface="Arial" panose="020B0604020202020204" pitchFamily="34" charset="0"/>
              <a:buChar char="»"/>
              <a:defRPr sz="1400" kern="1200" baseline="0">
                <a:solidFill>
                  <a:schemeClr val="tx1">
                    <a:lumMod val="75000"/>
                    <a:lumOff val="25000"/>
                  </a:schemeClr>
                </a:solidFill>
                <a:latin typeface="Segoe UI Light" panose="020B0502040204020203" pitchFamily="34" charset="0"/>
                <a:ea typeface="+mn-ea"/>
                <a:cs typeface="+mn-cs"/>
              </a:defRPr>
            </a:lvl1pPr>
            <a:lvl2pPr marL="800100" indent="-342900" algn="l" defTabSz="914400" rtl="0" eaLnBrk="1" latinLnBrk="0" hangingPunct="1">
              <a:spcBef>
                <a:spcPct val="20000"/>
              </a:spcBef>
              <a:buClr>
                <a:srgbClr val="FF0000"/>
              </a:buClr>
              <a:buFont typeface="Arial" panose="020B0604020202020204" pitchFamily="34" charset="0"/>
              <a:buChar char="•"/>
              <a:defRPr sz="24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marL="0" indent="0">
              <a:buNone/>
            </a:pPr>
            <a:r>
              <a:rPr lang="es-CO" sz="2400" dirty="0" smtClean="0">
                <a:solidFill>
                  <a:schemeClr val="tx1"/>
                </a:solidFill>
              </a:rPr>
              <a:t>Roberts y </a:t>
            </a:r>
            <a:r>
              <a:rPr lang="es-CO" sz="2400" dirty="0" err="1" smtClean="0">
                <a:solidFill>
                  <a:schemeClr val="tx1"/>
                </a:solidFill>
              </a:rPr>
              <a:t>cols</a:t>
            </a:r>
            <a:r>
              <a:rPr lang="es-CO" sz="2400" dirty="0" smtClean="0">
                <a:solidFill>
                  <a:schemeClr val="tx1"/>
                </a:solidFill>
              </a:rPr>
              <a:t> 2004 consideran que la factibilidad política depende de la posición, poder, numero y percepción de los actores.</a:t>
            </a:r>
          </a:p>
          <a:p>
            <a:r>
              <a:rPr lang="es-CO" sz="2000" b="1" dirty="0" smtClean="0">
                <a:solidFill>
                  <a:schemeClr val="tx1"/>
                </a:solidFill>
              </a:rPr>
              <a:t>Estrategias de posición: </a:t>
            </a:r>
            <a:r>
              <a:rPr lang="es-CO" sz="2000" dirty="0" smtClean="0">
                <a:solidFill>
                  <a:schemeClr val="tx1"/>
                </a:solidFill>
              </a:rPr>
              <a:t>vía negociación puede cambiarse la posición de los actores. </a:t>
            </a:r>
            <a:r>
              <a:rPr lang="es-CO" sz="2000" dirty="0" err="1" smtClean="0">
                <a:solidFill>
                  <a:schemeClr val="tx1"/>
                </a:solidFill>
              </a:rPr>
              <a:t>Pej</a:t>
            </a:r>
            <a:r>
              <a:rPr lang="es-CO" sz="2000" dirty="0" smtClean="0">
                <a:solidFill>
                  <a:schemeClr val="tx1"/>
                </a:solidFill>
              </a:rPr>
              <a:t>: cambiando solo una parte de la política (Universidades como centros evaluadores), tratos en los que se renuncia a algo y se acepta algo (No hacer GPC largas), haciendo promesas (no atraer a todos los profesores de las </a:t>
            </a:r>
            <a:r>
              <a:rPr lang="es-CO" sz="2000" dirty="0" err="1" smtClean="0">
                <a:solidFill>
                  <a:schemeClr val="tx1"/>
                </a:solidFill>
              </a:rPr>
              <a:t>Us</a:t>
            </a:r>
            <a:r>
              <a:rPr lang="es-CO" sz="2000" dirty="0" smtClean="0">
                <a:solidFill>
                  <a:schemeClr val="tx1"/>
                </a:solidFill>
              </a:rPr>
              <a:t>), amenazas también pueden servir (no acoger recomendaciones técnicas resulta en no aval del IETS).</a:t>
            </a:r>
          </a:p>
          <a:p>
            <a:endParaRPr lang="es-CO" sz="2000" dirty="0" smtClean="0">
              <a:solidFill>
                <a:schemeClr val="tx1"/>
              </a:solidFill>
            </a:endParaRPr>
          </a:p>
          <a:p>
            <a:r>
              <a:rPr lang="es-CO" sz="2000" b="1" dirty="0" smtClean="0">
                <a:solidFill>
                  <a:schemeClr val="tx1"/>
                </a:solidFill>
              </a:rPr>
              <a:t>Estrategias de poder: </a:t>
            </a:r>
            <a:r>
              <a:rPr lang="es-CO" sz="2000" dirty="0" smtClean="0">
                <a:latin typeface="Segoe UI Light" panose="020B0502040204020203" pitchFamily="34" charset="0"/>
              </a:rPr>
              <a:t>estrategias para afectar la distribución de recursos. </a:t>
            </a:r>
            <a:r>
              <a:rPr lang="es-CO" sz="2000" dirty="0" err="1" smtClean="0">
                <a:latin typeface="Segoe UI Light" panose="020B0502040204020203" pitchFamily="34" charset="0"/>
              </a:rPr>
              <a:t>Pej</a:t>
            </a:r>
            <a:r>
              <a:rPr lang="es-CO" sz="2000" dirty="0" smtClean="0">
                <a:latin typeface="Segoe UI Light" panose="020B0502040204020203" pitchFamily="34" charset="0"/>
              </a:rPr>
              <a:t>. Apoyar a los que apoyan con financiamiento, personal, instalaciones, información para fortalecer capacidades, acceso a los tomadores de decisión y a los medios, relaciones publicas enalteciendo su estatus. A los oponentes sugieren los autores desafiar su legitimidad, experiencia, motivadores, mostrándolos como con interés particular, negándose a cooperar o compartir información con ellos, reducir el acceso a tomadores de decisión.</a:t>
            </a:r>
            <a:endParaRPr lang="es-CO" b="1" dirty="0" smtClean="0">
              <a:solidFill>
                <a:schemeClr val="tx1"/>
              </a:solidFill>
            </a:endParaRPr>
          </a:p>
          <a:p>
            <a:endParaRPr lang="es-CO" sz="2400" b="1" dirty="0" smtClean="0">
              <a:solidFill>
                <a:schemeClr val="tx1"/>
              </a:solidFill>
            </a:endParaRPr>
          </a:p>
          <a:p>
            <a:endParaRPr lang="es-CO" sz="2400" b="1" dirty="0" smtClean="0">
              <a:solidFill>
                <a:schemeClr val="tx1"/>
              </a:solidFill>
              <a:latin typeface="Segoe UI Semibold" pitchFamily="34" charset="0"/>
            </a:endParaRPr>
          </a:p>
        </p:txBody>
      </p:sp>
    </p:spTree>
    <p:extLst>
      <p:ext uri="{BB962C8B-B14F-4D97-AF65-F5344CB8AC3E}">
        <p14:creationId xmlns:p14="http://schemas.microsoft.com/office/powerpoint/2010/main" val="144315217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4 Marcador de contenido"/>
          <p:cNvSpPr>
            <a:spLocks noGrp="1"/>
          </p:cNvSpPr>
          <p:nvPr>
            <p:ph sz="half" idx="2"/>
          </p:nvPr>
        </p:nvSpPr>
        <p:spPr>
          <a:xfrm>
            <a:off x="839416" y="1412776"/>
            <a:ext cx="10081641" cy="3705225"/>
          </a:xfrm>
        </p:spPr>
        <p:txBody>
          <a:bodyPr/>
          <a:lstStyle/>
          <a:p>
            <a:endParaRPr lang="es-CO" sz="2400" b="1" dirty="0" smtClean="0">
              <a:solidFill>
                <a:schemeClr val="tx1"/>
              </a:solidFill>
            </a:endParaRPr>
          </a:p>
          <a:p>
            <a:endParaRPr lang="es-CO" sz="2400" b="1" dirty="0" smtClean="0">
              <a:solidFill>
                <a:schemeClr val="tx1"/>
              </a:solidFill>
              <a:latin typeface="Segoe UI Semibold" pitchFamily="34" charset="0"/>
            </a:endParaRPr>
          </a:p>
        </p:txBody>
      </p:sp>
      <p:sp>
        <p:nvSpPr>
          <p:cNvPr id="3" name="4 Título"/>
          <p:cNvSpPr txBox="1">
            <a:spLocks/>
          </p:cNvSpPr>
          <p:nvPr/>
        </p:nvSpPr>
        <p:spPr>
          <a:xfrm>
            <a:off x="2135560" y="620688"/>
            <a:ext cx="7704856" cy="648072"/>
          </a:xfrm>
          <a:prstGeom prst="rect">
            <a:avLst/>
          </a:prstGeom>
        </p:spPr>
        <p:txBody>
          <a:bodyPr/>
          <a:lstStyle>
            <a:lvl1pPr algn="ctr" defTabSz="914400" rtl="0" eaLnBrk="1" latinLnBrk="0" hangingPunct="1">
              <a:spcBef>
                <a:spcPct val="0"/>
              </a:spcBef>
              <a:buNone/>
              <a:defRPr sz="4400" kern="1200">
                <a:solidFill>
                  <a:schemeClr val="tx1"/>
                </a:solidFill>
                <a:latin typeface="Segoe UI" panose="020B0502040204020203" pitchFamily="34" charset="0"/>
                <a:ea typeface="Segoe UI" panose="020B0502040204020203" pitchFamily="34" charset="0"/>
                <a:cs typeface="Segoe UI" panose="020B0502040204020203" pitchFamily="34" charset="0"/>
              </a:defRPr>
            </a:lvl1pPr>
          </a:lstStyle>
          <a:p>
            <a:r>
              <a:rPr lang="es-CO" sz="2800" b="1" dirty="0" smtClean="0"/>
              <a:t>Diseño de estrategias políticas</a:t>
            </a:r>
            <a:endParaRPr lang="es-CO" sz="2800" b="1" dirty="0"/>
          </a:p>
        </p:txBody>
      </p:sp>
      <p:sp>
        <p:nvSpPr>
          <p:cNvPr id="5" name="4 Marcador de contenido"/>
          <p:cNvSpPr txBox="1">
            <a:spLocks/>
          </p:cNvSpPr>
          <p:nvPr/>
        </p:nvSpPr>
        <p:spPr>
          <a:xfrm>
            <a:off x="839416" y="1422106"/>
            <a:ext cx="10081641" cy="4248472"/>
          </a:xfrm>
          <a:prstGeom prst="rect">
            <a:avLst/>
          </a:prstGeom>
        </p:spPr>
        <p:txBody>
          <a:bodyPr/>
          <a:lstStyle>
            <a:lvl1pPr marL="285750" indent="-285750" algn="just" defTabSz="914400" rtl="0" eaLnBrk="1" latinLnBrk="0" hangingPunct="1">
              <a:spcBef>
                <a:spcPct val="20000"/>
              </a:spcBef>
              <a:buClr>
                <a:srgbClr val="FF0000"/>
              </a:buClr>
              <a:buFont typeface="Arial" panose="020B0604020202020204" pitchFamily="34" charset="0"/>
              <a:buChar char="»"/>
              <a:defRPr sz="1400" kern="1200" baseline="0">
                <a:solidFill>
                  <a:schemeClr val="tx1">
                    <a:lumMod val="75000"/>
                    <a:lumOff val="25000"/>
                  </a:schemeClr>
                </a:solidFill>
                <a:latin typeface="Segoe UI Light" panose="020B0502040204020203" pitchFamily="34" charset="0"/>
                <a:ea typeface="+mn-ea"/>
                <a:cs typeface="+mn-cs"/>
              </a:defRPr>
            </a:lvl1pPr>
            <a:lvl2pPr marL="800100" indent="-342900" algn="l" defTabSz="914400" rtl="0" eaLnBrk="1" latinLnBrk="0" hangingPunct="1">
              <a:spcBef>
                <a:spcPct val="20000"/>
              </a:spcBef>
              <a:buClr>
                <a:srgbClr val="FF0000"/>
              </a:buClr>
              <a:buFont typeface="Arial" panose="020B0604020202020204" pitchFamily="34" charset="0"/>
              <a:buChar char="•"/>
              <a:defRPr sz="24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r>
              <a:rPr lang="es-CO" sz="2400" b="1" dirty="0" smtClean="0">
                <a:solidFill>
                  <a:schemeClr val="tx1"/>
                </a:solidFill>
              </a:rPr>
              <a:t>Estrategias de numero de jugadores: </a:t>
            </a:r>
            <a:r>
              <a:rPr lang="es-CO" sz="2400" dirty="0" smtClean="0">
                <a:solidFill>
                  <a:schemeClr val="tx1"/>
                </a:solidFill>
              </a:rPr>
              <a:t>buscan impactar el numero de actores involucrados en el tema, énfasis en movilizar a los neutrales y desmovilizar opositores.  </a:t>
            </a:r>
            <a:r>
              <a:rPr lang="es-CO" sz="2400" dirty="0" err="1" smtClean="0">
                <a:solidFill>
                  <a:schemeClr val="tx1"/>
                </a:solidFill>
              </a:rPr>
              <a:t>Pej</a:t>
            </a:r>
            <a:r>
              <a:rPr lang="es-CO" sz="2400" dirty="0">
                <a:solidFill>
                  <a:schemeClr val="tx1"/>
                </a:solidFill>
              </a:rPr>
              <a:t>:</a:t>
            </a:r>
            <a:r>
              <a:rPr lang="es-CO" sz="2400" dirty="0" smtClean="0">
                <a:solidFill>
                  <a:schemeClr val="tx1"/>
                </a:solidFill>
              </a:rPr>
              <a:t> </a:t>
            </a:r>
            <a:r>
              <a:rPr lang="es-CO" sz="2400" dirty="0">
                <a:solidFill>
                  <a:schemeClr val="tx1"/>
                </a:solidFill>
              </a:rPr>
              <a:t>i</a:t>
            </a:r>
            <a:r>
              <a:rPr lang="es-CO" sz="2400" dirty="0" smtClean="0">
                <a:solidFill>
                  <a:schemeClr val="tx1"/>
                </a:solidFill>
              </a:rPr>
              <a:t>nformándoles del posible impacto de la política, persuadir al grupo de que la política tendría un impacto distinto al esperado, dividir a los oponentes o identificar sub- grupos en su interior con intereses distintos, cambiar el lugar concertado de una reunión.</a:t>
            </a:r>
          </a:p>
          <a:p>
            <a:endParaRPr lang="es-CO" sz="2400" dirty="0" smtClean="0">
              <a:solidFill>
                <a:schemeClr val="tx1"/>
              </a:solidFill>
            </a:endParaRPr>
          </a:p>
          <a:p>
            <a:r>
              <a:rPr lang="es-CO" sz="2400" b="1" dirty="0" smtClean="0">
                <a:solidFill>
                  <a:schemeClr val="tx1"/>
                </a:solidFill>
              </a:rPr>
              <a:t>Estrategias de percepción: </a:t>
            </a:r>
            <a:r>
              <a:rPr lang="es-CO" sz="2400" dirty="0" smtClean="0">
                <a:solidFill>
                  <a:schemeClr val="tx1"/>
                </a:solidFill>
              </a:rPr>
              <a:t>existen varias técnicas para para alterar precepciones. </a:t>
            </a:r>
            <a:r>
              <a:rPr lang="es-CO" sz="2400" dirty="0" err="1" smtClean="0">
                <a:solidFill>
                  <a:schemeClr val="tx1"/>
                </a:solidFill>
              </a:rPr>
              <a:t>Pej</a:t>
            </a:r>
            <a:r>
              <a:rPr lang="es-CO" sz="2400" dirty="0" smtClean="0">
                <a:solidFill>
                  <a:schemeClr val="tx1"/>
                </a:solidFill>
              </a:rPr>
              <a:t>: los datos y los argumentos pueden servir para cuestionar la relevancia del problema, la economía, filosofía, epidemiologia todas sirve, las asociaciones pueden servir para incrementar la aceptabilidad social, disociar temas controversiales de las ideas puede ser útil, usar celebridades y sentimientos nacionalistas.</a:t>
            </a:r>
          </a:p>
          <a:p>
            <a:endParaRPr lang="es-CO" sz="2400" b="1" dirty="0" smtClean="0">
              <a:solidFill>
                <a:schemeClr val="tx1"/>
              </a:solidFill>
            </a:endParaRPr>
          </a:p>
          <a:p>
            <a:endParaRPr lang="es-CO" sz="2400" b="1" dirty="0" smtClean="0">
              <a:solidFill>
                <a:schemeClr val="tx1"/>
              </a:solidFill>
              <a:latin typeface="Segoe UI Semibold" pitchFamily="34" charset="0"/>
            </a:endParaRPr>
          </a:p>
        </p:txBody>
      </p:sp>
    </p:spTree>
    <p:extLst>
      <p:ext uri="{BB962C8B-B14F-4D97-AF65-F5344CB8AC3E}">
        <p14:creationId xmlns:p14="http://schemas.microsoft.com/office/powerpoint/2010/main" val="10780025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quarter" idx="10"/>
          </p:nvPr>
        </p:nvSpPr>
        <p:spPr>
          <a:xfrm>
            <a:off x="911424" y="1628800"/>
            <a:ext cx="10801200" cy="3704628"/>
          </a:xfrm>
        </p:spPr>
        <p:txBody>
          <a:bodyPr/>
          <a:lstStyle/>
          <a:p>
            <a:r>
              <a:rPr lang="en-US" sz="2400" b="1" dirty="0">
                <a:solidFill>
                  <a:schemeClr val="tx1"/>
                </a:solidFill>
              </a:rPr>
              <a:t>“Public entrepreneurship” is the process of introducing innovation—the generation, translation, and implementation of new ideas—into the public sector. </a:t>
            </a:r>
            <a:r>
              <a:rPr lang="en-US" sz="2400" b="1" dirty="0" smtClean="0">
                <a:solidFill>
                  <a:schemeClr val="tx1"/>
                </a:solidFill>
              </a:rPr>
              <a:t>“</a:t>
            </a:r>
            <a:r>
              <a:rPr lang="en-US" sz="2400" b="1" dirty="0">
                <a:solidFill>
                  <a:schemeClr val="tx1"/>
                </a:solidFill>
              </a:rPr>
              <a:t>P</a:t>
            </a:r>
            <a:r>
              <a:rPr lang="en-US" sz="2400" b="1" dirty="0" smtClean="0">
                <a:solidFill>
                  <a:schemeClr val="tx1"/>
                </a:solidFill>
              </a:rPr>
              <a:t>olicy entrepreneurs” are </a:t>
            </a:r>
            <a:r>
              <a:rPr lang="en-US" sz="2400" b="1" dirty="0">
                <a:solidFill>
                  <a:schemeClr val="tx1"/>
                </a:solidFill>
              </a:rPr>
              <a:t>public entrepreneurs who, from outside the formal positions of government, introduce, translate, and help implement new ideas into public </a:t>
            </a:r>
            <a:r>
              <a:rPr lang="en-US" sz="2400" b="1" dirty="0" smtClean="0">
                <a:solidFill>
                  <a:schemeClr val="tx1"/>
                </a:solidFill>
              </a:rPr>
              <a:t>practice.”</a:t>
            </a:r>
          </a:p>
          <a:p>
            <a:pPr marL="285750" indent="-285750">
              <a:buFontTx/>
              <a:buChar char="-"/>
            </a:pPr>
            <a:endParaRPr lang="en-US" sz="2400" b="1" dirty="0">
              <a:solidFill>
                <a:schemeClr val="tx1"/>
              </a:solidFill>
            </a:endParaRPr>
          </a:p>
          <a:p>
            <a:r>
              <a:rPr lang="en-US" sz="2400" b="1" dirty="0" smtClean="0">
                <a:solidFill>
                  <a:schemeClr val="tx1"/>
                </a:solidFill>
              </a:rPr>
              <a:t>									</a:t>
            </a:r>
            <a:r>
              <a:rPr lang="en-US" sz="1800" b="1" dirty="0" smtClean="0">
                <a:solidFill>
                  <a:schemeClr val="tx1"/>
                </a:solidFill>
              </a:rPr>
              <a:t>Roberts &amp; King, 1991</a:t>
            </a:r>
            <a:endParaRPr lang="es-CO" sz="1800" b="1" dirty="0">
              <a:solidFill>
                <a:schemeClr val="tx1"/>
              </a:solidFill>
            </a:endParaRPr>
          </a:p>
        </p:txBody>
      </p:sp>
      <p:sp>
        <p:nvSpPr>
          <p:cNvPr id="7" name="4 Título"/>
          <p:cNvSpPr txBox="1">
            <a:spLocks/>
          </p:cNvSpPr>
          <p:nvPr/>
        </p:nvSpPr>
        <p:spPr>
          <a:xfrm>
            <a:off x="2135560" y="692696"/>
            <a:ext cx="7704856" cy="648072"/>
          </a:xfrm>
          <a:prstGeom prst="rect">
            <a:avLst/>
          </a:prstGeom>
        </p:spPr>
        <p:txBody>
          <a:bodyPr/>
          <a:lstStyle>
            <a:lvl1pPr algn="ctr" defTabSz="914400" rtl="0" eaLnBrk="1" latinLnBrk="0" hangingPunct="1">
              <a:spcBef>
                <a:spcPct val="0"/>
              </a:spcBef>
              <a:buNone/>
              <a:defRPr sz="4400" kern="1200">
                <a:solidFill>
                  <a:schemeClr val="tx1"/>
                </a:solidFill>
                <a:latin typeface="Segoe UI" panose="020B0502040204020203" pitchFamily="34" charset="0"/>
                <a:ea typeface="Segoe UI" panose="020B0502040204020203" pitchFamily="34" charset="0"/>
                <a:cs typeface="Segoe UI" panose="020B0502040204020203" pitchFamily="34" charset="0"/>
              </a:defRPr>
            </a:lvl1pPr>
          </a:lstStyle>
          <a:p>
            <a:r>
              <a:rPr lang="es-CO" sz="2800" b="1" i="1" dirty="0" err="1" smtClean="0"/>
              <a:t>Policy</a:t>
            </a:r>
            <a:r>
              <a:rPr lang="es-CO" sz="2800" b="1" i="1" dirty="0" smtClean="0"/>
              <a:t> </a:t>
            </a:r>
            <a:r>
              <a:rPr lang="es-CO" sz="2800" b="1" i="1" dirty="0" err="1" smtClean="0"/>
              <a:t>champions</a:t>
            </a:r>
            <a:r>
              <a:rPr lang="es-CO" sz="2800" b="1" i="1" dirty="0" smtClean="0"/>
              <a:t> y </a:t>
            </a:r>
            <a:r>
              <a:rPr lang="es-CO" sz="2800" b="1" i="1" dirty="0" err="1" smtClean="0"/>
              <a:t>champion</a:t>
            </a:r>
            <a:r>
              <a:rPr lang="es-CO" sz="2800" b="1" i="1" dirty="0" smtClean="0"/>
              <a:t> </a:t>
            </a:r>
            <a:r>
              <a:rPr lang="es-CO" sz="2800" b="1" i="1" dirty="0" err="1" smtClean="0"/>
              <a:t>institutions</a:t>
            </a:r>
            <a:endParaRPr lang="es-CO" sz="2800" b="1" i="1" dirty="0"/>
          </a:p>
        </p:txBody>
      </p:sp>
    </p:spTree>
    <p:extLst>
      <p:ext uri="{BB962C8B-B14F-4D97-AF65-F5344CB8AC3E}">
        <p14:creationId xmlns:p14="http://schemas.microsoft.com/office/powerpoint/2010/main" val="30556816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Marcador de contenido 8"/>
          <p:cNvSpPr>
            <a:spLocks noGrp="1"/>
          </p:cNvSpPr>
          <p:nvPr>
            <p:ph sz="half" idx="2"/>
          </p:nvPr>
        </p:nvSpPr>
        <p:spPr>
          <a:xfrm>
            <a:off x="817226" y="1844824"/>
            <a:ext cx="10585176" cy="3705276"/>
          </a:xfrm>
        </p:spPr>
        <p:txBody>
          <a:bodyPr/>
          <a:lstStyle/>
          <a:p>
            <a:pPr>
              <a:spcAft>
                <a:spcPts val="600"/>
              </a:spcAft>
            </a:pPr>
            <a:r>
              <a:rPr lang="es-CO" sz="2400" b="1" dirty="0" smtClean="0">
                <a:solidFill>
                  <a:schemeClr val="tx1"/>
                </a:solidFill>
              </a:rPr>
              <a:t>El proceso del cambio de políticas</a:t>
            </a:r>
          </a:p>
          <a:p>
            <a:pPr>
              <a:spcAft>
                <a:spcPts val="600"/>
              </a:spcAft>
            </a:pPr>
            <a:r>
              <a:rPr lang="es-CO" sz="2400" b="1" dirty="0" smtClean="0">
                <a:solidFill>
                  <a:schemeClr val="tx1"/>
                </a:solidFill>
              </a:rPr>
              <a:t>El abordaje heurístico</a:t>
            </a:r>
          </a:p>
          <a:p>
            <a:pPr>
              <a:spcAft>
                <a:spcPts val="600"/>
              </a:spcAft>
            </a:pPr>
            <a:r>
              <a:rPr lang="es-CO" sz="2400" b="1" dirty="0" smtClean="0">
                <a:solidFill>
                  <a:schemeClr val="tx1"/>
                </a:solidFill>
              </a:rPr>
              <a:t>Motivadores, Barreras </a:t>
            </a:r>
            <a:r>
              <a:rPr lang="es-CO" sz="2400" b="1" dirty="0">
                <a:solidFill>
                  <a:schemeClr val="tx1"/>
                </a:solidFill>
              </a:rPr>
              <a:t>y </a:t>
            </a:r>
            <a:r>
              <a:rPr lang="es-CO" sz="2400" b="1" dirty="0" smtClean="0">
                <a:solidFill>
                  <a:schemeClr val="tx1"/>
                </a:solidFill>
              </a:rPr>
              <a:t>facilitadores</a:t>
            </a:r>
            <a:endParaRPr lang="es-CO" sz="2400" b="1" dirty="0">
              <a:solidFill>
                <a:schemeClr val="tx1"/>
              </a:solidFill>
            </a:endParaRPr>
          </a:p>
          <a:p>
            <a:pPr>
              <a:spcAft>
                <a:spcPts val="600"/>
              </a:spcAft>
            </a:pPr>
            <a:r>
              <a:rPr lang="es-CO" sz="2400" b="1" dirty="0">
                <a:solidFill>
                  <a:schemeClr val="tx1"/>
                </a:solidFill>
              </a:rPr>
              <a:t>Retos y desafíos </a:t>
            </a:r>
          </a:p>
          <a:p>
            <a:pPr>
              <a:spcAft>
                <a:spcPts val="600"/>
              </a:spcAft>
            </a:pPr>
            <a:r>
              <a:rPr lang="es-CO" sz="2400" b="1" dirty="0">
                <a:solidFill>
                  <a:schemeClr val="tx1"/>
                </a:solidFill>
              </a:rPr>
              <a:t>Conclusiones</a:t>
            </a:r>
          </a:p>
          <a:p>
            <a:pPr>
              <a:spcAft>
                <a:spcPts val="600"/>
              </a:spcAft>
            </a:pPr>
            <a:endParaRPr lang="es-CO" sz="2400" b="1" dirty="0" smtClean="0">
              <a:solidFill>
                <a:schemeClr val="tx1"/>
              </a:solidFill>
            </a:endParaRPr>
          </a:p>
          <a:p>
            <a:pPr marL="0" indent="0">
              <a:spcAft>
                <a:spcPts val="600"/>
              </a:spcAft>
              <a:buNone/>
            </a:pPr>
            <a:endParaRPr lang="es-CO" sz="2400" b="1" dirty="0">
              <a:solidFill>
                <a:schemeClr val="tx1"/>
              </a:solidFill>
            </a:endParaRPr>
          </a:p>
        </p:txBody>
      </p:sp>
      <p:sp>
        <p:nvSpPr>
          <p:cNvPr id="13" name="Marcador de texto 12"/>
          <p:cNvSpPr>
            <a:spLocks noGrp="1"/>
          </p:cNvSpPr>
          <p:nvPr>
            <p:ph type="body" sz="quarter" idx="10"/>
          </p:nvPr>
        </p:nvSpPr>
        <p:spPr>
          <a:xfrm>
            <a:off x="839142" y="1124744"/>
            <a:ext cx="10585450" cy="358775"/>
          </a:xfrm>
        </p:spPr>
        <p:txBody>
          <a:bodyPr/>
          <a:lstStyle/>
          <a:p>
            <a:r>
              <a:rPr lang="es-CO" sz="2400" b="1" dirty="0" smtClean="0">
                <a:solidFill>
                  <a:schemeClr val="tx1"/>
                </a:solidFill>
                <a:cs typeface="Segoe UI" pitchFamily="34" charset="0"/>
              </a:rPr>
              <a:t>Contenido</a:t>
            </a:r>
            <a:endParaRPr lang="es-CO" sz="2400" dirty="0">
              <a:solidFill>
                <a:schemeClr val="tx1"/>
              </a:solidFill>
            </a:endParaRPr>
          </a:p>
        </p:txBody>
      </p:sp>
    </p:spTree>
    <p:extLst>
      <p:ext uri="{BB962C8B-B14F-4D97-AF65-F5344CB8AC3E}">
        <p14:creationId xmlns:p14="http://schemas.microsoft.com/office/powerpoint/2010/main" val="89631427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4 Marcador de contenido"/>
          <p:cNvSpPr>
            <a:spLocks noGrp="1"/>
          </p:cNvSpPr>
          <p:nvPr>
            <p:ph sz="half" idx="2"/>
          </p:nvPr>
        </p:nvSpPr>
        <p:spPr>
          <a:xfrm>
            <a:off x="839416" y="1412776"/>
            <a:ext cx="10081641" cy="3705225"/>
          </a:xfrm>
        </p:spPr>
        <p:txBody>
          <a:bodyPr/>
          <a:lstStyle/>
          <a:p>
            <a:endParaRPr lang="es-CO" sz="2400" b="1" dirty="0" smtClean="0">
              <a:solidFill>
                <a:schemeClr val="tx1"/>
              </a:solidFill>
            </a:endParaRPr>
          </a:p>
          <a:p>
            <a:endParaRPr lang="es-CO" sz="2400" b="1" dirty="0" smtClean="0">
              <a:solidFill>
                <a:schemeClr val="tx1"/>
              </a:solidFill>
              <a:latin typeface="Segoe UI Semibold" pitchFamily="34" charset="0"/>
            </a:endParaRPr>
          </a:p>
        </p:txBody>
      </p:sp>
      <p:sp>
        <p:nvSpPr>
          <p:cNvPr id="5" name="4 Marcador de contenido"/>
          <p:cNvSpPr txBox="1">
            <a:spLocks/>
          </p:cNvSpPr>
          <p:nvPr/>
        </p:nvSpPr>
        <p:spPr>
          <a:xfrm>
            <a:off x="839416" y="1422106"/>
            <a:ext cx="10081641" cy="4248472"/>
          </a:xfrm>
          <a:prstGeom prst="rect">
            <a:avLst/>
          </a:prstGeom>
        </p:spPr>
        <p:txBody>
          <a:bodyPr/>
          <a:lstStyle>
            <a:lvl1pPr marL="285750" indent="-285750" algn="just" defTabSz="914400" rtl="0" eaLnBrk="1" latinLnBrk="0" hangingPunct="1">
              <a:spcBef>
                <a:spcPct val="20000"/>
              </a:spcBef>
              <a:buClr>
                <a:srgbClr val="FF0000"/>
              </a:buClr>
              <a:buFont typeface="Arial" panose="020B0604020202020204" pitchFamily="34" charset="0"/>
              <a:buChar char="»"/>
              <a:defRPr sz="1400" kern="1200" baseline="0">
                <a:solidFill>
                  <a:schemeClr val="tx1">
                    <a:lumMod val="75000"/>
                    <a:lumOff val="25000"/>
                  </a:schemeClr>
                </a:solidFill>
                <a:latin typeface="Segoe UI Light" panose="020B0502040204020203" pitchFamily="34" charset="0"/>
                <a:ea typeface="+mn-ea"/>
                <a:cs typeface="+mn-cs"/>
              </a:defRPr>
            </a:lvl1pPr>
            <a:lvl2pPr marL="800100" indent="-342900" algn="l" defTabSz="914400" rtl="0" eaLnBrk="1" latinLnBrk="0" hangingPunct="1">
              <a:spcBef>
                <a:spcPct val="20000"/>
              </a:spcBef>
              <a:buClr>
                <a:srgbClr val="FF0000"/>
              </a:buClr>
              <a:buFont typeface="Arial" panose="020B0604020202020204" pitchFamily="34" charset="0"/>
              <a:buChar char="•"/>
              <a:defRPr sz="24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marL="285750" lvl="1" indent="-285750" algn="just">
              <a:buFont typeface="Arial" panose="020B0604020202020204" pitchFamily="34" charset="0"/>
              <a:buChar char="»"/>
            </a:pPr>
            <a:r>
              <a:rPr lang="es-CO" sz="2800" dirty="0">
                <a:latin typeface="Segoe UI Light" panose="020B0502040204020203" pitchFamily="34" charset="0"/>
              </a:rPr>
              <a:t>Los “empresarios políticos” (</a:t>
            </a:r>
            <a:r>
              <a:rPr lang="es-CO" sz="2800" i="1" dirty="0" err="1">
                <a:latin typeface="Segoe UI Light" panose="020B0502040204020203" pitchFamily="34" charset="0"/>
              </a:rPr>
              <a:t>policy</a:t>
            </a:r>
            <a:r>
              <a:rPr lang="es-CO" sz="2800" i="1" dirty="0">
                <a:latin typeface="Segoe UI Light" panose="020B0502040204020203" pitchFamily="34" charset="0"/>
              </a:rPr>
              <a:t> </a:t>
            </a:r>
            <a:r>
              <a:rPr lang="es-CO" sz="2800" i="1" dirty="0" err="1">
                <a:latin typeface="Segoe UI Light" panose="020B0502040204020203" pitchFamily="34" charset="0"/>
              </a:rPr>
              <a:t>entrepreneurs</a:t>
            </a:r>
            <a:r>
              <a:rPr lang="es-CO" sz="2800" dirty="0" smtClean="0">
                <a:latin typeface="Segoe UI Light" panose="020B0502040204020203" pitchFamily="34" charset="0"/>
              </a:rPr>
              <a:t>) también conocidos como </a:t>
            </a:r>
            <a:r>
              <a:rPr lang="es-CO" sz="2800" i="1" dirty="0" err="1" smtClean="0">
                <a:latin typeface="Segoe UI Light" panose="020B0502040204020203" pitchFamily="34" charset="0"/>
              </a:rPr>
              <a:t>policy</a:t>
            </a:r>
            <a:r>
              <a:rPr lang="es-CO" sz="2800" i="1" dirty="0" smtClean="0">
                <a:latin typeface="Segoe UI Light" panose="020B0502040204020203" pitchFamily="34" charset="0"/>
              </a:rPr>
              <a:t> </a:t>
            </a:r>
            <a:r>
              <a:rPr lang="es-CO" sz="2800" i="1" dirty="0" err="1" smtClean="0">
                <a:latin typeface="Segoe UI Light" panose="020B0502040204020203" pitchFamily="34" charset="0"/>
              </a:rPr>
              <a:t>champions</a:t>
            </a:r>
            <a:r>
              <a:rPr lang="es-CO" sz="2800" i="1" dirty="0" smtClean="0">
                <a:latin typeface="Segoe UI Light" panose="020B0502040204020203" pitchFamily="34" charset="0"/>
              </a:rPr>
              <a:t> </a:t>
            </a:r>
            <a:r>
              <a:rPr lang="es-CO" sz="2800" dirty="0" smtClean="0">
                <a:latin typeface="Segoe UI Light" panose="020B0502040204020203" pitchFamily="34" charset="0"/>
              </a:rPr>
              <a:t>dispuestos a invertir esfuerzo y recursos pueden ser útiles para el éxito de la iniciativa.</a:t>
            </a:r>
          </a:p>
          <a:p>
            <a:pPr marL="285750" lvl="1" indent="-285750" algn="just">
              <a:buFont typeface="Arial" panose="020B0604020202020204" pitchFamily="34" charset="0"/>
              <a:buChar char="»"/>
            </a:pPr>
            <a:r>
              <a:rPr lang="es-CO" sz="2800" dirty="0" smtClean="0">
                <a:latin typeface="Segoe UI Light" panose="020B0502040204020203" pitchFamily="34" charset="0"/>
              </a:rPr>
              <a:t>Las </a:t>
            </a:r>
            <a:r>
              <a:rPr lang="es-CO" sz="2800" i="1" dirty="0" err="1" smtClean="0">
                <a:latin typeface="Segoe UI Light" panose="020B0502040204020203" pitchFamily="34" charset="0"/>
              </a:rPr>
              <a:t>policy</a:t>
            </a:r>
            <a:r>
              <a:rPr lang="es-CO" sz="2800" i="1" dirty="0" smtClean="0">
                <a:latin typeface="Segoe UI Light" panose="020B0502040204020203" pitchFamily="34" charset="0"/>
              </a:rPr>
              <a:t> </a:t>
            </a:r>
            <a:r>
              <a:rPr lang="es-CO" sz="2800" i="1" dirty="0" err="1" smtClean="0">
                <a:latin typeface="Segoe UI Light" panose="020B0502040204020203" pitchFamily="34" charset="0"/>
              </a:rPr>
              <a:t>champion</a:t>
            </a:r>
            <a:r>
              <a:rPr lang="es-CO" sz="2800" i="1" dirty="0" smtClean="0">
                <a:latin typeface="Segoe UI Light" panose="020B0502040204020203" pitchFamily="34" charset="0"/>
              </a:rPr>
              <a:t> </a:t>
            </a:r>
            <a:r>
              <a:rPr lang="es-CO" sz="2800" i="1" dirty="0" err="1" smtClean="0">
                <a:latin typeface="Segoe UI Light" panose="020B0502040204020203" pitchFamily="34" charset="0"/>
              </a:rPr>
              <a:t>institutions</a:t>
            </a:r>
            <a:r>
              <a:rPr lang="es-CO" sz="2800" i="1" dirty="0" smtClean="0">
                <a:latin typeface="Segoe UI Light" panose="020B0502040204020203" pitchFamily="34" charset="0"/>
              </a:rPr>
              <a:t> </a:t>
            </a:r>
            <a:r>
              <a:rPr lang="es-CO" sz="2800" dirty="0" smtClean="0">
                <a:latin typeface="Segoe UI Light" panose="020B0502040204020203" pitchFamily="34" charset="0"/>
              </a:rPr>
              <a:t>son relevantes </a:t>
            </a:r>
          </a:p>
          <a:p>
            <a:r>
              <a:rPr lang="es-CO" sz="2400" b="1" dirty="0" smtClean="0">
                <a:solidFill>
                  <a:schemeClr val="tx1"/>
                </a:solidFill>
              </a:rPr>
              <a:t>En el caso de IETS en Colombia:</a:t>
            </a:r>
          </a:p>
          <a:p>
            <a:pPr lvl="1"/>
            <a:r>
              <a:rPr lang="es-CO" sz="2000" dirty="0" smtClean="0">
                <a:latin typeface="Segoe UI Semilight" panose="020B0402040204020203" pitchFamily="34" charset="0"/>
                <a:cs typeface="Segoe UI Semilight" panose="020B0402040204020203" pitchFamily="34" charset="0"/>
              </a:rPr>
              <a:t>Colciencias</a:t>
            </a:r>
          </a:p>
          <a:p>
            <a:pPr lvl="1"/>
            <a:r>
              <a:rPr lang="es-CO" sz="2000" dirty="0" smtClean="0">
                <a:solidFill>
                  <a:schemeClr val="tx1"/>
                </a:solidFill>
                <a:latin typeface="Segoe UI Semilight" panose="020B0402040204020203" pitchFamily="34" charset="0"/>
                <a:cs typeface="Segoe UI Semilight" panose="020B0402040204020203" pitchFamily="34" charset="0"/>
              </a:rPr>
              <a:t>MSPS</a:t>
            </a:r>
          </a:p>
          <a:p>
            <a:pPr lvl="1"/>
            <a:r>
              <a:rPr lang="es-CO" sz="2000" dirty="0" smtClean="0">
                <a:latin typeface="Segoe UI Semilight" panose="020B0402040204020203" pitchFamily="34" charset="0"/>
                <a:cs typeface="Segoe UI Semilight" panose="020B0402040204020203" pitchFamily="34" charset="0"/>
              </a:rPr>
              <a:t>BID</a:t>
            </a:r>
          </a:p>
          <a:p>
            <a:pPr lvl="1"/>
            <a:r>
              <a:rPr lang="es-CO" sz="2000" dirty="0" smtClean="0">
                <a:solidFill>
                  <a:schemeClr val="tx1"/>
                </a:solidFill>
                <a:latin typeface="Segoe UI Semilight" panose="020B0402040204020203" pitchFamily="34" charset="0"/>
                <a:cs typeface="Segoe UI Semilight" panose="020B0402040204020203" pitchFamily="34" charset="0"/>
              </a:rPr>
              <a:t>NICE</a:t>
            </a:r>
          </a:p>
          <a:p>
            <a:pPr lvl="1"/>
            <a:r>
              <a:rPr lang="es-CO" sz="2000" dirty="0" smtClean="0">
                <a:latin typeface="Segoe UI Semilight" panose="020B0402040204020203" pitchFamily="34" charset="0"/>
                <a:cs typeface="Segoe UI Semilight" panose="020B0402040204020203" pitchFamily="34" charset="0"/>
              </a:rPr>
              <a:t>Centros académicos</a:t>
            </a:r>
          </a:p>
          <a:p>
            <a:pPr lvl="1"/>
            <a:r>
              <a:rPr lang="es-CO" sz="2000" dirty="0" smtClean="0">
                <a:solidFill>
                  <a:schemeClr val="tx1"/>
                </a:solidFill>
                <a:latin typeface="Segoe UI Semilight" panose="020B0402040204020203" pitchFamily="34" charset="0"/>
                <a:cs typeface="Segoe UI Semilight" panose="020B0402040204020203" pitchFamily="34" charset="0"/>
              </a:rPr>
              <a:t>Hospitales universitarios</a:t>
            </a:r>
          </a:p>
          <a:p>
            <a:endParaRPr lang="es-CO" sz="2400" b="1" dirty="0" smtClean="0">
              <a:solidFill>
                <a:schemeClr val="tx1"/>
              </a:solidFill>
              <a:latin typeface="Segoe UI Semibold" pitchFamily="34" charset="0"/>
            </a:endParaRPr>
          </a:p>
        </p:txBody>
      </p:sp>
      <p:sp>
        <p:nvSpPr>
          <p:cNvPr id="6" name="4 Título"/>
          <p:cNvSpPr txBox="1">
            <a:spLocks/>
          </p:cNvSpPr>
          <p:nvPr/>
        </p:nvSpPr>
        <p:spPr>
          <a:xfrm>
            <a:off x="2279576" y="536163"/>
            <a:ext cx="7704856" cy="648072"/>
          </a:xfrm>
          <a:prstGeom prst="rect">
            <a:avLst/>
          </a:prstGeom>
        </p:spPr>
        <p:txBody>
          <a:bodyPr/>
          <a:lstStyle>
            <a:lvl1pPr algn="ctr" defTabSz="914400" rtl="0" eaLnBrk="1" latinLnBrk="0" hangingPunct="1">
              <a:spcBef>
                <a:spcPct val="0"/>
              </a:spcBef>
              <a:buNone/>
              <a:defRPr sz="4400" kern="1200">
                <a:solidFill>
                  <a:schemeClr val="tx1"/>
                </a:solidFill>
                <a:latin typeface="Segoe UI" panose="020B0502040204020203" pitchFamily="34" charset="0"/>
                <a:ea typeface="Segoe UI" panose="020B0502040204020203" pitchFamily="34" charset="0"/>
                <a:cs typeface="Segoe UI" panose="020B0502040204020203" pitchFamily="34" charset="0"/>
              </a:defRPr>
            </a:lvl1pPr>
          </a:lstStyle>
          <a:p>
            <a:r>
              <a:rPr lang="es-CO" sz="2800" b="1" i="1" dirty="0" err="1" smtClean="0"/>
              <a:t>Policy</a:t>
            </a:r>
            <a:r>
              <a:rPr lang="es-CO" sz="2800" b="1" i="1" dirty="0" smtClean="0"/>
              <a:t> </a:t>
            </a:r>
            <a:r>
              <a:rPr lang="es-CO" sz="2800" b="1" i="1" dirty="0" err="1" smtClean="0"/>
              <a:t>champions</a:t>
            </a:r>
            <a:r>
              <a:rPr lang="es-CO" sz="2800" b="1" i="1" dirty="0" smtClean="0"/>
              <a:t> y </a:t>
            </a:r>
            <a:r>
              <a:rPr lang="es-CO" sz="2800" b="1" i="1" dirty="0" err="1" smtClean="0"/>
              <a:t>champion</a:t>
            </a:r>
            <a:r>
              <a:rPr lang="es-CO" sz="2800" b="1" i="1" dirty="0" smtClean="0"/>
              <a:t> </a:t>
            </a:r>
            <a:r>
              <a:rPr lang="es-CO" sz="2800" b="1" i="1" dirty="0" err="1" smtClean="0"/>
              <a:t>institutions</a:t>
            </a:r>
            <a:endParaRPr lang="es-CO" sz="2800" b="1" i="1" dirty="0"/>
          </a:p>
        </p:txBody>
      </p:sp>
    </p:spTree>
    <p:extLst>
      <p:ext uri="{BB962C8B-B14F-4D97-AF65-F5344CB8AC3E}">
        <p14:creationId xmlns:p14="http://schemas.microsoft.com/office/powerpoint/2010/main" val="277502322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7"/>
          </p:nvPr>
        </p:nvSpPr>
        <p:spPr/>
        <p:txBody>
          <a:bodyPr/>
          <a:lstStyle/>
          <a:p>
            <a:fld id="{B6F15528-21DE-4FAA-801E-634DDDAF4B2B}" type="slidenum">
              <a:rPr lang="es-CO" smtClean="0"/>
              <a:t>21</a:t>
            </a:fld>
            <a:endParaRPr lang="es-CO"/>
          </a:p>
        </p:txBody>
      </p:sp>
      <p:pic>
        <p:nvPicPr>
          <p:cNvPr id="1025" name="Picture 1"/>
          <p:cNvPicPr>
            <a:picLocks noChangeAspect="1" noChangeArrowheads="1"/>
          </p:cNvPicPr>
          <p:nvPr/>
        </p:nvPicPr>
        <p:blipFill rotWithShape="1">
          <a:blip r:embed="rId2">
            <a:extLst>
              <a:ext uri="{28A0092B-C50C-407E-A947-70E740481C1C}">
                <a14:useLocalDpi xmlns:a14="http://schemas.microsoft.com/office/drawing/2010/main" val="0"/>
              </a:ext>
            </a:extLst>
          </a:blip>
          <a:srcRect t="2960"/>
          <a:stretch/>
        </p:blipFill>
        <p:spPr bwMode="auto">
          <a:xfrm>
            <a:off x="1991543" y="1270611"/>
            <a:ext cx="8266311" cy="49086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4 Título"/>
          <p:cNvSpPr txBox="1">
            <a:spLocks/>
          </p:cNvSpPr>
          <p:nvPr/>
        </p:nvSpPr>
        <p:spPr>
          <a:xfrm>
            <a:off x="2135560" y="620688"/>
            <a:ext cx="7704856" cy="648072"/>
          </a:xfrm>
          <a:prstGeom prst="rect">
            <a:avLst/>
          </a:prstGeom>
        </p:spPr>
        <p:txBody>
          <a:bodyPr/>
          <a:lstStyle>
            <a:lvl1pPr algn="ctr" defTabSz="914400" rtl="0" eaLnBrk="1" latinLnBrk="0" hangingPunct="1">
              <a:spcBef>
                <a:spcPct val="0"/>
              </a:spcBef>
              <a:buNone/>
              <a:defRPr sz="4400" kern="1200">
                <a:solidFill>
                  <a:schemeClr val="tx1"/>
                </a:solidFill>
                <a:latin typeface="Segoe UI" panose="020B0502040204020203" pitchFamily="34" charset="0"/>
                <a:ea typeface="Segoe UI" panose="020B0502040204020203" pitchFamily="34" charset="0"/>
                <a:cs typeface="Segoe UI" panose="020B0502040204020203" pitchFamily="34" charset="0"/>
              </a:defRPr>
            </a:lvl1pPr>
          </a:lstStyle>
          <a:p>
            <a:r>
              <a:rPr lang="es-CO" sz="2800" b="1" i="1" dirty="0" err="1" smtClean="0"/>
              <a:t>Policy</a:t>
            </a:r>
            <a:r>
              <a:rPr lang="es-CO" sz="2800" b="1" i="1" dirty="0" smtClean="0"/>
              <a:t> </a:t>
            </a:r>
            <a:r>
              <a:rPr lang="es-CO" sz="2800" b="1" i="1" dirty="0" err="1" smtClean="0"/>
              <a:t>champions</a:t>
            </a:r>
            <a:r>
              <a:rPr lang="es-CO" sz="2800" b="1" i="1" dirty="0" smtClean="0"/>
              <a:t> y </a:t>
            </a:r>
            <a:r>
              <a:rPr lang="es-CO" sz="2800" b="1" i="1" dirty="0" err="1" smtClean="0"/>
              <a:t>champion</a:t>
            </a:r>
            <a:r>
              <a:rPr lang="es-CO" sz="2800" b="1" i="1" dirty="0" smtClean="0"/>
              <a:t> </a:t>
            </a:r>
            <a:r>
              <a:rPr lang="es-CO" sz="2800" b="1" i="1" dirty="0" err="1" smtClean="0"/>
              <a:t>institutions</a:t>
            </a:r>
            <a:endParaRPr lang="es-CO" sz="2800" b="1" i="1" dirty="0"/>
          </a:p>
        </p:txBody>
      </p:sp>
    </p:spTree>
    <p:extLst>
      <p:ext uri="{BB962C8B-B14F-4D97-AF65-F5344CB8AC3E}">
        <p14:creationId xmlns:p14="http://schemas.microsoft.com/office/powerpoint/2010/main" val="40989473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4 Título"/>
          <p:cNvSpPr txBox="1">
            <a:spLocks/>
          </p:cNvSpPr>
          <p:nvPr/>
        </p:nvSpPr>
        <p:spPr>
          <a:xfrm>
            <a:off x="2207568" y="764704"/>
            <a:ext cx="7704856" cy="648072"/>
          </a:xfrm>
          <a:prstGeom prst="rect">
            <a:avLst/>
          </a:prstGeom>
        </p:spPr>
        <p:txBody>
          <a:bodyPr/>
          <a:lstStyle>
            <a:lvl1pPr algn="ctr" defTabSz="914400" rtl="0" eaLnBrk="1" latinLnBrk="0" hangingPunct="1">
              <a:spcBef>
                <a:spcPct val="0"/>
              </a:spcBef>
              <a:buNone/>
              <a:defRPr sz="4400" kern="1200">
                <a:solidFill>
                  <a:schemeClr val="tx1"/>
                </a:solidFill>
                <a:latin typeface="Segoe UI" panose="020B0502040204020203" pitchFamily="34" charset="0"/>
                <a:ea typeface="Segoe UI" panose="020B0502040204020203" pitchFamily="34" charset="0"/>
                <a:cs typeface="Segoe UI" panose="020B0502040204020203" pitchFamily="34" charset="0"/>
              </a:defRPr>
            </a:lvl1pPr>
          </a:lstStyle>
          <a:p>
            <a:r>
              <a:rPr lang="es-CO" sz="2800" b="1" dirty="0" smtClean="0"/>
              <a:t>El abordaje heurístico- pasos incrementales</a:t>
            </a:r>
            <a:endParaRPr lang="es-CO" sz="2800" b="1" dirty="0"/>
          </a:p>
        </p:txBody>
      </p:sp>
      <p:pic>
        <p:nvPicPr>
          <p:cNvPr id="5" name="Imagen 4"/>
          <p:cNvPicPr>
            <a:picLocks noChangeAspect="1"/>
          </p:cNvPicPr>
          <p:nvPr/>
        </p:nvPicPr>
        <p:blipFill>
          <a:blip r:embed="rId2"/>
          <a:stretch>
            <a:fillRect/>
          </a:stretch>
        </p:blipFill>
        <p:spPr>
          <a:xfrm rot="21439604">
            <a:off x="7972433" y="2346322"/>
            <a:ext cx="3055987" cy="3340265"/>
          </a:xfrm>
          <a:prstGeom prst="rect">
            <a:avLst/>
          </a:prstGeom>
        </p:spPr>
      </p:pic>
      <p:sp>
        <p:nvSpPr>
          <p:cNvPr id="7" name="4 Marcador de contenido"/>
          <p:cNvSpPr txBox="1">
            <a:spLocks/>
          </p:cNvSpPr>
          <p:nvPr/>
        </p:nvSpPr>
        <p:spPr>
          <a:xfrm>
            <a:off x="839416" y="1772816"/>
            <a:ext cx="10081641" cy="3705225"/>
          </a:xfrm>
          <a:prstGeom prst="rect">
            <a:avLst/>
          </a:prstGeom>
        </p:spPr>
        <p:txBody>
          <a:bodyPr/>
          <a:lstStyle>
            <a:lvl1pPr marL="285750" indent="-285750" algn="just" defTabSz="914400" rtl="0" eaLnBrk="1" latinLnBrk="0" hangingPunct="1">
              <a:spcBef>
                <a:spcPct val="20000"/>
              </a:spcBef>
              <a:buClr>
                <a:srgbClr val="FF0000"/>
              </a:buClr>
              <a:buFont typeface="Arial" panose="020B0604020202020204" pitchFamily="34" charset="0"/>
              <a:buChar char="»"/>
              <a:defRPr sz="1400" kern="1200" baseline="0">
                <a:solidFill>
                  <a:schemeClr val="tx1">
                    <a:lumMod val="75000"/>
                    <a:lumOff val="25000"/>
                  </a:schemeClr>
                </a:solidFill>
                <a:latin typeface="Segoe UI Light" panose="020B0502040204020203" pitchFamily="34" charset="0"/>
                <a:ea typeface="+mn-ea"/>
                <a:cs typeface="+mn-cs"/>
              </a:defRPr>
            </a:lvl1pPr>
            <a:lvl2pPr marL="800100" indent="-342900" algn="l" defTabSz="914400" rtl="0" eaLnBrk="1" latinLnBrk="0" hangingPunct="1">
              <a:spcBef>
                <a:spcPct val="20000"/>
              </a:spcBef>
              <a:buClr>
                <a:srgbClr val="FF0000"/>
              </a:buClr>
              <a:buFont typeface="Arial" panose="020B0604020202020204" pitchFamily="34" charset="0"/>
              <a:buChar char="•"/>
              <a:defRPr sz="24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s-CO" sz="2800" b="1" dirty="0" smtClean="0">
                <a:solidFill>
                  <a:schemeClr val="tx1"/>
                </a:solidFill>
                <a:latin typeface="Segoe UI Semilight" panose="020B0402040204020203" pitchFamily="34" charset="0"/>
                <a:cs typeface="Segoe UI Semilight" panose="020B0402040204020203" pitchFamily="34" charset="0"/>
              </a:rPr>
              <a:t>Abordaje heurístico</a:t>
            </a:r>
          </a:p>
          <a:p>
            <a:pPr marL="0" indent="0">
              <a:buFont typeface="Arial" panose="020B0604020202020204" pitchFamily="34" charset="0"/>
              <a:buNone/>
            </a:pPr>
            <a:endParaRPr lang="es-CO" sz="2800" b="1" dirty="0" smtClean="0">
              <a:solidFill>
                <a:schemeClr val="tx1"/>
              </a:solidFill>
            </a:endParaRPr>
          </a:p>
          <a:p>
            <a:r>
              <a:rPr lang="es-CO" sz="2400" b="1" dirty="0" smtClean="0">
                <a:solidFill>
                  <a:schemeClr val="tx1"/>
                </a:solidFill>
              </a:rPr>
              <a:t>Identificación del problema/inclusión de ETES en agenda política</a:t>
            </a:r>
          </a:p>
          <a:p>
            <a:endParaRPr lang="es-CO" sz="2800" b="1" dirty="0" smtClean="0">
              <a:solidFill>
                <a:schemeClr val="tx1"/>
              </a:solidFill>
            </a:endParaRPr>
          </a:p>
          <a:p>
            <a:r>
              <a:rPr lang="es-CO" sz="2400" b="1" dirty="0" smtClean="0">
                <a:solidFill>
                  <a:srgbClr val="FF0000"/>
                </a:solidFill>
              </a:rPr>
              <a:t>Formulación política de ETES</a:t>
            </a:r>
          </a:p>
          <a:p>
            <a:endParaRPr lang="es-CO" sz="2400" b="1" dirty="0" smtClean="0">
              <a:solidFill>
                <a:schemeClr val="tx1"/>
              </a:solidFill>
            </a:endParaRPr>
          </a:p>
          <a:p>
            <a:r>
              <a:rPr lang="es-CO" sz="2400" b="1" dirty="0" smtClean="0">
                <a:solidFill>
                  <a:schemeClr val="tx1"/>
                </a:solidFill>
              </a:rPr>
              <a:t>Implementación política de ETES</a:t>
            </a:r>
          </a:p>
          <a:p>
            <a:endParaRPr lang="es-CO" sz="2400" b="1" dirty="0" smtClean="0">
              <a:solidFill>
                <a:schemeClr val="tx1"/>
              </a:solidFill>
            </a:endParaRPr>
          </a:p>
          <a:p>
            <a:r>
              <a:rPr lang="es-CO" sz="2400" b="1" dirty="0" smtClean="0">
                <a:solidFill>
                  <a:schemeClr val="tx1"/>
                </a:solidFill>
              </a:rPr>
              <a:t>Seguimiento</a:t>
            </a:r>
          </a:p>
          <a:p>
            <a:endParaRPr lang="es-CO" sz="2400" b="1" dirty="0" smtClean="0">
              <a:solidFill>
                <a:schemeClr val="tx1"/>
              </a:solidFill>
            </a:endParaRPr>
          </a:p>
          <a:p>
            <a:endParaRPr lang="es-CO" sz="2400" b="1" dirty="0" smtClean="0">
              <a:solidFill>
                <a:schemeClr val="tx1"/>
              </a:solidFill>
              <a:latin typeface="Segoe UI Semibold" pitchFamily="34" charset="0"/>
            </a:endParaRPr>
          </a:p>
        </p:txBody>
      </p:sp>
    </p:spTree>
    <p:extLst>
      <p:ext uri="{BB962C8B-B14F-4D97-AF65-F5344CB8AC3E}">
        <p14:creationId xmlns:p14="http://schemas.microsoft.com/office/powerpoint/2010/main" val="175478898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a:xfrm>
            <a:off x="4136325" y="2287905"/>
            <a:ext cx="3255819" cy="352084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8" name="Right Arrow 7"/>
          <p:cNvSpPr/>
          <p:nvPr/>
        </p:nvSpPr>
        <p:spPr>
          <a:xfrm rot="1916875">
            <a:off x="3373257" y="2282990"/>
            <a:ext cx="1944216" cy="115212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0" name="Right Arrow 9"/>
          <p:cNvSpPr/>
          <p:nvPr/>
        </p:nvSpPr>
        <p:spPr>
          <a:xfrm rot="8519922">
            <a:off x="6307459" y="2260229"/>
            <a:ext cx="1944216" cy="115212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Right Arrow 10"/>
          <p:cNvSpPr/>
          <p:nvPr/>
        </p:nvSpPr>
        <p:spPr>
          <a:xfrm rot="19406291">
            <a:off x="3367539" y="4774519"/>
            <a:ext cx="1944216" cy="115212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Right Arrow 11"/>
          <p:cNvSpPr/>
          <p:nvPr/>
        </p:nvSpPr>
        <p:spPr>
          <a:xfrm rot="13110131">
            <a:off x="6380773" y="4760297"/>
            <a:ext cx="1944216" cy="115212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3" name="Oval 12"/>
          <p:cNvSpPr/>
          <p:nvPr/>
        </p:nvSpPr>
        <p:spPr>
          <a:xfrm>
            <a:off x="4970995" y="3440033"/>
            <a:ext cx="1629061" cy="1440160"/>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4" name="TextBox 13"/>
          <p:cNvSpPr txBox="1"/>
          <p:nvPr/>
        </p:nvSpPr>
        <p:spPr>
          <a:xfrm>
            <a:off x="1703512" y="1641574"/>
            <a:ext cx="1584176" cy="1477328"/>
          </a:xfrm>
          <a:prstGeom prst="rect">
            <a:avLst/>
          </a:prstGeom>
          <a:noFill/>
        </p:spPr>
        <p:txBody>
          <a:bodyPr wrap="square" rtlCol="0">
            <a:spAutoFit/>
          </a:bodyPr>
          <a:lstStyle/>
          <a:p>
            <a:pPr algn="ctr"/>
            <a:r>
              <a:rPr lang="es-CO" b="1" dirty="0" smtClean="0">
                <a:latin typeface="Segoe UI Light" panose="020B0502040204020203" pitchFamily="34" charset="0"/>
              </a:rPr>
              <a:t>Referenciación internacional</a:t>
            </a:r>
          </a:p>
          <a:p>
            <a:pPr algn="ctr"/>
            <a:endParaRPr lang="es-CO" b="1" dirty="0">
              <a:latin typeface="Segoe UI Light" panose="020B0502040204020203" pitchFamily="34" charset="0"/>
            </a:endParaRPr>
          </a:p>
          <a:p>
            <a:pPr algn="ctr"/>
            <a:r>
              <a:rPr lang="es-CO" b="1" dirty="0">
                <a:latin typeface="Segoe UI Light" panose="020B0502040204020203" pitchFamily="34" charset="0"/>
              </a:rPr>
              <a:t>FICHAS</a:t>
            </a:r>
          </a:p>
          <a:p>
            <a:pPr algn="ctr"/>
            <a:endParaRPr lang="es-CO" b="1" dirty="0">
              <a:latin typeface="Segoe UI Light" panose="020B0502040204020203" pitchFamily="34" charset="0"/>
            </a:endParaRPr>
          </a:p>
        </p:txBody>
      </p:sp>
      <p:sp>
        <p:nvSpPr>
          <p:cNvPr id="15" name="TextBox 14"/>
          <p:cNvSpPr txBox="1"/>
          <p:nvPr/>
        </p:nvSpPr>
        <p:spPr>
          <a:xfrm>
            <a:off x="8400256" y="1639833"/>
            <a:ext cx="1584176" cy="646331"/>
          </a:xfrm>
          <a:prstGeom prst="rect">
            <a:avLst/>
          </a:prstGeom>
          <a:noFill/>
        </p:spPr>
        <p:txBody>
          <a:bodyPr wrap="square" rtlCol="0">
            <a:spAutoFit/>
          </a:bodyPr>
          <a:lstStyle/>
          <a:p>
            <a:pPr algn="ctr"/>
            <a:r>
              <a:rPr lang="es-CO" b="1" dirty="0" smtClean="0">
                <a:latin typeface="Segoe UI Light" panose="020B0502040204020203" pitchFamily="34" charset="0"/>
              </a:rPr>
              <a:t>Entrevistas y grupos focales</a:t>
            </a:r>
            <a:endParaRPr lang="es-CO" b="1" dirty="0">
              <a:latin typeface="Segoe UI Light" panose="020B0502040204020203" pitchFamily="34" charset="0"/>
            </a:endParaRPr>
          </a:p>
        </p:txBody>
      </p:sp>
      <p:sp>
        <p:nvSpPr>
          <p:cNvPr id="17" name="TextBox 16"/>
          <p:cNvSpPr txBox="1"/>
          <p:nvPr/>
        </p:nvSpPr>
        <p:spPr>
          <a:xfrm>
            <a:off x="8256240" y="5879013"/>
            <a:ext cx="1584176" cy="646331"/>
          </a:xfrm>
          <a:prstGeom prst="rect">
            <a:avLst/>
          </a:prstGeom>
          <a:noFill/>
        </p:spPr>
        <p:txBody>
          <a:bodyPr wrap="square" rtlCol="0">
            <a:spAutoFit/>
          </a:bodyPr>
          <a:lstStyle/>
          <a:p>
            <a:pPr algn="ctr"/>
            <a:r>
              <a:rPr lang="es-CO" b="1" dirty="0" smtClean="0">
                <a:latin typeface="Segoe UI Light" panose="020B0502040204020203" pitchFamily="34" charset="0"/>
              </a:rPr>
              <a:t>Análisis Legislativo</a:t>
            </a:r>
            <a:endParaRPr lang="es-CO" b="1" dirty="0">
              <a:latin typeface="Segoe UI Light" panose="020B0502040204020203" pitchFamily="34" charset="0"/>
            </a:endParaRPr>
          </a:p>
        </p:txBody>
      </p:sp>
      <p:sp>
        <p:nvSpPr>
          <p:cNvPr id="18" name="TextBox 17"/>
          <p:cNvSpPr txBox="1"/>
          <p:nvPr/>
        </p:nvSpPr>
        <p:spPr>
          <a:xfrm>
            <a:off x="5015880" y="3836947"/>
            <a:ext cx="1584176" cy="646331"/>
          </a:xfrm>
          <a:prstGeom prst="rect">
            <a:avLst/>
          </a:prstGeom>
          <a:noFill/>
        </p:spPr>
        <p:txBody>
          <a:bodyPr wrap="square" rtlCol="0">
            <a:spAutoFit/>
          </a:bodyPr>
          <a:lstStyle/>
          <a:p>
            <a:pPr algn="ctr"/>
            <a:r>
              <a:rPr lang="es-CO" b="1" dirty="0" smtClean="0">
                <a:latin typeface="Segoe UI Light" panose="020B0502040204020203" pitchFamily="34" charset="0"/>
              </a:rPr>
              <a:t>Diseño </a:t>
            </a:r>
          </a:p>
          <a:p>
            <a:pPr algn="ctr"/>
            <a:r>
              <a:rPr lang="es-CO" b="1" dirty="0" smtClean="0">
                <a:latin typeface="Segoe UI Light" panose="020B0502040204020203" pitchFamily="34" charset="0"/>
              </a:rPr>
              <a:t>IETS</a:t>
            </a:r>
            <a:endParaRPr lang="es-CO" b="1" dirty="0">
              <a:latin typeface="Segoe UI Light" panose="020B0502040204020203" pitchFamily="34" charset="0"/>
            </a:endParaRPr>
          </a:p>
        </p:txBody>
      </p:sp>
      <p:sp>
        <p:nvSpPr>
          <p:cNvPr id="20" name="TextBox 19"/>
          <p:cNvSpPr txBox="1"/>
          <p:nvPr/>
        </p:nvSpPr>
        <p:spPr>
          <a:xfrm>
            <a:off x="5015880" y="2782669"/>
            <a:ext cx="1584176" cy="369332"/>
          </a:xfrm>
          <a:prstGeom prst="rect">
            <a:avLst/>
          </a:prstGeom>
          <a:noFill/>
        </p:spPr>
        <p:txBody>
          <a:bodyPr wrap="square" rtlCol="0">
            <a:spAutoFit/>
          </a:bodyPr>
          <a:lstStyle/>
          <a:p>
            <a:pPr algn="ctr"/>
            <a:r>
              <a:rPr lang="es-CO" b="1" dirty="0" smtClean="0">
                <a:latin typeface="Segoe UI Light" panose="020B0502040204020203" pitchFamily="34" charset="0"/>
              </a:rPr>
              <a:t>Contexto</a:t>
            </a:r>
            <a:endParaRPr lang="es-CO" b="1" dirty="0">
              <a:latin typeface="Segoe UI Light" panose="020B0502040204020203" pitchFamily="34" charset="0"/>
            </a:endParaRPr>
          </a:p>
        </p:txBody>
      </p:sp>
      <p:sp>
        <p:nvSpPr>
          <p:cNvPr id="21" name="TextBox 20"/>
          <p:cNvSpPr txBox="1"/>
          <p:nvPr/>
        </p:nvSpPr>
        <p:spPr>
          <a:xfrm>
            <a:off x="5015880" y="5025950"/>
            <a:ext cx="1584176" cy="369332"/>
          </a:xfrm>
          <a:prstGeom prst="rect">
            <a:avLst/>
          </a:prstGeom>
          <a:noFill/>
        </p:spPr>
        <p:txBody>
          <a:bodyPr wrap="square" rtlCol="0">
            <a:spAutoFit/>
          </a:bodyPr>
          <a:lstStyle/>
          <a:p>
            <a:pPr algn="ctr"/>
            <a:r>
              <a:rPr lang="es-CO" b="1" dirty="0" smtClean="0">
                <a:latin typeface="Segoe UI Light" panose="020B0502040204020203" pitchFamily="34" charset="0"/>
              </a:rPr>
              <a:t>Colombiano</a:t>
            </a:r>
            <a:endParaRPr lang="es-CO" b="1" dirty="0">
              <a:latin typeface="Segoe UI Light" panose="020B0502040204020203" pitchFamily="34" charset="0"/>
            </a:endParaRPr>
          </a:p>
        </p:txBody>
      </p:sp>
      <p:sp>
        <p:nvSpPr>
          <p:cNvPr id="22" name="TextBox 21"/>
          <p:cNvSpPr txBox="1"/>
          <p:nvPr/>
        </p:nvSpPr>
        <p:spPr>
          <a:xfrm>
            <a:off x="1703512" y="5816297"/>
            <a:ext cx="1584176" cy="646331"/>
          </a:xfrm>
          <a:prstGeom prst="rect">
            <a:avLst/>
          </a:prstGeom>
          <a:noFill/>
        </p:spPr>
        <p:txBody>
          <a:bodyPr wrap="square" rtlCol="0">
            <a:spAutoFit/>
          </a:bodyPr>
          <a:lstStyle/>
          <a:p>
            <a:pPr algn="ctr"/>
            <a:r>
              <a:rPr lang="es-CO" b="1" dirty="0" smtClean="0">
                <a:latin typeface="Segoe UI Light" panose="020B0502040204020203" pitchFamily="34" charset="0"/>
              </a:rPr>
              <a:t>Literatura indexada</a:t>
            </a:r>
            <a:endParaRPr lang="es-CO" b="1" dirty="0">
              <a:latin typeface="Segoe UI Light" panose="020B0502040204020203" pitchFamily="34" charset="0"/>
            </a:endParaRPr>
          </a:p>
        </p:txBody>
      </p:sp>
      <p:sp>
        <p:nvSpPr>
          <p:cNvPr id="16" name="4 Título"/>
          <p:cNvSpPr txBox="1">
            <a:spLocks/>
          </p:cNvSpPr>
          <p:nvPr/>
        </p:nvSpPr>
        <p:spPr>
          <a:xfrm>
            <a:off x="2063552" y="836712"/>
            <a:ext cx="7704856" cy="648072"/>
          </a:xfrm>
          <a:prstGeom prst="rect">
            <a:avLst/>
          </a:prstGeom>
        </p:spPr>
        <p:txBody>
          <a:bodyPr/>
          <a:lstStyle>
            <a:lvl1pPr algn="ctr" defTabSz="914400" rtl="0" eaLnBrk="1" latinLnBrk="0" hangingPunct="1">
              <a:spcBef>
                <a:spcPct val="0"/>
              </a:spcBef>
              <a:buNone/>
              <a:defRPr sz="4400" kern="1200">
                <a:solidFill>
                  <a:schemeClr val="tx1"/>
                </a:solidFill>
                <a:latin typeface="Segoe UI" panose="020B0502040204020203" pitchFamily="34" charset="0"/>
                <a:ea typeface="Segoe UI" panose="020B0502040204020203" pitchFamily="34" charset="0"/>
                <a:cs typeface="Segoe UI" panose="020B0502040204020203" pitchFamily="34" charset="0"/>
              </a:defRPr>
            </a:lvl1pPr>
          </a:lstStyle>
          <a:p>
            <a:r>
              <a:rPr lang="es-CO" sz="2800" b="1" dirty="0"/>
              <a:t>Formulación de política</a:t>
            </a:r>
          </a:p>
        </p:txBody>
      </p:sp>
    </p:spTree>
    <p:extLst>
      <p:ext uri="{BB962C8B-B14F-4D97-AF65-F5344CB8AC3E}">
        <p14:creationId xmlns:p14="http://schemas.microsoft.com/office/powerpoint/2010/main" val="227154657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4 Marcador de contenido"/>
          <p:cNvSpPr>
            <a:spLocks noGrp="1"/>
          </p:cNvSpPr>
          <p:nvPr>
            <p:ph sz="half" idx="2"/>
          </p:nvPr>
        </p:nvSpPr>
        <p:spPr>
          <a:xfrm>
            <a:off x="407368" y="1556792"/>
            <a:ext cx="11377264" cy="4968552"/>
          </a:xfrm>
        </p:spPr>
        <p:txBody>
          <a:bodyPr/>
          <a:lstStyle/>
          <a:p>
            <a:pPr marL="0" indent="0">
              <a:buNone/>
            </a:pPr>
            <a:r>
              <a:rPr lang="en-US" sz="2000" b="1" dirty="0" smtClean="0">
                <a:solidFill>
                  <a:schemeClr val="tx1"/>
                </a:solidFill>
                <a:ea typeface="Segoe UI" panose="020B0502040204020203" pitchFamily="34" charset="0"/>
                <a:cs typeface="Segoe UI Semilight" panose="020B0402040204020203" pitchFamily="34" charset="0"/>
              </a:rPr>
              <a:t>Oct 2010 -“Proyecto FICHAS” BID </a:t>
            </a:r>
          </a:p>
          <a:p>
            <a:endParaRPr lang="en-US" sz="2000" b="1" dirty="0">
              <a:solidFill>
                <a:schemeClr val="tx1"/>
              </a:solidFill>
              <a:ea typeface="Segoe UI" panose="020B0502040204020203" pitchFamily="34" charset="0"/>
              <a:cs typeface="Segoe UI Semilight" panose="020B0402040204020203" pitchFamily="34" charset="0"/>
            </a:endParaRPr>
          </a:p>
          <a:p>
            <a:r>
              <a:rPr lang="en-US" sz="2000" dirty="0" err="1" smtClean="0">
                <a:solidFill>
                  <a:schemeClr val="tx1"/>
                </a:solidFill>
                <a:ea typeface="Segoe UI" panose="020B0502040204020203" pitchFamily="34" charset="0"/>
                <a:cs typeface="Segoe UI Semilight" panose="020B0402040204020203" pitchFamily="34" charset="0"/>
              </a:rPr>
              <a:t>Comparó</a:t>
            </a:r>
            <a:r>
              <a:rPr lang="en-US" sz="2000" dirty="0" smtClean="0">
                <a:solidFill>
                  <a:schemeClr val="tx1"/>
                </a:solidFill>
                <a:ea typeface="Segoe UI" panose="020B0502040204020203" pitchFamily="34" charset="0"/>
                <a:cs typeface="Segoe UI Semilight" panose="020B0402040204020203" pitchFamily="34" charset="0"/>
              </a:rPr>
              <a:t> </a:t>
            </a:r>
            <a:r>
              <a:rPr lang="en-US" sz="2000" dirty="0" err="1" smtClean="0">
                <a:solidFill>
                  <a:schemeClr val="tx1"/>
                </a:solidFill>
                <a:ea typeface="Segoe UI" panose="020B0502040204020203" pitchFamily="34" charset="0"/>
                <a:cs typeface="Segoe UI Semilight" panose="020B0402040204020203" pitchFamily="34" charset="0"/>
              </a:rPr>
              <a:t>prácticas</a:t>
            </a:r>
            <a:r>
              <a:rPr lang="en-US" sz="2000" dirty="0" smtClean="0">
                <a:solidFill>
                  <a:schemeClr val="tx1"/>
                </a:solidFill>
                <a:ea typeface="Segoe UI" panose="020B0502040204020203" pitchFamily="34" charset="0"/>
                <a:cs typeface="Segoe UI Semilight" panose="020B0402040204020203" pitchFamily="34" charset="0"/>
              </a:rPr>
              <a:t> </a:t>
            </a:r>
            <a:r>
              <a:rPr lang="en-US" sz="2000" dirty="0">
                <a:solidFill>
                  <a:schemeClr val="tx1"/>
                </a:solidFill>
                <a:ea typeface="Segoe UI" panose="020B0502040204020203" pitchFamily="34" charset="0"/>
                <a:cs typeface="Segoe UI Semilight" panose="020B0402040204020203" pitchFamily="34" charset="0"/>
              </a:rPr>
              <a:t>de </a:t>
            </a:r>
            <a:r>
              <a:rPr lang="en-US" sz="2000" dirty="0" err="1">
                <a:solidFill>
                  <a:schemeClr val="tx1"/>
                </a:solidFill>
                <a:ea typeface="Segoe UI" panose="020B0502040204020203" pitchFamily="34" charset="0"/>
                <a:cs typeface="Segoe UI Semilight" panose="020B0402040204020203" pitchFamily="34" charset="0"/>
              </a:rPr>
              <a:t>reembolso</a:t>
            </a:r>
            <a:r>
              <a:rPr lang="en-US" sz="2000" dirty="0">
                <a:solidFill>
                  <a:schemeClr val="tx1"/>
                </a:solidFill>
                <a:ea typeface="Segoe UI" panose="020B0502040204020203" pitchFamily="34" charset="0"/>
                <a:cs typeface="Segoe UI Semilight" panose="020B0402040204020203" pitchFamily="34" charset="0"/>
              </a:rPr>
              <a:t> </a:t>
            </a:r>
            <a:r>
              <a:rPr lang="en-US" sz="2000" dirty="0" err="1">
                <a:solidFill>
                  <a:schemeClr val="tx1"/>
                </a:solidFill>
                <a:ea typeface="Segoe UI" panose="020B0502040204020203" pitchFamily="34" charset="0"/>
                <a:cs typeface="Segoe UI Semilight" panose="020B0402040204020203" pitchFamily="34" charset="0"/>
              </a:rPr>
              <a:t>para</a:t>
            </a:r>
            <a:r>
              <a:rPr lang="en-US" sz="2000" dirty="0">
                <a:solidFill>
                  <a:schemeClr val="tx1"/>
                </a:solidFill>
                <a:ea typeface="Segoe UI" panose="020B0502040204020203" pitchFamily="34" charset="0"/>
                <a:cs typeface="Segoe UI Semilight" panose="020B0402040204020203" pitchFamily="34" charset="0"/>
              </a:rPr>
              <a:t> </a:t>
            </a:r>
            <a:r>
              <a:rPr lang="en-US" sz="2000" dirty="0" err="1" smtClean="0">
                <a:solidFill>
                  <a:schemeClr val="tx1"/>
                </a:solidFill>
                <a:ea typeface="Segoe UI" panose="020B0502040204020203" pitchFamily="34" charset="0"/>
                <a:cs typeface="Segoe UI Semilight" panose="020B0402040204020203" pitchFamily="34" charset="0"/>
              </a:rPr>
              <a:t>medicamentos</a:t>
            </a:r>
            <a:r>
              <a:rPr lang="en-US" sz="2000" dirty="0" smtClean="0">
                <a:solidFill>
                  <a:schemeClr val="tx1"/>
                </a:solidFill>
                <a:ea typeface="Segoe UI" panose="020B0502040204020203" pitchFamily="34" charset="0"/>
                <a:cs typeface="Segoe UI Semilight" panose="020B0402040204020203" pitchFamily="34" charset="0"/>
              </a:rPr>
              <a:t> </a:t>
            </a:r>
            <a:r>
              <a:rPr lang="en-US" sz="2000" dirty="0">
                <a:solidFill>
                  <a:schemeClr val="tx1"/>
                </a:solidFill>
                <a:ea typeface="Segoe UI" panose="020B0502040204020203" pitchFamily="34" charset="0"/>
                <a:cs typeface="Segoe UI Semilight" panose="020B0402040204020203" pitchFamily="34" charset="0"/>
              </a:rPr>
              <a:t>en </a:t>
            </a:r>
            <a:r>
              <a:rPr lang="en-US" sz="2000" dirty="0" smtClean="0">
                <a:solidFill>
                  <a:schemeClr val="tx1"/>
                </a:solidFill>
                <a:ea typeface="Segoe UI" panose="020B0502040204020203" pitchFamily="34" charset="0"/>
                <a:cs typeface="Segoe UI Semilight" panose="020B0402040204020203" pitchFamily="34" charset="0"/>
              </a:rPr>
              <a:t>Colombia con </a:t>
            </a:r>
            <a:r>
              <a:rPr lang="en-US" sz="2000" dirty="0" err="1" smtClean="0">
                <a:solidFill>
                  <a:schemeClr val="tx1"/>
                </a:solidFill>
                <a:ea typeface="Segoe UI" panose="020B0502040204020203" pitchFamily="34" charset="0"/>
                <a:cs typeface="Segoe UI Semilight" panose="020B0402040204020203" pitchFamily="34" charset="0"/>
              </a:rPr>
              <a:t>prácticas</a:t>
            </a:r>
            <a:r>
              <a:rPr lang="en-US" sz="2000" dirty="0" smtClean="0">
                <a:solidFill>
                  <a:schemeClr val="tx1"/>
                </a:solidFill>
                <a:ea typeface="Segoe UI" panose="020B0502040204020203" pitchFamily="34" charset="0"/>
                <a:cs typeface="Segoe UI Semilight" panose="020B0402040204020203" pitchFamily="34" charset="0"/>
              </a:rPr>
              <a:t> en </a:t>
            </a:r>
            <a:r>
              <a:rPr lang="en-US" sz="2000" dirty="0" err="1" smtClean="0">
                <a:ea typeface="Segoe UI" panose="020B0502040204020203" pitchFamily="34" charset="0"/>
                <a:cs typeface="Segoe UI Semilight" panose="020B0402040204020203" pitchFamily="34" charset="0"/>
              </a:rPr>
              <a:t>Reino</a:t>
            </a:r>
            <a:r>
              <a:rPr lang="en-US" sz="2000" dirty="0" smtClean="0">
                <a:ea typeface="Segoe UI" panose="020B0502040204020203" pitchFamily="34" charset="0"/>
                <a:cs typeface="Segoe UI Semilight" panose="020B0402040204020203" pitchFamily="34" charset="0"/>
              </a:rPr>
              <a:t> </a:t>
            </a:r>
            <a:r>
              <a:rPr lang="en-US" sz="2000" dirty="0" err="1">
                <a:ea typeface="Segoe UI" panose="020B0502040204020203" pitchFamily="34" charset="0"/>
                <a:cs typeface="Segoe UI Semilight" panose="020B0402040204020203" pitchFamily="34" charset="0"/>
              </a:rPr>
              <a:t>Unido</a:t>
            </a:r>
            <a:r>
              <a:rPr lang="en-US" sz="2000" dirty="0">
                <a:ea typeface="Segoe UI" panose="020B0502040204020203" pitchFamily="34" charset="0"/>
                <a:cs typeface="Segoe UI Semilight" panose="020B0402040204020203" pitchFamily="34" charset="0"/>
              </a:rPr>
              <a:t>, </a:t>
            </a:r>
            <a:r>
              <a:rPr lang="en-US" sz="2000" dirty="0" err="1">
                <a:ea typeface="Segoe UI" panose="020B0502040204020203" pitchFamily="34" charset="0"/>
                <a:cs typeface="Segoe UI Semilight" panose="020B0402040204020203" pitchFamily="34" charset="0"/>
              </a:rPr>
              <a:t>Holanda</a:t>
            </a:r>
            <a:r>
              <a:rPr lang="en-US" sz="2000" dirty="0">
                <a:ea typeface="Segoe UI" panose="020B0502040204020203" pitchFamily="34" charset="0"/>
                <a:cs typeface="Segoe UI Semilight" panose="020B0402040204020203" pitchFamily="34" charset="0"/>
              </a:rPr>
              <a:t>, Australia y USA (</a:t>
            </a:r>
            <a:r>
              <a:rPr lang="en-US" sz="2000" dirty="0" smtClean="0">
                <a:ea typeface="Segoe UI" panose="020B0502040204020203" pitchFamily="34" charset="0"/>
                <a:cs typeface="Segoe UI Semilight" panose="020B0402040204020203" pitchFamily="34" charset="0"/>
              </a:rPr>
              <a:t>Medicaid)</a:t>
            </a:r>
          </a:p>
          <a:p>
            <a:endParaRPr lang="en-GB" sz="2000" dirty="0" smtClean="0">
              <a:ea typeface="Segoe UI" panose="020B0502040204020203" pitchFamily="34" charset="0"/>
              <a:cs typeface="Segoe UI Semilight" panose="020B0402040204020203" pitchFamily="34" charset="0"/>
            </a:endParaRPr>
          </a:p>
          <a:p>
            <a:pPr marL="0" indent="0">
              <a:buNone/>
            </a:pPr>
            <a:r>
              <a:rPr lang="en-GB" sz="2000" b="1" dirty="0" err="1" smtClean="0">
                <a:solidFill>
                  <a:schemeClr val="tx1"/>
                </a:solidFill>
                <a:ea typeface="Segoe UI" panose="020B0502040204020203" pitchFamily="34" charset="0"/>
                <a:cs typeface="Segoe UI Semilight" panose="020B0402040204020203" pitchFamily="34" charset="0"/>
              </a:rPr>
              <a:t>Hallazgos</a:t>
            </a:r>
            <a:endParaRPr lang="en-GB" sz="2000" b="1" dirty="0" smtClean="0">
              <a:solidFill>
                <a:schemeClr val="tx1"/>
              </a:solidFill>
              <a:ea typeface="Segoe UI" panose="020B0502040204020203" pitchFamily="34" charset="0"/>
              <a:cs typeface="Segoe UI Semilight" panose="020B0402040204020203" pitchFamily="34" charset="0"/>
            </a:endParaRPr>
          </a:p>
          <a:p>
            <a:r>
              <a:rPr lang="en-GB" sz="2000" dirty="0">
                <a:ea typeface="Segoe UI" panose="020B0502040204020203" pitchFamily="34" charset="0"/>
                <a:cs typeface="Segoe UI Semilight" panose="020B0402040204020203" pitchFamily="34" charset="0"/>
              </a:rPr>
              <a:t>En </a:t>
            </a:r>
            <a:r>
              <a:rPr lang="en-GB" sz="2000" dirty="0" err="1">
                <a:ea typeface="Segoe UI" panose="020B0502040204020203" pitchFamily="34" charset="0"/>
                <a:cs typeface="Segoe UI Semilight" panose="020B0402040204020203" pitchFamily="34" charset="0"/>
              </a:rPr>
              <a:t>decisiones</a:t>
            </a:r>
            <a:r>
              <a:rPr lang="en-GB" sz="2000" dirty="0">
                <a:ea typeface="Segoe UI" panose="020B0502040204020203" pitchFamily="34" charset="0"/>
                <a:cs typeface="Segoe UI Semilight" panose="020B0402040204020203" pitchFamily="34" charset="0"/>
              </a:rPr>
              <a:t> de </a:t>
            </a:r>
            <a:r>
              <a:rPr lang="en-GB" sz="2000" dirty="0" err="1">
                <a:ea typeface="Segoe UI" panose="020B0502040204020203" pitchFamily="34" charset="0"/>
                <a:cs typeface="Segoe UI Semilight" panose="020B0402040204020203" pitchFamily="34" charset="0"/>
              </a:rPr>
              <a:t>cobertura</a:t>
            </a:r>
            <a:r>
              <a:rPr lang="en-GB" sz="2000" dirty="0">
                <a:ea typeface="Segoe UI" panose="020B0502040204020203" pitchFamily="34" charset="0"/>
                <a:cs typeface="Segoe UI Semilight" panose="020B0402040204020203" pitchFamily="34" charset="0"/>
              </a:rPr>
              <a:t> son </a:t>
            </a:r>
            <a:r>
              <a:rPr lang="en-GB" sz="2000" dirty="0" err="1">
                <a:ea typeface="Segoe UI" panose="020B0502040204020203" pitchFamily="34" charset="0"/>
                <a:cs typeface="Segoe UI Semilight" panose="020B0402040204020203" pitchFamily="34" charset="0"/>
              </a:rPr>
              <a:t>importantes</a:t>
            </a:r>
            <a:r>
              <a:rPr lang="en-GB" sz="2000" dirty="0">
                <a:ea typeface="Segoe UI" panose="020B0502040204020203" pitchFamily="34" charset="0"/>
                <a:cs typeface="Segoe UI Semilight" panose="020B0402040204020203" pitchFamily="34" charset="0"/>
              </a:rPr>
              <a:t>:</a:t>
            </a:r>
          </a:p>
          <a:p>
            <a:pPr lvl="1"/>
            <a:r>
              <a:rPr lang="en-GB" sz="2000" dirty="0" smtClean="0">
                <a:latin typeface="Segoe UI Light" panose="020B0502040204020203" pitchFamily="34" charset="0"/>
                <a:ea typeface="Segoe UI" panose="020B0502040204020203" pitchFamily="34" charset="0"/>
                <a:cs typeface="Segoe UI Semilight" panose="020B0402040204020203" pitchFamily="34" charset="0"/>
              </a:rPr>
              <a:t>Las </a:t>
            </a:r>
            <a:r>
              <a:rPr lang="en-GB" sz="2000" dirty="0" err="1" smtClean="0">
                <a:latin typeface="Segoe UI Light" panose="020B0502040204020203" pitchFamily="34" charset="0"/>
                <a:ea typeface="Segoe UI" panose="020B0502040204020203" pitchFamily="34" charset="0"/>
                <a:cs typeface="Segoe UI Semilight" panose="020B0402040204020203" pitchFamily="34" charset="0"/>
              </a:rPr>
              <a:t>instituciones</a:t>
            </a:r>
            <a:r>
              <a:rPr lang="en-GB" sz="2000" dirty="0" smtClean="0">
                <a:latin typeface="Segoe UI Light" panose="020B0502040204020203" pitchFamily="34" charset="0"/>
                <a:ea typeface="Segoe UI" panose="020B0502040204020203" pitchFamily="34" charset="0"/>
                <a:cs typeface="Segoe UI Semilight" panose="020B0402040204020203" pitchFamily="34" charset="0"/>
              </a:rPr>
              <a:t> </a:t>
            </a:r>
            <a:r>
              <a:rPr lang="en-GB" sz="2000" dirty="0" err="1" smtClean="0">
                <a:latin typeface="Segoe UI Light" panose="020B0502040204020203" pitchFamily="34" charset="0"/>
                <a:ea typeface="Segoe UI" panose="020B0502040204020203" pitchFamily="34" charset="0"/>
                <a:cs typeface="Segoe UI Semilight" panose="020B0402040204020203" pitchFamily="34" charset="0"/>
              </a:rPr>
              <a:t>independientes</a:t>
            </a:r>
            <a:endParaRPr lang="en-GB" sz="2000" dirty="0" smtClean="0">
              <a:latin typeface="Segoe UI Light" panose="020B0502040204020203" pitchFamily="34" charset="0"/>
              <a:ea typeface="Segoe UI" panose="020B0502040204020203" pitchFamily="34" charset="0"/>
              <a:cs typeface="Segoe UI Semilight" panose="020B0402040204020203" pitchFamily="34" charset="0"/>
            </a:endParaRPr>
          </a:p>
          <a:p>
            <a:pPr lvl="1"/>
            <a:r>
              <a:rPr lang="en-GB" sz="2000" dirty="0" smtClean="0">
                <a:latin typeface="Segoe UI Light" panose="020B0502040204020203" pitchFamily="34" charset="0"/>
                <a:ea typeface="Segoe UI" panose="020B0502040204020203" pitchFamily="34" charset="0"/>
                <a:cs typeface="Segoe UI Semilight" panose="020B0402040204020203" pitchFamily="34" charset="0"/>
              </a:rPr>
              <a:t>Los </a:t>
            </a:r>
            <a:r>
              <a:rPr lang="en-GB" sz="2000" dirty="0" err="1" smtClean="0">
                <a:latin typeface="Segoe UI Light" panose="020B0502040204020203" pitchFamily="34" charset="0"/>
                <a:ea typeface="Segoe UI" panose="020B0502040204020203" pitchFamily="34" charset="0"/>
                <a:cs typeface="Segoe UI Semilight" panose="020B0402040204020203" pitchFamily="34" charset="0"/>
              </a:rPr>
              <a:t>procesos</a:t>
            </a:r>
            <a:r>
              <a:rPr lang="en-GB" sz="2000" dirty="0" smtClean="0">
                <a:latin typeface="Segoe UI Light" panose="020B0502040204020203" pitchFamily="34" charset="0"/>
                <a:ea typeface="Segoe UI" panose="020B0502040204020203" pitchFamily="34" charset="0"/>
                <a:cs typeface="Segoe UI Semilight" panose="020B0402040204020203" pitchFamily="34" charset="0"/>
              </a:rPr>
              <a:t> </a:t>
            </a:r>
            <a:r>
              <a:rPr lang="en-GB" sz="2000" dirty="0" err="1">
                <a:latin typeface="Segoe UI Light" panose="020B0502040204020203" pitchFamily="34" charset="0"/>
                <a:ea typeface="Segoe UI" panose="020B0502040204020203" pitchFamily="34" charset="0"/>
                <a:cs typeface="Segoe UI Semilight" panose="020B0402040204020203" pitchFamily="34" charset="0"/>
              </a:rPr>
              <a:t>transparentes</a:t>
            </a:r>
            <a:r>
              <a:rPr lang="en-GB" sz="2000" dirty="0">
                <a:latin typeface="Segoe UI Light" panose="020B0502040204020203" pitchFamily="34" charset="0"/>
                <a:ea typeface="Segoe UI" panose="020B0502040204020203" pitchFamily="34" charset="0"/>
                <a:cs typeface="Segoe UI Semilight" panose="020B0402040204020203" pitchFamily="34" charset="0"/>
              </a:rPr>
              <a:t> y </a:t>
            </a:r>
            <a:r>
              <a:rPr lang="en-GB" sz="2000" dirty="0" err="1">
                <a:latin typeface="Segoe UI Light" panose="020B0502040204020203" pitchFamily="34" charset="0"/>
                <a:ea typeface="Segoe UI" panose="020B0502040204020203" pitchFamily="34" charset="0"/>
                <a:cs typeface="Segoe UI Semilight" panose="020B0402040204020203" pitchFamily="34" charset="0"/>
              </a:rPr>
              <a:t>participativos</a:t>
            </a:r>
            <a:r>
              <a:rPr lang="en-GB" sz="2000" dirty="0">
                <a:latin typeface="Segoe UI Light" panose="020B0502040204020203" pitchFamily="34" charset="0"/>
                <a:ea typeface="Segoe UI" panose="020B0502040204020203" pitchFamily="34" charset="0"/>
                <a:cs typeface="Segoe UI Semilight" panose="020B0402040204020203" pitchFamily="34" charset="0"/>
              </a:rPr>
              <a:t> </a:t>
            </a:r>
            <a:endParaRPr lang="en-GB" sz="2000" dirty="0" smtClean="0">
              <a:latin typeface="Segoe UI Light" panose="020B0502040204020203" pitchFamily="34" charset="0"/>
              <a:ea typeface="Segoe UI" panose="020B0502040204020203" pitchFamily="34" charset="0"/>
              <a:cs typeface="Segoe UI Semilight" panose="020B0402040204020203" pitchFamily="34" charset="0"/>
            </a:endParaRPr>
          </a:p>
          <a:p>
            <a:pPr lvl="1"/>
            <a:r>
              <a:rPr lang="en-GB" sz="2000" dirty="0" smtClean="0">
                <a:latin typeface="Segoe UI Light" panose="020B0502040204020203" pitchFamily="34" charset="0"/>
                <a:ea typeface="Segoe UI" panose="020B0502040204020203" pitchFamily="34" charset="0"/>
                <a:cs typeface="Segoe UI Semilight" panose="020B0402040204020203" pitchFamily="34" charset="0"/>
              </a:rPr>
              <a:t>El </a:t>
            </a:r>
            <a:r>
              <a:rPr lang="en-GB" sz="2000" dirty="0" err="1" smtClean="0">
                <a:latin typeface="Segoe UI Light" panose="020B0502040204020203" pitchFamily="34" charset="0"/>
                <a:ea typeface="Segoe UI" panose="020B0502040204020203" pitchFamily="34" charset="0"/>
                <a:cs typeface="Segoe UI Semilight" panose="020B0402040204020203" pitchFamily="34" charset="0"/>
              </a:rPr>
              <a:t>acceso</a:t>
            </a:r>
            <a:r>
              <a:rPr lang="en-GB" sz="2000" dirty="0" smtClean="0">
                <a:latin typeface="Segoe UI Light" panose="020B0502040204020203" pitchFamily="34" charset="0"/>
                <a:ea typeface="Segoe UI" panose="020B0502040204020203" pitchFamily="34" charset="0"/>
                <a:cs typeface="Segoe UI Semilight" panose="020B0402040204020203" pitchFamily="34" charset="0"/>
              </a:rPr>
              <a:t> </a:t>
            </a:r>
            <a:r>
              <a:rPr lang="en-GB" sz="2000" dirty="0">
                <a:latin typeface="Segoe UI Light" panose="020B0502040204020203" pitchFamily="34" charset="0"/>
                <a:ea typeface="Segoe UI" panose="020B0502040204020203" pitchFamily="34" charset="0"/>
                <a:cs typeface="Segoe UI Semilight" panose="020B0402040204020203" pitchFamily="34" charset="0"/>
              </a:rPr>
              <a:t>a </a:t>
            </a:r>
            <a:r>
              <a:rPr lang="en-GB" sz="2000" dirty="0" err="1" smtClean="0">
                <a:latin typeface="Segoe UI Light" panose="020B0502040204020203" pitchFamily="34" charset="0"/>
                <a:ea typeface="Segoe UI" panose="020B0502040204020203" pitchFamily="34" charset="0"/>
                <a:cs typeface="Segoe UI Semilight" panose="020B0402040204020203" pitchFamily="34" charset="0"/>
              </a:rPr>
              <a:t>grandes</a:t>
            </a:r>
            <a:r>
              <a:rPr lang="en-GB" sz="2000" dirty="0" smtClean="0">
                <a:latin typeface="Segoe UI Light" panose="020B0502040204020203" pitchFamily="34" charset="0"/>
                <a:ea typeface="Segoe UI" panose="020B0502040204020203" pitchFamily="34" charset="0"/>
                <a:cs typeface="Segoe UI Semilight" panose="020B0402040204020203" pitchFamily="34" charset="0"/>
              </a:rPr>
              <a:t> bases </a:t>
            </a:r>
            <a:r>
              <a:rPr lang="en-GB" sz="2000" dirty="0">
                <a:latin typeface="Segoe UI Light" panose="020B0502040204020203" pitchFamily="34" charset="0"/>
                <a:ea typeface="Segoe UI" panose="020B0502040204020203" pitchFamily="34" charset="0"/>
                <a:cs typeface="Segoe UI Semilight" panose="020B0402040204020203" pitchFamily="34" charset="0"/>
              </a:rPr>
              <a:t>de </a:t>
            </a:r>
            <a:r>
              <a:rPr lang="en-GB" sz="2000" dirty="0" err="1" smtClean="0">
                <a:latin typeface="Segoe UI Light" panose="020B0502040204020203" pitchFamily="34" charset="0"/>
                <a:ea typeface="Segoe UI" panose="020B0502040204020203" pitchFamily="34" charset="0"/>
                <a:cs typeface="Segoe UI Semilight" panose="020B0402040204020203" pitchFamily="34" charset="0"/>
              </a:rPr>
              <a:t>evidencia</a:t>
            </a:r>
            <a:endParaRPr lang="en-GB" sz="2000" dirty="0" smtClean="0">
              <a:latin typeface="Segoe UI Light" panose="020B0502040204020203" pitchFamily="34" charset="0"/>
              <a:ea typeface="Segoe UI" panose="020B0502040204020203" pitchFamily="34" charset="0"/>
              <a:cs typeface="Segoe UI Semilight" panose="020B0402040204020203" pitchFamily="34" charset="0"/>
            </a:endParaRPr>
          </a:p>
          <a:p>
            <a:r>
              <a:rPr lang="en-GB" sz="2000" dirty="0" err="1" smtClean="0">
                <a:ea typeface="Segoe UI" panose="020B0502040204020203" pitchFamily="34" charset="0"/>
                <a:cs typeface="Segoe UI Semilight" panose="020B0402040204020203" pitchFamily="34" charset="0"/>
              </a:rPr>
              <a:t>Comunmente</a:t>
            </a:r>
            <a:r>
              <a:rPr lang="en-GB" sz="2000" dirty="0" smtClean="0">
                <a:ea typeface="Segoe UI" panose="020B0502040204020203" pitchFamily="34" charset="0"/>
                <a:cs typeface="Segoe UI Semilight" panose="020B0402040204020203" pitchFamily="34" charset="0"/>
              </a:rPr>
              <a:t> se </a:t>
            </a:r>
            <a:r>
              <a:rPr lang="en-GB" sz="2000" dirty="0" err="1" smtClean="0">
                <a:ea typeface="Segoe UI" panose="020B0502040204020203" pitchFamily="34" charset="0"/>
                <a:cs typeface="Segoe UI Semilight" panose="020B0402040204020203" pitchFamily="34" charset="0"/>
              </a:rPr>
              <a:t>restringe</a:t>
            </a:r>
            <a:r>
              <a:rPr lang="en-GB" sz="2000" dirty="0" smtClean="0">
                <a:ea typeface="Segoe UI" panose="020B0502040204020203" pitchFamily="34" charset="0"/>
                <a:cs typeface="Segoe UI Semilight" panose="020B0402040204020203" pitchFamily="34" charset="0"/>
              </a:rPr>
              <a:t> el </a:t>
            </a:r>
            <a:r>
              <a:rPr lang="en-GB" sz="2000" dirty="0" err="1">
                <a:ea typeface="Segoe UI" panose="020B0502040204020203" pitchFamily="34" charset="0"/>
                <a:cs typeface="Segoe UI Semilight" panose="020B0402040204020203" pitchFamily="34" charset="0"/>
              </a:rPr>
              <a:t>acceso</a:t>
            </a:r>
            <a:r>
              <a:rPr lang="en-GB" sz="2000" dirty="0">
                <a:ea typeface="Segoe UI" panose="020B0502040204020203" pitchFamily="34" charset="0"/>
                <a:cs typeface="Segoe UI Semilight" panose="020B0402040204020203" pitchFamily="34" charset="0"/>
              </a:rPr>
              <a:t> a </a:t>
            </a:r>
            <a:r>
              <a:rPr lang="en-GB" sz="2000" dirty="0" err="1">
                <a:ea typeface="Segoe UI" panose="020B0502040204020203" pitchFamily="34" charset="0"/>
                <a:cs typeface="Segoe UI Semilight" panose="020B0402040204020203" pitchFamily="34" charset="0"/>
              </a:rPr>
              <a:t>poblaciones</a:t>
            </a:r>
            <a:r>
              <a:rPr lang="en-GB" sz="2000" dirty="0">
                <a:ea typeface="Segoe UI" panose="020B0502040204020203" pitchFamily="34" charset="0"/>
                <a:cs typeface="Segoe UI Semilight" panose="020B0402040204020203" pitchFamily="34" charset="0"/>
              </a:rPr>
              <a:t> mas </a:t>
            </a:r>
            <a:r>
              <a:rPr lang="en-GB" sz="2000" dirty="0" err="1">
                <a:ea typeface="Segoe UI" panose="020B0502040204020203" pitchFamily="34" charset="0"/>
                <a:cs typeface="Segoe UI Semilight" panose="020B0402040204020203" pitchFamily="34" charset="0"/>
              </a:rPr>
              <a:t>pequeñas</a:t>
            </a:r>
            <a:r>
              <a:rPr lang="en-GB" sz="2000" dirty="0">
                <a:ea typeface="Segoe UI" panose="020B0502040204020203" pitchFamily="34" charset="0"/>
                <a:cs typeface="Segoe UI Semilight" panose="020B0402040204020203" pitchFamily="34" charset="0"/>
              </a:rPr>
              <a:t> a </a:t>
            </a:r>
            <a:r>
              <a:rPr lang="en-GB" sz="2000" dirty="0" err="1">
                <a:ea typeface="Segoe UI" panose="020B0502040204020203" pitchFamily="34" charset="0"/>
                <a:cs typeface="Segoe UI Semilight" panose="020B0402040204020203" pitchFamily="34" charset="0"/>
              </a:rPr>
              <a:t>las</a:t>
            </a:r>
            <a:r>
              <a:rPr lang="en-GB" sz="2000" dirty="0">
                <a:ea typeface="Segoe UI" panose="020B0502040204020203" pitchFamily="34" charset="0"/>
                <a:cs typeface="Segoe UI Semilight" panose="020B0402040204020203" pitchFamily="34" charset="0"/>
              </a:rPr>
              <a:t> </a:t>
            </a:r>
            <a:r>
              <a:rPr lang="en-GB" sz="2000" dirty="0" err="1">
                <a:ea typeface="Segoe UI" panose="020B0502040204020203" pitchFamily="34" charset="0"/>
                <a:cs typeface="Segoe UI Semilight" panose="020B0402040204020203" pitchFamily="34" charset="0"/>
              </a:rPr>
              <a:t>incluidas</a:t>
            </a:r>
            <a:r>
              <a:rPr lang="en-GB" sz="2000" dirty="0">
                <a:ea typeface="Segoe UI" panose="020B0502040204020203" pitchFamily="34" charset="0"/>
                <a:cs typeface="Segoe UI Semilight" panose="020B0402040204020203" pitchFamily="34" charset="0"/>
              </a:rPr>
              <a:t> en el </a:t>
            </a:r>
            <a:r>
              <a:rPr lang="en-GB" sz="2000" dirty="0" err="1">
                <a:ea typeface="Segoe UI" panose="020B0502040204020203" pitchFamily="34" charset="0"/>
                <a:cs typeface="Segoe UI Semilight" panose="020B0402040204020203" pitchFamily="34" charset="0"/>
              </a:rPr>
              <a:t>registro</a:t>
            </a:r>
            <a:r>
              <a:rPr lang="en-GB" sz="2000" dirty="0">
                <a:ea typeface="Segoe UI" panose="020B0502040204020203" pitchFamily="34" charset="0"/>
                <a:cs typeface="Segoe UI Semilight" panose="020B0402040204020203" pitchFamily="34" charset="0"/>
              </a:rPr>
              <a:t> </a:t>
            </a:r>
            <a:r>
              <a:rPr lang="en-GB" sz="2000" dirty="0" err="1" smtClean="0">
                <a:ea typeface="Segoe UI" panose="020B0502040204020203" pitchFamily="34" charset="0"/>
                <a:cs typeface="Segoe UI Semilight" panose="020B0402040204020203" pitchFamily="34" charset="0"/>
              </a:rPr>
              <a:t>sanitario</a:t>
            </a:r>
            <a:r>
              <a:rPr lang="en-GB" sz="2000" dirty="0" smtClean="0">
                <a:ea typeface="Segoe UI" panose="020B0502040204020203" pitchFamily="34" charset="0"/>
                <a:cs typeface="Segoe UI Semilight" panose="020B0402040204020203" pitchFamily="34" charset="0"/>
              </a:rPr>
              <a:t> con </a:t>
            </a:r>
            <a:r>
              <a:rPr lang="en-GB" sz="2000" dirty="0" err="1">
                <a:ea typeface="Segoe UI" panose="020B0502040204020203" pitchFamily="34" charset="0"/>
                <a:cs typeface="Segoe UI Semilight" panose="020B0402040204020203" pitchFamily="34" charset="0"/>
              </a:rPr>
              <a:t>decisión</a:t>
            </a:r>
            <a:r>
              <a:rPr lang="en-GB" sz="2000" dirty="0">
                <a:ea typeface="Segoe UI" panose="020B0502040204020203" pitchFamily="34" charset="0"/>
                <a:cs typeface="Segoe UI Semilight" panose="020B0402040204020203" pitchFamily="34" charset="0"/>
              </a:rPr>
              <a:t> de </a:t>
            </a:r>
            <a:r>
              <a:rPr lang="en-GB" sz="2000" dirty="0" err="1">
                <a:ea typeface="Segoe UI" panose="020B0502040204020203" pitchFamily="34" charset="0"/>
                <a:cs typeface="Segoe UI Semilight" panose="020B0402040204020203" pitchFamily="34" charset="0"/>
              </a:rPr>
              <a:t>cobertura</a:t>
            </a:r>
            <a:endParaRPr lang="en-GB" sz="2000" dirty="0" smtClean="0">
              <a:ea typeface="Segoe UI" panose="020B0502040204020203" pitchFamily="34" charset="0"/>
              <a:cs typeface="Segoe UI Semilight" panose="020B0402040204020203" pitchFamily="34" charset="0"/>
            </a:endParaRPr>
          </a:p>
          <a:p>
            <a:endParaRPr lang="en-GB" sz="2000" dirty="0" smtClean="0">
              <a:ea typeface="Segoe UI" panose="020B0502040204020203" pitchFamily="34" charset="0"/>
              <a:cs typeface="Segoe UI Semilight" panose="020B0402040204020203" pitchFamily="34" charset="0"/>
            </a:endParaRPr>
          </a:p>
          <a:p>
            <a:r>
              <a:rPr lang="en-GB" sz="2000" dirty="0" smtClean="0">
                <a:ea typeface="Segoe UI" panose="020B0502040204020203" pitchFamily="34" charset="0"/>
                <a:cs typeface="Segoe UI Semilight" panose="020B0402040204020203" pitchFamily="34" charset="0"/>
              </a:rPr>
              <a:t>Uso </a:t>
            </a:r>
            <a:r>
              <a:rPr lang="en-GB" sz="2000" dirty="0" err="1" smtClean="0">
                <a:ea typeface="Segoe UI" panose="020B0502040204020203" pitchFamily="34" charset="0"/>
                <a:cs typeface="Segoe UI Semilight" panose="020B0402040204020203" pitchFamily="34" charset="0"/>
              </a:rPr>
              <a:t>frecuente</a:t>
            </a:r>
            <a:r>
              <a:rPr lang="en-GB" sz="2000" dirty="0" smtClean="0">
                <a:ea typeface="Segoe UI" panose="020B0502040204020203" pitchFamily="34" charset="0"/>
                <a:cs typeface="Segoe UI Semilight" panose="020B0402040204020203" pitchFamily="34" charset="0"/>
              </a:rPr>
              <a:t> de </a:t>
            </a:r>
            <a:r>
              <a:rPr lang="en-GB" sz="2000" dirty="0" err="1" smtClean="0">
                <a:ea typeface="Segoe UI" panose="020B0502040204020203" pitchFamily="34" charset="0"/>
                <a:cs typeface="Segoe UI Semilight" panose="020B0402040204020203" pitchFamily="34" charset="0"/>
              </a:rPr>
              <a:t>mecanismos</a:t>
            </a:r>
            <a:r>
              <a:rPr lang="en-GB" sz="2000" dirty="0" smtClean="0">
                <a:ea typeface="Segoe UI" panose="020B0502040204020203" pitchFamily="34" charset="0"/>
                <a:cs typeface="Segoe UI Semilight" panose="020B0402040204020203" pitchFamily="34" charset="0"/>
              </a:rPr>
              <a:t> </a:t>
            </a:r>
            <a:r>
              <a:rPr lang="en-GB" sz="2000" dirty="0" err="1">
                <a:ea typeface="Segoe UI" panose="020B0502040204020203" pitchFamily="34" charset="0"/>
                <a:cs typeface="Segoe UI Semilight" panose="020B0402040204020203" pitchFamily="34" charset="0"/>
              </a:rPr>
              <a:t>para</a:t>
            </a:r>
            <a:r>
              <a:rPr lang="en-GB" sz="2000" dirty="0">
                <a:ea typeface="Segoe UI" panose="020B0502040204020203" pitchFamily="34" charset="0"/>
                <a:cs typeface="Segoe UI Semilight" panose="020B0402040204020203" pitchFamily="34" charset="0"/>
              </a:rPr>
              <a:t> </a:t>
            </a:r>
            <a:r>
              <a:rPr lang="en-GB" sz="2000" dirty="0" err="1">
                <a:ea typeface="Segoe UI" panose="020B0502040204020203" pitchFamily="34" charset="0"/>
                <a:cs typeface="Segoe UI Semilight" panose="020B0402040204020203" pitchFamily="34" charset="0"/>
              </a:rPr>
              <a:t>garantizar</a:t>
            </a:r>
            <a:r>
              <a:rPr lang="en-GB" sz="2000" dirty="0">
                <a:ea typeface="Segoe UI" panose="020B0502040204020203" pitchFamily="34" charset="0"/>
                <a:cs typeface="Segoe UI Semilight" panose="020B0402040204020203" pitchFamily="34" charset="0"/>
              </a:rPr>
              <a:t> la </a:t>
            </a:r>
            <a:r>
              <a:rPr lang="en-GB" sz="2000" dirty="0" err="1">
                <a:ea typeface="Segoe UI" panose="020B0502040204020203" pitchFamily="34" charset="0"/>
                <a:cs typeface="Segoe UI Semilight" panose="020B0402040204020203" pitchFamily="34" charset="0"/>
              </a:rPr>
              <a:t>compra</a:t>
            </a:r>
            <a:r>
              <a:rPr lang="en-GB" sz="2000" dirty="0">
                <a:ea typeface="Segoe UI" panose="020B0502040204020203" pitchFamily="34" charset="0"/>
                <a:cs typeface="Segoe UI Semilight" panose="020B0402040204020203" pitchFamily="34" charset="0"/>
              </a:rPr>
              <a:t> </a:t>
            </a:r>
            <a:r>
              <a:rPr lang="en-GB" sz="2000" dirty="0" err="1">
                <a:ea typeface="Segoe UI" panose="020B0502040204020203" pitchFamily="34" charset="0"/>
                <a:cs typeface="Segoe UI Semilight" panose="020B0402040204020203" pitchFamily="34" charset="0"/>
              </a:rPr>
              <a:t>eficiente</a:t>
            </a:r>
            <a:r>
              <a:rPr lang="en-GB" sz="2000" dirty="0">
                <a:ea typeface="Segoe UI" panose="020B0502040204020203" pitchFamily="34" charset="0"/>
                <a:cs typeface="Segoe UI Semilight" panose="020B0402040204020203" pitchFamily="34" charset="0"/>
              </a:rPr>
              <a:t> y el </a:t>
            </a:r>
            <a:r>
              <a:rPr lang="en-GB" sz="2000" dirty="0" err="1" smtClean="0">
                <a:ea typeface="Segoe UI" panose="020B0502040204020203" pitchFamily="34" charset="0"/>
                <a:cs typeface="Segoe UI Semilight" panose="020B0402040204020203" pitchFamily="34" charset="0"/>
              </a:rPr>
              <a:t>acceso</a:t>
            </a:r>
            <a:endParaRPr lang="en-US" sz="1800" dirty="0">
              <a:ea typeface="Segoe UI" panose="020B0502040204020203" pitchFamily="34" charset="0"/>
              <a:cs typeface="Segoe UI Semilight" panose="020B0402040204020203" pitchFamily="34" charset="0"/>
            </a:endParaRPr>
          </a:p>
          <a:p>
            <a:endParaRPr lang="en-US" sz="1800" dirty="0">
              <a:solidFill>
                <a:schemeClr val="tx1"/>
              </a:solidFill>
              <a:ea typeface="Segoe UI" panose="020B0502040204020203" pitchFamily="34" charset="0"/>
              <a:cs typeface="Segoe UI Semilight" panose="020B0402040204020203" pitchFamily="34" charset="0"/>
            </a:endParaRPr>
          </a:p>
          <a:p>
            <a:endParaRPr lang="en-US" sz="1800" dirty="0" smtClean="0">
              <a:solidFill>
                <a:schemeClr val="tx1"/>
              </a:solidFill>
              <a:ea typeface="Segoe UI" panose="020B0502040204020203" pitchFamily="34" charset="0"/>
              <a:cs typeface="Segoe UI Semilight" panose="020B0402040204020203" pitchFamily="34" charset="0"/>
            </a:endParaRPr>
          </a:p>
        </p:txBody>
      </p:sp>
      <p:sp>
        <p:nvSpPr>
          <p:cNvPr id="4" name="Título 1"/>
          <p:cNvSpPr txBox="1">
            <a:spLocks/>
          </p:cNvSpPr>
          <p:nvPr/>
        </p:nvSpPr>
        <p:spPr>
          <a:xfrm>
            <a:off x="1667508" y="836712"/>
            <a:ext cx="8892988" cy="720080"/>
          </a:xfrm>
          <a:prstGeom prst="rect">
            <a:avLst/>
          </a:prstGeom>
        </p:spPr>
        <p:txBody>
          <a:bodyPr/>
          <a:lstStyle>
            <a:lvl1pPr algn="ctr" defTabSz="914400" rtl="0" eaLnBrk="1" latinLnBrk="0" hangingPunct="1">
              <a:spcBef>
                <a:spcPct val="0"/>
              </a:spcBef>
              <a:buNone/>
              <a:defRPr sz="4400" kern="1200">
                <a:solidFill>
                  <a:schemeClr val="tx1"/>
                </a:solidFill>
                <a:latin typeface="Segoe UI" panose="020B0502040204020203" pitchFamily="34" charset="0"/>
                <a:ea typeface="Segoe UI" panose="020B0502040204020203" pitchFamily="34" charset="0"/>
                <a:cs typeface="Segoe UI" panose="020B0502040204020203" pitchFamily="34" charset="0"/>
              </a:defRPr>
            </a:lvl1pPr>
          </a:lstStyle>
          <a:p>
            <a:r>
              <a:rPr lang="es-CO" sz="2400" b="1" dirty="0"/>
              <a:t>Formulación de política</a:t>
            </a:r>
          </a:p>
          <a:p>
            <a:r>
              <a:rPr lang="en-US" sz="2400" b="1" dirty="0" smtClean="0"/>
              <a:t>  </a:t>
            </a:r>
            <a:endParaRPr lang="en-US" sz="2400" b="1" dirty="0"/>
          </a:p>
        </p:txBody>
      </p:sp>
    </p:spTree>
    <p:extLst>
      <p:ext uri="{BB962C8B-B14F-4D97-AF65-F5344CB8AC3E}">
        <p14:creationId xmlns:p14="http://schemas.microsoft.com/office/powerpoint/2010/main" val="298140118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2"/>
          </p:nvPr>
        </p:nvSpPr>
        <p:spPr>
          <a:xfrm>
            <a:off x="839416" y="1988840"/>
            <a:ext cx="10585176" cy="4248472"/>
          </a:xfrm>
        </p:spPr>
        <p:txBody>
          <a:bodyPr/>
          <a:lstStyle/>
          <a:p>
            <a:pPr marL="0" indent="0">
              <a:buNone/>
            </a:pPr>
            <a:r>
              <a:rPr lang="en-US" sz="2000" b="1" dirty="0" err="1" smtClean="0">
                <a:solidFill>
                  <a:schemeClr val="tx1"/>
                </a:solidFill>
                <a:latin typeface="Segoe UI Semilight" panose="020B0402040204020203" pitchFamily="34" charset="0"/>
                <a:ea typeface="Segoe UI" panose="020B0502040204020203" pitchFamily="34" charset="0"/>
                <a:cs typeface="Segoe UI Semilight" panose="020B0402040204020203" pitchFamily="34" charset="0"/>
              </a:rPr>
              <a:t>Febrero-Junio</a:t>
            </a:r>
            <a:r>
              <a:rPr lang="en-US" sz="2000" b="1" dirty="0" smtClean="0">
                <a:solidFill>
                  <a:schemeClr val="tx1"/>
                </a:solidFill>
                <a:latin typeface="Segoe UI Semilight" panose="020B0402040204020203" pitchFamily="34" charset="0"/>
                <a:ea typeface="Segoe UI" panose="020B0502040204020203" pitchFamily="34" charset="0"/>
                <a:cs typeface="Segoe UI Semilight" panose="020B0402040204020203" pitchFamily="34" charset="0"/>
              </a:rPr>
              <a:t> </a:t>
            </a:r>
            <a:r>
              <a:rPr lang="en-US" sz="2000" b="1" dirty="0">
                <a:solidFill>
                  <a:schemeClr val="tx1"/>
                </a:solidFill>
                <a:latin typeface="Segoe UI Semilight" panose="020B0402040204020203" pitchFamily="34" charset="0"/>
                <a:ea typeface="Segoe UI" panose="020B0502040204020203" pitchFamily="34" charset="0"/>
                <a:cs typeface="Segoe UI Semilight" panose="020B0402040204020203" pitchFamily="34" charset="0"/>
              </a:rPr>
              <a:t>2011. </a:t>
            </a:r>
            <a:r>
              <a:rPr lang="en-US" sz="2000" b="1" dirty="0" err="1" smtClean="0">
                <a:solidFill>
                  <a:schemeClr val="tx1"/>
                </a:solidFill>
                <a:latin typeface="Segoe UI Semilight" panose="020B0402040204020203" pitchFamily="34" charset="0"/>
                <a:ea typeface="Segoe UI" panose="020B0502040204020203" pitchFamily="34" charset="0"/>
                <a:cs typeface="Segoe UI Semilight" panose="020B0402040204020203" pitchFamily="34" charset="0"/>
              </a:rPr>
              <a:t>Proyecto</a:t>
            </a:r>
            <a:r>
              <a:rPr lang="en-US" sz="2000" b="1" dirty="0" smtClean="0">
                <a:solidFill>
                  <a:schemeClr val="tx1"/>
                </a:solidFill>
                <a:latin typeface="Segoe UI Semilight" panose="020B0402040204020203" pitchFamily="34" charset="0"/>
                <a:ea typeface="Segoe UI" panose="020B0502040204020203" pitchFamily="34" charset="0"/>
                <a:cs typeface="Segoe UI Semilight" panose="020B0402040204020203" pitchFamily="34" charset="0"/>
              </a:rPr>
              <a:t> BID-NICE international/IECS. Referenciación de </a:t>
            </a:r>
            <a:r>
              <a:rPr lang="en-US" sz="2000" b="1" dirty="0" err="1" smtClean="0">
                <a:solidFill>
                  <a:schemeClr val="tx1"/>
                </a:solidFill>
                <a:latin typeface="Segoe UI Semilight" panose="020B0402040204020203" pitchFamily="34" charset="0"/>
                <a:ea typeface="Segoe UI" panose="020B0502040204020203" pitchFamily="34" charset="0"/>
                <a:cs typeface="Segoe UI Semilight" panose="020B0402040204020203" pitchFamily="34" charset="0"/>
              </a:rPr>
              <a:t>mejores</a:t>
            </a:r>
            <a:r>
              <a:rPr lang="en-US" sz="2000" b="1" dirty="0" smtClean="0">
                <a:solidFill>
                  <a:schemeClr val="tx1"/>
                </a:solidFill>
                <a:latin typeface="Segoe UI Semilight" panose="020B0402040204020203" pitchFamily="34" charset="0"/>
                <a:ea typeface="Segoe UI" panose="020B0502040204020203" pitchFamily="34" charset="0"/>
                <a:cs typeface="Segoe UI Semilight" panose="020B0402040204020203" pitchFamily="34" charset="0"/>
              </a:rPr>
              <a:t> </a:t>
            </a:r>
            <a:r>
              <a:rPr lang="en-US" sz="2000" b="1" dirty="0" err="1" smtClean="0">
                <a:solidFill>
                  <a:schemeClr val="tx1"/>
                </a:solidFill>
                <a:latin typeface="Segoe UI Semilight" panose="020B0402040204020203" pitchFamily="34" charset="0"/>
                <a:ea typeface="Segoe UI" panose="020B0502040204020203" pitchFamily="34" charset="0"/>
                <a:cs typeface="Segoe UI Semilight" panose="020B0402040204020203" pitchFamily="34" charset="0"/>
              </a:rPr>
              <a:t>prácticas</a:t>
            </a:r>
            <a:r>
              <a:rPr lang="en-US" sz="2000" b="1" dirty="0" smtClean="0">
                <a:solidFill>
                  <a:schemeClr val="tx1"/>
                </a:solidFill>
                <a:latin typeface="Segoe UI Semilight" panose="020B0402040204020203" pitchFamily="34" charset="0"/>
                <a:ea typeface="Segoe UI" panose="020B0502040204020203" pitchFamily="34" charset="0"/>
                <a:cs typeface="Segoe UI Semilight" panose="020B0402040204020203" pitchFamily="34" charset="0"/>
              </a:rPr>
              <a:t> de </a:t>
            </a:r>
            <a:r>
              <a:rPr lang="en-US" sz="2000" b="1" dirty="0" err="1" smtClean="0">
                <a:solidFill>
                  <a:schemeClr val="tx1"/>
                </a:solidFill>
                <a:latin typeface="Segoe UI Semilight" panose="020B0402040204020203" pitchFamily="34" charset="0"/>
                <a:ea typeface="Segoe UI" panose="020B0502040204020203" pitchFamily="34" charset="0"/>
                <a:cs typeface="Segoe UI Semilight" panose="020B0402040204020203" pitchFamily="34" charset="0"/>
              </a:rPr>
              <a:t>Evaluación</a:t>
            </a:r>
            <a:r>
              <a:rPr lang="en-US" sz="2000" b="1" dirty="0" smtClean="0">
                <a:solidFill>
                  <a:schemeClr val="tx1"/>
                </a:solidFill>
                <a:latin typeface="Segoe UI Semilight" panose="020B0402040204020203" pitchFamily="34" charset="0"/>
                <a:ea typeface="Segoe UI" panose="020B0502040204020203" pitchFamily="34" charset="0"/>
                <a:cs typeface="Segoe UI Semilight" panose="020B0402040204020203" pitchFamily="34" charset="0"/>
              </a:rPr>
              <a:t> de </a:t>
            </a:r>
            <a:r>
              <a:rPr lang="en-US" sz="2000" b="1" dirty="0" err="1" smtClean="0">
                <a:solidFill>
                  <a:schemeClr val="tx1"/>
                </a:solidFill>
                <a:latin typeface="Segoe UI Semilight" panose="020B0402040204020203" pitchFamily="34" charset="0"/>
                <a:ea typeface="Segoe UI" panose="020B0502040204020203" pitchFamily="34" charset="0"/>
                <a:cs typeface="Segoe UI Semilight" panose="020B0402040204020203" pitchFamily="34" charset="0"/>
              </a:rPr>
              <a:t>Tecnologías</a:t>
            </a:r>
            <a:endParaRPr lang="en-US" sz="2000" b="1" dirty="0" smtClean="0">
              <a:solidFill>
                <a:schemeClr val="tx1"/>
              </a:solidFill>
              <a:latin typeface="Segoe UI Semilight" panose="020B0402040204020203" pitchFamily="34" charset="0"/>
              <a:ea typeface="Segoe UI" panose="020B0502040204020203" pitchFamily="34" charset="0"/>
              <a:cs typeface="Segoe UI Semilight" panose="020B0402040204020203" pitchFamily="34" charset="0"/>
            </a:endParaRPr>
          </a:p>
          <a:p>
            <a:endParaRPr lang="en-US" sz="2000" dirty="0" smtClean="0">
              <a:solidFill>
                <a:schemeClr val="tx1"/>
              </a:solidFill>
              <a:ea typeface="Segoe UI" panose="020B0502040204020203" pitchFamily="34" charset="0"/>
              <a:cs typeface="Segoe UI Semilight" panose="020B0402040204020203" pitchFamily="34" charset="0"/>
            </a:endParaRPr>
          </a:p>
          <a:p>
            <a:r>
              <a:rPr lang="en-US" sz="2000" dirty="0" err="1" smtClean="0">
                <a:solidFill>
                  <a:schemeClr val="tx1"/>
                </a:solidFill>
                <a:ea typeface="Segoe UI" panose="020B0502040204020203" pitchFamily="34" charset="0"/>
                <a:cs typeface="Segoe UI Semilight" panose="020B0402040204020203" pitchFamily="34" charset="0"/>
              </a:rPr>
              <a:t>Reino</a:t>
            </a:r>
            <a:r>
              <a:rPr lang="en-US" sz="2000" dirty="0" smtClean="0">
                <a:solidFill>
                  <a:schemeClr val="tx1"/>
                </a:solidFill>
                <a:ea typeface="Segoe UI" panose="020B0502040204020203" pitchFamily="34" charset="0"/>
                <a:cs typeface="Segoe UI Semilight" panose="020B0402040204020203" pitchFamily="34" charset="0"/>
              </a:rPr>
              <a:t> </a:t>
            </a:r>
            <a:r>
              <a:rPr lang="en-US" sz="2000" dirty="0" err="1" smtClean="0">
                <a:solidFill>
                  <a:schemeClr val="tx1"/>
                </a:solidFill>
                <a:ea typeface="Segoe UI" panose="020B0502040204020203" pitchFamily="34" charset="0"/>
                <a:cs typeface="Segoe UI Semilight" panose="020B0402040204020203" pitchFamily="34" charset="0"/>
              </a:rPr>
              <a:t>Unido</a:t>
            </a:r>
            <a:r>
              <a:rPr lang="en-US" sz="2000" dirty="0" smtClean="0">
                <a:solidFill>
                  <a:schemeClr val="tx1"/>
                </a:solidFill>
                <a:ea typeface="Segoe UI" panose="020B0502040204020203" pitchFamily="34" charset="0"/>
                <a:cs typeface="Segoe UI Semilight" panose="020B0402040204020203" pitchFamily="34" charset="0"/>
              </a:rPr>
              <a:t>, Australia, </a:t>
            </a:r>
            <a:r>
              <a:rPr lang="en-US" sz="2000" dirty="0" err="1" smtClean="0">
                <a:solidFill>
                  <a:schemeClr val="tx1"/>
                </a:solidFill>
                <a:ea typeface="Segoe UI" panose="020B0502040204020203" pitchFamily="34" charset="0"/>
                <a:cs typeface="Segoe UI Semilight" panose="020B0402040204020203" pitchFamily="34" charset="0"/>
              </a:rPr>
              <a:t>Holanda</a:t>
            </a:r>
            <a:r>
              <a:rPr lang="en-US" sz="2000" dirty="0" smtClean="0">
                <a:solidFill>
                  <a:schemeClr val="tx1"/>
                </a:solidFill>
                <a:ea typeface="Segoe UI" panose="020B0502040204020203" pitchFamily="34" charset="0"/>
                <a:cs typeface="Segoe UI Semilight" panose="020B0402040204020203" pitchFamily="34" charset="0"/>
              </a:rPr>
              <a:t>, </a:t>
            </a:r>
            <a:r>
              <a:rPr lang="en-US" sz="2000" dirty="0" err="1" smtClean="0">
                <a:solidFill>
                  <a:schemeClr val="tx1"/>
                </a:solidFill>
                <a:ea typeface="Segoe UI" panose="020B0502040204020203" pitchFamily="34" charset="0"/>
                <a:cs typeface="Segoe UI Semilight" panose="020B0402040204020203" pitchFamily="34" charset="0"/>
              </a:rPr>
              <a:t>Alemania</a:t>
            </a:r>
            <a:r>
              <a:rPr lang="en-US" sz="2000" dirty="0" smtClean="0">
                <a:solidFill>
                  <a:schemeClr val="tx1"/>
                </a:solidFill>
                <a:ea typeface="Segoe UI" panose="020B0502040204020203" pitchFamily="34" charset="0"/>
                <a:cs typeface="Segoe UI Semilight" panose="020B0402040204020203" pitchFamily="34" charset="0"/>
              </a:rPr>
              <a:t>, Brazil, Chile y Uruguay</a:t>
            </a:r>
          </a:p>
          <a:p>
            <a:pPr lvl="0"/>
            <a:r>
              <a:rPr lang="en-GB" sz="2000" dirty="0" smtClean="0"/>
              <a:t>7 </a:t>
            </a:r>
            <a:r>
              <a:rPr lang="en-GB" sz="2000" dirty="0" err="1" smtClean="0"/>
              <a:t>dominios</a:t>
            </a:r>
            <a:r>
              <a:rPr lang="en-GB" sz="2000" dirty="0" smtClean="0"/>
              <a:t>: </a:t>
            </a:r>
          </a:p>
          <a:p>
            <a:pPr lvl="1"/>
            <a:r>
              <a:rPr lang="en-GB" sz="2000" dirty="0" err="1" smtClean="0">
                <a:latin typeface="Segoe UI Light" panose="020B0502040204020203" pitchFamily="34" charset="0"/>
              </a:rPr>
              <a:t>Contexto</a:t>
            </a:r>
            <a:r>
              <a:rPr lang="en-GB" sz="2000" dirty="0" smtClean="0">
                <a:latin typeface="Segoe UI Light" panose="020B0502040204020203" pitchFamily="34" charset="0"/>
              </a:rPr>
              <a:t>: </a:t>
            </a:r>
            <a:r>
              <a:rPr lang="en-GB" sz="2000" dirty="0" err="1" smtClean="0">
                <a:latin typeface="Segoe UI Light" panose="020B0502040204020203" pitchFamily="34" charset="0"/>
              </a:rPr>
              <a:t>regulación</a:t>
            </a:r>
            <a:r>
              <a:rPr lang="en-GB" sz="2000" dirty="0" smtClean="0">
                <a:latin typeface="Segoe UI Light" panose="020B0502040204020203" pitchFamily="34" charset="0"/>
              </a:rPr>
              <a:t> e </a:t>
            </a:r>
            <a:r>
              <a:rPr lang="en-GB" sz="2000" dirty="0" err="1" smtClean="0">
                <a:latin typeface="Segoe UI Light" panose="020B0502040204020203" pitchFamily="34" charset="0"/>
              </a:rPr>
              <a:t>investigación</a:t>
            </a:r>
            <a:r>
              <a:rPr lang="en-GB" sz="2000" dirty="0" smtClean="0">
                <a:latin typeface="Segoe UI Light" panose="020B0502040204020203" pitchFamily="34" charset="0"/>
              </a:rPr>
              <a:t> </a:t>
            </a:r>
          </a:p>
          <a:p>
            <a:pPr lvl="1"/>
            <a:r>
              <a:rPr lang="en-GB" sz="2000" dirty="0" smtClean="0">
                <a:latin typeface="Segoe UI Light" panose="020B0502040204020203" pitchFamily="34" charset="0"/>
              </a:rPr>
              <a:t>Legal</a:t>
            </a:r>
            <a:r>
              <a:rPr lang="en-GB" sz="2000" dirty="0">
                <a:latin typeface="Segoe UI Light" panose="020B0502040204020203" pitchFamily="34" charset="0"/>
              </a:rPr>
              <a:t>: </a:t>
            </a:r>
            <a:r>
              <a:rPr lang="en-GB" sz="2000" dirty="0" err="1" smtClean="0">
                <a:latin typeface="Segoe UI Light" panose="020B0502040204020203" pitchFamily="34" charset="0"/>
              </a:rPr>
              <a:t>establecimiento</a:t>
            </a:r>
            <a:r>
              <a:rPr lang="en-GB" sz="2000" dirty="0" smtClean="0">
                <a:latin typeface="Segoe UI Light" panose="020B0502040204020203" pitchFamily="34" charset="0"/>
              </a:rPr>
              <a:t> de la </a:t>
            </a:r>
            <a:r>
              <a:rPr lang="en-GB" sz="2000" dirty="0" err="1" smtClean="0">
                <a:latin typeface="Segoe UI Light" panose="020B0502040204020203" pitchFamily="34" charset="0"/>
              </a:rPr>
              <a:t>organización</a:t>
            </a:r>
            <a:r>
              <a:rPr lang="en-GB" sz="2000" dirty="0" smtClean="0">
                <a:latin typeface="Segoe UI Light" panose="020B0502040204020203" pitchFamily="34" charset="0"/>
              </a:rPr>
              <a:t> y el </a:t>
            </a:r>
            <a:r>
              <a:rPr lang="en-GB" sz="2000" dirty="0" err="1" smtClean="0">
                <a:latin typeface="Segoe UI Light" panose="020B0502040204020203" pitchFamily="34" charset="0"/>
              </a:rPr>
              <a:t>rol</a:t>
            </a:r>
            <a:r>
              <a:rPr lang="en-GB" sz="2000" dirty="0" smtClean="0">
                <a:latin typeface="Segoe UI Light" panose="020B0502040204020203" pitchFamily="34" charset="0"/>
              </a:rPr>
              <a:t> del </a:t>
            </a:r>
            <a:r>
              <a:rPr lang="en-GB" sz="2000" dirty="0" err="1" smtClean="0">
                <a:latin typeface="Segoe UI Light" panose="020B0502040204020203" pitchFamily="34" charset="0"/>
              </a:rPr>
              <a:t>sistema</a:t>
            </a:r>
            <a:r>
              <a:rPr lang="en-GB" sz="2000" dirty="0" smtClean="0">
                <a:latin typeface="Segoe UI Light" panose="020B0502040204020203" pitchFamily="34" charset="0"/>
              </a:rPr>
              <a:t> judicial </a:t>
            </a:r>
          </a:p>
          <a:p>
            <a:pPr lvl="1"/>
            <a:r>
              <a:rPr lang="en-GB" sz="2000" dirty="0" err="1" smtClean="0">
                <a:latin typeface="Segoe UI Light" panose="020B0502040204020203" pitchFamily="34" charset="0"/>
              </a:rPr>
              <a:t>Financiación</a:t>
            </a:r>
            <a:r>
              <a:rPr lang="en-GB" sz="2000" dirty="0" smtClean="0">
                <a:latin typeface="Segoe UI Light" panose="020B0502040204020203" pitchFamily="34" charset="0"/>
              </a:rPr>
              <a:t> de la(s) </a:t>
            </a:r>
            <a:r>
              <a:rPr lang="en-GB" sz="2000" dirty="0" err="1" smtClean="0">
                <a:latin typeface="Segoe UI Light" panose="020B0502040204020203" pitchFamily="34" charset="0"/>
              </a:rPr>
              <a:t>entidad</a:t>
            </a:r>
            <a:r>
              <a:rPr lang="en-GB" sz="2000" dirty="0" smtClean="0">
                <a:latin typeface="Segoe UI Light" panose="020B0502040204020203" pitchFamily="34" charset="0"/>
              </a:rPr>
              <a:t>(</a:t>
            </a:r>
            <a:r>
              <a:rPr lang="en-GB" sz="2000" dirty="0" err="1" smtClean="0">
                <a:latin typeface="Segoe UI Light" panose="020B0502040204020203" pitchFamily="34" charset="0"/>
              </a:rPr>
              <a:t>es</a:t>
            </a:r>
            <a:r>
              <a:rPr lang="en-GB" sz="2000" dirty="0" smtClean="0">
                <a:latin typeface="Segoe UI Light" panose="020B0502040204020203" pitchFamily="34" charset="0"/>
              </a:rPr>
              <a:t>) del </a:t>
            </a:r>
            <a:r>
              <a:rPr lang="en-GB" sz="2000" dirty="0" err="1" smtClean="0">
                <a:latin typeface="Segoe UI Light" panose="020B0502040204020203" pitchFamily="34" charset="0"/>
              </a:rPr>
              <a:t>sistema</a:t>
            </a:r>
            <a:r>
              <a:rPr lang="en-GB" sz="2000" dirty="0" smtClean="0">
                <a:latin typeface="Segoe UI Light" panose="020B0502040204020203" pitchFamily="34" charset="0"/>
              </a:rPr>
              <a:t> de </a:t>
            </a:r>
            <a:r>
              <a:rPr lang="en-GB" sz="2000" dirty="0" err="1" smtClean="0">
                <a:latin typeface="Segoe UI Light" panose="020B0502040204020203" pitchFamily="34" charset="0"/>
              </a:rPr>
              <a:t>priorización</a:t>
            </a:r>
            <a:endParaRPr lang="es-CO" sz="2000" dirty="0">
              <a:latin typeface="Segoe UI Light" panose="020B0502040204020203" pitchFamily="34" charset="0"/>
            </a:endParaRPr>
          </a:p>
          <a:p>
            <a:pPr lvl="1"/>
            <a:r>
              <a:rPr lang="en-GB" sz="2000" dirty="0" err="1" smtClean="0">
                <a:latin typeface="Segoe UI Light" panose="020B0502040204020203" pitchFamily="34" charset="0"/>
              </a:rPr>
              <a:t>Metodologías</a:t>
            </a:r>
            <a:r>
              <a:rPr lang="en-GB" sz="2000" dirty="0" smtClean="0">
                <a:latin typeface="Segoe UI Light" panose="020B0502040204020203" pitchFamily="34" charset="0"/>
              </a:rPr>
              <a:t> </a:t>
            </a:r>
            <a:r>
              <a:rPr lang="en-GB" sz="2000" dirty="0" err="1" smtClean="0">
                <a:latin typeface="Segoe UI Light" panose="020B0502040204020203" pitchFamily="34" charset="0"/>
              </a:rPr>
              <a:t>usadas</a:t>
            </a:r>
            <a:r>
              <a:rPr lang="en-GB" sz="2000" dirty="0" smtClean="0">
                <a:latin typeface="Segoe UI Light" panose="020B0502040204020203" pitchFamily="34" charset="0"/>
              </a:rPr>
              <a:t> </a:t>
            </a:r>
            <a:r>
              <a:rPr lang="en-GB" sz="2000" dirty="0" err="1" smtClean="0">
                <a:latin typeface="Segoe UI Light" panose="020B0502040204020203" pitchFamily="34" charset="0"/>
              </a:rPr>
              <a:t>para</a:t>
            </a:r>
            <a:r>
              <a:rPr lang="en-GB" sz="2000" dirty="0" smtClean="0">
                <a:latin typeface="Segoe UI Light" panose="020B0502040204020203" pitchFamily="34" charset="0"/>
              </a:rPr>
              <a:t> </a:t>
            </a:r>
            <a:r>
              <a:rPr lang="en-GB" sz="2000" dirty="0" err="1" smtClean="0">
                <a:latin typeface="Segoe UI Light" panose="020B0502040204020203" pitchFamily="34" charset="0"/>
              </a:rPr>
              <a:t>evaluación</a:t>
            </a:r>
            <a:r>
              <a:rPr lang="en-GB" sz="2000" dirty="0" smtClean="0">
                <a:latin typeface="Segoe UI Light" panose="020B0502040204020203" pitchFamily="34" charset="0"/>
              </a:rPr>
              <a:t> de </a:t>
            </a:r>
            <a:r>
              <a:rPr lang="en-GB" sz="2000" dirty="0" err="1" smtClean="0">
                <a:latin typeface="Segoe UI Light" panose="020B0502040204020203" pitchFamily="34" charset="0"/>
              </a:rPr>
              <a:t>tecnologías</a:t>
            </a:r>
            <a:r>
              <a:rPr lang="en-GB" sz="2000" dirty="0" smtClean="0">
                <a:latin typeface="Segoe UI Light" panose="020B0502040204020203" pitchFamily="34" charset="0"/>
              </a:rPr>
              <a:t> </a:t>
            </a:r>
          </a:p>
          <a:p>
            <a:pPr lvl="1"/>
            <a:r>
              <a:rPr lang="en-GB" sz="2000" dirty="0" err="1" smtClean="0">
                <a:latin typeface="Segoe UI Light" panose="020B0502040204020203" pitchFamily="34" charset="0"/>
              </a:rPr>
              <a:t>Capacidad</a:t>
            </a:r>
            <a:r>
              <a:rPr lang="en-GB" sz="2000" dirty="0" smtClean="0">
                <a:latin typeface="Segoe UI Light" panose="020B0502040204020203" pitchFamily="34" charset="0"/>
              </a:rPr>
              <a:t> (</a:t>
            </a:r>
            <a:r>
              <a:rPr lang="en-GB" sz="2000" dirty="0" err="1" smtClean="0">
                <a:latin typeface="Segoe UI Light" panose="020B0502040204020203" pitchFamily="34" charset="0"/>
              </a:rPr>
              <a:t>recurso</a:t>
            </a:r>
            <a:r>
              <a:rPr lang="en-GB" sz="2000" dirty="0" smtClean="0">
                <a:latin typeface="Segoe UI Light" panose="020B0502040204020203" pitchFamily="34" charset="0"/>
              </a:rPr>
              <a:t> </a:t>
            </a:r>
            <a:r>
              <a:rPr lang="en-GB" sz="2000" dirty="0" err="1" smtClean="0">
                <a:latin typeface="Segoe UI Light" panose="020B0502040204020203" pitchFamily="34" charset="0"/>
              </a:rPr>
              <a:t>humano</a:t>
            </a:r>
            <a:r>
              <a:rPr lang="en-GB" sz="2000" dirty="0" smtClean="0">
                <a:latin typeface="Segoe UI Light" panose="020B0502040204020203" pitchFamily="34" charset="0"/>
              </a:rPr>
              <a:t>) </a:t>
            </a:r>
          </a:p>
          <a:p>
            <a:pPr lvl="1"/>
            <a:r>
              <a:rPr lang="en-GB" sz="2000" dirty="0" err="1" smtClean="0">
                <a:latin typeface="Segoe UI Light" panose="020B0502040204020203" pitchFamily="34" charset="0"/>
              </a:rPr>
              <a:t>Retos</a:t>
            </a:r>
            <a:endParaRPr lang="en-US" sz="2000" dirty="0">
              <a:solidFill>
                <a:schemeClr val="tx1"/>
              </a:solidFill>
              <a:ea typeface="Segoe UI" panose="020B0502040204020203" pitchFamily="34" charset="0"/>
              <a:cs typeface="Segoe UI Semilight" panose="020B0402040204020203" pitchFamily="34" charset="0"/>
            </a:endParaRPr>
          </a:p>
          <a:p>
            <a:endParaRPr lang="en-US" sz="2000" b="1" dirty="0">
              <a:solidFill>
                <a:schemeClr val="tx1"/>
              </a:solidFill>
              <a:latin typeface="Segoe UI Semilight" panose="020B0402040204020203" pitchFamily="34" charset="0"/>
              <a:ea typeface="Segoe UI" panose="020B0502040204020203" pitchFamily="34" charset="0"/>
              <a:cs typeface="Segoe UI Semilight" panose="020B0402040204020203" pitchFamily="34" charset="0"/>
            </a:endParaRPr>
          </a:p>
          <a:p>
            <a:pPr lvl="1"/>
            <a:endParaRPr lang="en-GB" sz="1800" dirty="0"/>
          </a:p>
          <a:p>
            <a:pPr lvl="1"/>
            <a:endParaRPr lang="en-US" sz="1800" dirty="0">
              <a:solidFill>
                <a:srgbClr val="FF0000"/>
              </a:solidFill>
              <a:latin typeface="Segoe UI Semilight" panose="020B0402040204020203" pitchFamily="34" charset="0"/>
              <a:ea typeface="Segoe UI" panose="020B0502040204020203" pitchFamily="34" charset="0"/>
              <a:cs typeface="Segoe UI Semilight" panose="020B0402040204020203" pitchFamily="34" charset="0"/>
            </a:endParaRPr>
          </a:p>
          <a:p>
            <a:endParaRPr lang="en-US" sz="2000" b="1" dirty="0">
              <a:solidFill>
                <a:schemeClr val="tx1"/>
              </a:solidFill>
              <a:latin typeface="Segoe UI Semilight" panose="020B0402040204020203" pitchFamily="34" charset="0"/>
              <a:ea typeface="Segoe UI" panose="020B0502040204020203" pitchFamily="34" charset="0"/>
              <a:cs typeface="Segoe UI Semilight" panose="020B0402040204020203" pitchFamily="34" charset="0"/>
            </a:endParaRPr>
          </a:p>
          <a:p>
            <a:endParaRPr lang="es-CO" dirty="0"/>
          </a:p>
        </p:txBody>
      </p:sp>
      <p:sp>
        <p:nvSpPr>
          <p:cNvPr id="4" name="Título 1"/>
          <p:cNvSpPr txBox="1">
            <a:spLocks/>
          </p:cNvSpPr>
          <p:nvPr/>
        </p:nvSpPr>
        <p:spPr>
          <a:xfrm>
            <a:off x="1667508" y="980728"/>
            <a:ext cx="8892988" cy="720080"/>
          </a:xfrm>
          <a:prstGeom prst="rect">
            <a:avLst/>
          </a:prstGeom>
        </p:spPr>
        <p:txBody>
          <a:bodyPr/>
          <a:lstStyle>
            <a:lvl1pPr algn="ctr" defTabSz="914400" rtl="0" eaLnBrk="1" latinLnBrk="0" hangingPunct="1">
              <a:spcBef>
                <a:spcPct val="0"/>
              </a:spcBef>
              <a:buNone/>
              <a:defRPr sz="4400" kern="1200">
                <a:solidFill>
                  <a:schemeClr val="tx1"/>
                </a:solidFill>
                <a:latin typeface="Segoe UI" panose="020B0502040204020203" pitchFamily="34" charset="0"/>
                <a:ea typeface="Segoe UI" panose="020B0502040204020203" pitchFamily="34" charset="0"/>
                <a:cs typeface="Segoe UI" panose="020B0502040204020203" pitchFamily="34" charset="0"/>
              </a:defRPr>
            </a:lvl1pPr>
          </a:lstStyle>
          <a:p>
            <a:r>
              <a:rPr lang="es-CO" sz="2400" b="1" dirty="0"/>
              <a:t>Formulación de política</a:t>
            </a:r>
          </a:p>
          <a:p>
            <a:r>
              <a:rPr lang="en-US" sz="2400" b="1" dirty="0" smtClean="0"/>
              <a:t>  </a:t>
            </a:r>
            <a:endParaRPr lang="en-US" sz="2400" b="1" dirty="0"/>
          </a:p>
        </p:txBody>
      </p:sp>
    </p:spTree>
    <p:extLst>
      <p:ext uri="{BB962C8B-B14F-4D97-AF65-F5344CB8AC3E}">
        <p14:creationId xmlns:p14="http://schemas.microsoft.com/office/powerpoint/2010/main" val="243844656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839788" y="908720"/>
            <a:ext cx="10585450" cy="358775"/>
          </a:xfrm>
        </p:spPr>
        <p:txBody>
          <a:bodyPr/>
          <a:lstStyle/>
          <a:p>
            <a:r>
              <a:rPr lang="en-GB" dirty="0"/>
              <a:t>¿</a:t>
            </a:r>
            <a:r>
              <a:rPr lang="en-GB" dirty="0" err="1"/>
              <a:t>Existe</a:t>
            </a:r>
            <a:r>
              <a:rPr lang="en-GB" dirty="0"/>
              <a:t> un plan de </a:t>
            </a:r>
            <a:r>
              <a:rPr lang="en-GB" dirty="0" err="1"/>
              <a:t>beneficios</a:t>
            </a:r>
            <a:r>
              <a:rPr lang="en-GB" dirty="0"/>
              <a:t> </a:t>
            </a:r>
            <a:r>
              <a:rPr lang="en-GB" dirty="0" err="1"/>
              <a:t>financiado</a:t>
            </a:r>
            <a:r>
              <a:rPr lang="en-GB" dirty="0"/>
              <a:t> con </a:t>
            </a:r>
            <a:r>
              <a:rPr lang="en-GB" dirty="0" err="1"/>
              <a:t>dineros</a:t>
            </a:r>
            <a:r>
              <a:rPr lang="en-GB" dirty="0"/>
              <a:t> </a:t>
            </a:r>
            <a:r>
              <a:rPr lang="en-GB" dirty="0" err="1"/>
              <a:t>públicos</a:t>
            </a:r>
            <a:r>
              <a:rPr lang="en-GB" dirty="0"/>
              <a:t>? ¿</a:t>
            </a:r>
            <a:r>
              <a:rPr lang="en-GB" dirty="0" err="1"/>
              <a:t>Existe</a:t>
            </a:r>
            <a:r>
              <a:rPr lang="en-GB" dirty="0"/>
              <a:t> </a:t>
            </a:r>
            <a:r>
              <a:rPr lang="en-GB" dirty="0" err="1"/>
              <a:t>una</a:t>
            </a:r>
            <a:r>
              <a:rPr lang="en-GB" dirty="0"/>
              <a:t> </a:t>
            </a:r>
            <a:r>
              <a:rPr lang="en-GB" dirty="0" err="1"/>
              <a:t>lista</a:t>
            </a:r>
            <a:r>
              <a:rPr lang="en-GB" dirty="0"/>
              <a:t> </a:t>
            </a:r>
            <a:r>
              <a:rPr lang="en-GB" dirty="0" err="1"/>
              <a:t>positiva</a:t>
            </a:r>
            <a:r>
              <a:rPr lang="en-GB" dirty="0"/>
              <a:t> o </a:t>
            </a:r>
            <a:r>
              <a:rPr lang="en-GB" dirty="0" err="1"/>
              <a:t>negativa</a:t>
            </a:r>
            <a:r>
              <a:rPr lang="en-GB" dirty="0"/>
              <a:t> de </a:t>
            </a:r>
            <a:r>
              <a:rPr lang="en-GB" dirty="0" err="1"/>
              <a:t>tecnologías</a:t>
            </a:r>
            <a:r>
              <a:rPr lang="en-GB" dirty="0"/>
              <a:t> y </a:t>
            </a:r>
            <a:r>
              <a:rPr lang="en-GB" dirty="0" err="1"/>
              <a:t>servicios</a:t>
            </a:r>
            <a:r>
              <a:rPr lang="en-GB" dirty="0"/>
              <a:t> </a:t>
            </a:r>
            <a:r>
              <a:rPr lang="en-GB" dirty="0" err="1"/>
              <a:t>financiados</a:t>
            </a:r>
            <a:r>
              <a:rPr lang="en-GB" dirty="0"/>
              <a:t> con </a:t>
            </a:r>
            <a:r>
              <a:rPr lang="en-GB" dirty="0" err="1"/>
              <a:t>dineros</a:t>
            </a:r>
            <a:r>
              <a:rPr lang="en-GB" dirty="0"/>
              <a:t> </a:t>
            </a:r>
            <a:r>
              <a:rPr lang="en-GB" dirty="0" err="1"/>
              <a:t>públicos</a:t>
            </a:r>
            <a:r>
              <a:rPr lang="en-GB" dirty="0"/>
              <a:t>? </a:t>
            </a:r>
            <a:endParaRPr lang="es-CO" dirty="0"/>
          </a:p>
        </p:txBody>
      </p:sp>
      <p:graphicFrame>
        <p:nvGraphicFramePr>
          <p:cNvPr id="4" name="Table 3"/>
          <p:cNvGraphicFramePr>
            <a:graphicFrameLocks noGrp="1"/>
          </p:cNvGraphicFramePr>
          <p:nvPr>
            <p:extLst/>
          </p:nvPr>
        </p:nvGraphicFramePr>
        <p:xfrm>
          <a:off x="623392" y="1916832"/>
          <a:ext cx="11161240" cy="4354791"/>
        </p:xfrm>
        <a:graphic>
          <a:graphicData uri="http://schemas.openxmlformats.org/drawingml/2006/table">
            <a:tbl>
              <a:tblPr firstRow="1" bandRow="1">
                <a:tableStyleId>{5C22544A-7EE6-4342-B048-85BDC9FD1C3A}</a:tableStyleId>
              </a:tblPr>
              <a:tblGrid>
                <a:gridCol w="2897629"/>
                <a:gridCol w="2754537"/>
                <a:gridCol w="2754537"/>
                <a:gridCol w="2754537"/>
              </a:tblGrid>
              <a:tr h="483831">
                <a:tc>
                  <a:txBody>
                    <a:bodyPr/>
                    <a:lstStyle/>
                    <a:p>
                      <a:pPr algn="ctr"/>
                      <a:r>
                        <a:rPr lang="es-CO" dirty="0" smtClean="0">
                          <a:latin typeface="Segoe UI" panose="020B0502040204020203" pitchFamily="34" charset="0"/>
                          <a:ea typeface="Segoe UI" panose="020B0502040204020203" pitchFamily="34" charset="0"/>
                          <a:cs typeface="Segoe UI" panose="020B0502040204020203" pitchFamily="34" charset="0"/>
                        </a:rPr>
                        <a:t>Holanda</a:t>
                      </a:r>
                      <a:endParaRPr lang="es-CO" dirty="0">
                        <a:latin typeface="Segoe UI" panose="020B0502040204020203" pitchFamily="34" charset="0"/>
                        <a:ea typeface="Segoe UI" panose="020B0502040204020203" pitchFamily="34" charset="0"/>
                        <a:cs typeface="Segoe UI" panose="020B0502040204020203" pitchFamily="34" charset="0"/>
                      </a:endParaRPr>
                    </a:p>
                  </a:txBody>
                  <a:tcPr/>
                </a:tc>
                <a:tc>
                  <a:txBody>
                    <a:bodyPr/>
                    <a:lstStyle/>
                    <a:p>
                      <a:pPr algn="ctr"/>
                      <a:r>
                        <a:rPr lang="es-CO" dirty="0" smtClean="0">
                          <a:latin typeface="Segoe UI" panose="020B0502040204020203" pitchFamily="34" charset="0"/>
                          <a:ea typeface="Segoe UI" panose="020B0502040204020203" pitchFamily="34" charset="0"/>
                          <a:cs typeface="Segoe UI" panose="020B0502040204020203" pitchFamily="34" charset="0"/>
                        </a:rPr>
                        <a:t>Alemania</a:t>
                      </a:r>
                      <a:endParaRPr lang="es-CO" dirty="0">
                        <a:latin typeface="Segoe UI" panose="020B0502040204020203" pitchFamily="34" charset="0"/>
                        <a:ea typeface="Segoe UI" panose="020B0502040204020203" pitchFamily="34" charset="0"/>
                        <a:cs typeface="Segoe UI" panose="020B0502040204020203" pitchFamily="34" charset="0"/>
                      </a:endParaRPr>
                    </a:p>
                  </a:txBody>
                  <a:tcPr/>
                </a:tc>
                <a:tc>
                  <a:txBody>
                    <a:bodyPr/>
                    <a:lstStyle/>
                    <a:p>
                      <a:pPr algn="ctr"/>
                      <a:r>
                        <a:rPr lang="es-CO" dirty="0" smtClean="0">
                          <a:latin typeface="Segoe UI" panose="020B0502040204020203" pitchFamily="34" charset="0"/>
                          <a:ea typeface="Segoe UI" panose="020B0502040204020203" pitchFamily="34" charset="0"/>
                          <a:cs typeface="Segoe UI" panose="020B0502040204020203" pitchFamily="34" charset="0"/>
                        </a:rPr>
                        <a:t>Reino Unido</a:t>
                      </a:r>
                      <a:endParaRPr lang="es-CO" dirty="0">
                        <a:latin typeface="Segoe UI" panose="020B0502040204020203" pitchFamily="34" charset="0"/>
                        <a:ea typeface="Segoe UI" panose="020B0502040204020203" pitchFamily="34" charset="0"/>
                        <a:cs typeface="Segoe UI" panose="020B0502040204020203" pitchFamily="34" charset="0"/>
                      </a:endParaRPr>
                    </a:p>
                  </a:txBody>
                  <a:tcPr/>
                </a:tc>
                <a:tc>
                  <a:txBody>
                    <a:bodyPr/>
                    <a:lstStyle/>
                    <a:p>
                      <a:pPr algn="ctr"/>
                      <a:r>
                        <a:rPr lang="es-CO" dirty="0" smtClean="0">
                          <a:latin typeface="Segoe UI" panose="020B0502040204020203" pitchFamily="34" charset="0"/>
                          <a:ea typeface="Segoe UI" panose="020B0502040204020203" pitchFamily="34" charset="0"/>
                          <a:cs typeface="Segoe UI" panose="020B0502040204020203" pitchFamily="34" charset="0"/>
                        </a:rPr>
                        <a:t>Australia</a:t>
                      </a:r>
                      <a:endParaRPr lang="es-CO" dirty="0">
                        <a:latin typeface="Segoe UI" panose="020B0502040204020203" pitchFamily="34" charset="0"/>
                        <a:ea typeface="Segoe UI" panose="020B0502040204020203" pitchFamily="34" charset="0"/>
                        <a:cs typeface="Segoe UI" panose="020B0502040204020203" pitchFamily="34" charset="0"/>
                      </a:endParaRPr>
                    </a:p>
                  </a:txBody>
                  <a:tcPr/>
                </a:tc>
              </a:tr>
              <a:tr h="369513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b="1" dirty="0" err="1" smtClean="0">
                          <a:latin typeface="Segoe UI" panose="020B0502040204020203" pitchFamily="34" charset="0"/>
                          <a:ea typeface="Segoe UI" panose="020B0502040204020203" pitchFamily="34" charset="0"/>
                          <a:cs typeface="Segoe UI" panose="020B0502040204020203" pitchFamily="34" charset="0"/>
                        </a:rPr>
                        <a:t>Seguros</a:t>
                      </a:r>
                      <a:r>
                        <a:rPr lang="en-GB" sz="1600" b="1" dirty="0" smtClean="0">
                          <a:latin typeface="Segoe UI" panose="020B0502040204020203" pitchFamily="34" charset="0"/>
                          <a:ea typeface="Segoe UI" panose="020B0502040204020203" pitchFamily="34" charset="0"/>
                          <a:cs typeface="Segoe UI" panose="020B0502040204020203" pitchFamily="34" charset="0"/>
                        </a:rPr>
                        <a:t> de </a:t>
                      </a:r>
                      <a:r>
                        <a:rPr lang="en-GB" sz="1600" b="1" dirty="0" err="1" smtClean="0">
                          <a:latin typeface="Segoe UI" panose="020B0502040204020203" pitchFamily="34" charset="0"/>
                          <a:ea typeface="Segoe UI" panose="020B0502040204020203" pitchFamily="34" charset="0"/>
                          <a:cs typeface="Segoe UI" panose="020B0502040204020203" pitchFamily="34" charset="0"/>
                        </a:rPr>
                        <a:t>salud</a:t>
                      </a:r>
                      <a:r>
                        <a:rPr lang="en-GB" sz="1600" b="1" dirty="0" smtClean="0">
                          <a:latin typeface="Segoe UI" panose="020B0502040204020203" pitchFamily="34" charset="0"/>
                          <a:ea typeface="Segoe UI" panose="020B0502040204020203" pitchFamily="34" charset="0"/>
                          <a:cs typeface="Segoe UI" panose="020B0502040204020203" pitchFamily="34" charset="0"/>
                        </a:rPr>
                        <a:t> </a:t>
                      </a:r>
                      <a:r>
                        <a:rPr lang="en-GB" sz="1600" dirty="0" err="1" smtClean="0">
                          <a:latin typeface="Segoe UI" panose="020B0502040204020203" pitchFamily="34" charset="0"/>
                          <a:ea typeface="Segoe UI" panose="020B0502040204020203" pitchFamily="34" charset="0"/>
                          <a:cs typeface="Segoe UI" panose="020B0502040204020203" pitchFamily="34" charset="0"/>
                        </a:rPr>
                        <a:t>universales</a:t>
                      </a:r>
                      <a:r>
                        <a:rPr lang="en-GB" sz="1600" dirty="0" smtClean="0">
                          <a:latin typeface="Segoe UI" panose="020B0502040204020203" pitchFamily="34" charset="0"/>
                          <a:ea typeface="Segoe UI" panose="020B0502040204020203" pitchFamily="34" charset="0"/>
                          <a:cs typeface="Segoe UI" panose="020B0502040204020203" pitchFamily="34" charset="0"/>
                        </a:rPr>
                        <a:t> </a:t>
                      </a:r>
                      <a:r>
                        <a:rPr lang="en-GB" sz="1600" dirty="0" err="1" smtClean="0">
                          <a:latin typeface="Segoe UI" panose="020B0502040204020203" pitchFamily="34" charset="0"/>
                          <a:ea typeface="Segoe UI" panose="020B0502040204020203" pitchFamily="34" charset="0"/>
                          <a:cs typeface="Segoe UI" panose="020B0502040204020203" pitchFamily="34" charset="0"/>
                        </a:rPr>
                        <a:t>obligatorios</a:t>
                      </a:r>
                      <a:r>
                        <a:rPr lang="en-GB" sz="1600" dirty="0" smtClean="0">
                          <a:latin typeface="Segoe UI" panose="020B0502040204020203" pitchFamily="34" charset="0"/>
                          <a:ea typeface="Segoe UI" panose="020B0502040204020203" pitchFamily="34" charset="0"/>
                          <a:cs typeface="Segoe UI" panose="020B0502040204020203" pitchFamily="34" charset="0"/>
                        </a:rPr>
                        <a:t> </a:t>
                      </a:r>
                    </a:p>
                    <a:p>
                      <a:pPr marL="0" indent="0">
                        <a:buNone/>
                      </a:pPr>
                      <a:endParaRPr lang="en-GB" sz="1600" dirty="0" smtClean="0">
                        <a:latin typeface="Segoe UI" panose="020B0502040204020203" pitchFamily="34" charset="0"/>
                        <a:ea typeface="Segoe UI" panose="020B0502040204020203" pitchFamily="34" charset="0"/>
                        <a:cs typeface="Segoe UI" panose="020B0502040204020203" pitchFamily="34" charset="0"/>
                      </a:endParaRPr>
                    </a:p>
                    <a:p>
                      <a:pPr marL="0" indent="0">
                        <a:buNone/>
                      </a:pPr>
                      <a:r>
                        <a:rPr lang="en-GB" sz="1600" kern="1200" dirty="0" err="1" smtClean="0">
                          <a:solidFill>
                            <a:schemeClr val="dk1"/>
                          </a:solidFill>
                          <a:latin typeface="Segoe UI" panose="020B0502040204020203" pitchFamily="34" charset="0"/>
                          <a:ea typeface="Segoe UI" panose="020B0502040204020203" pitchFamily="34" charset="0"/>
                          <a:cs typeface="Segoe UI" panose="020B0502040204020203" pitchFamily="34" charset="0"/>
                        </a:rPr>
                        <a:t>Seguros</a:t>
                      </a:r>
                      <a:r>
                        <a:rPr lang="en-GB" sz="1600" kern="1200" dirty="0" smtClean="0">
                          <a:solidFill>
                            <a:schemeClr val="dk1"/>
                          </a:solidFill>
                          <a:latin typeface="Segoe UI" panose="020B0502040204020203" pitchFamily="34" charset="0"/>
                          <a:ea typeface="Segoe UI" panose="020B0502040204020203" pitchFamily="34" charset="0"/>
                          <a:cs typeface="Segoe UI" panose="020B0502040204020203" pitchFamily="34" charset="0"/>
                        </a:rPr>
                        <a:t> </a:t>
                      </a:r>
                      <a:r>
                        <a:rPr lang="en-GB" sz="1600" kern="1200" dirty="0" err="1" smtClean="0">
                          <a:solidFill>
                            <a:schemeClr val="dk1"/>
                          </a:solidFill>
                          <a:latin typeface="Segoe UI" panose="020B0502040204020203" pitchFamily="34" charset="0"/>
                          <a:ea typeface="Segoe UI" panose="020B0502040204020203" pitchFamily="34" charset="0"/>
                          <a:cs typeface="Segoe UI" panose="020B0502040204020203" pitchFamily="34" charset="0"/>
                        </a:rPr>
                        <a:t>complementarios</a:t>
                      </a:r>
                      <a:r>
                        <a:rPr lang="en-GB" sz="1600" kern="1200" dirty="0" smtClean="0">
                          <a:solidFill>
                            <a:schemeClr val="dk1"/>
                          </a:solidFill>
                          <a:latin typeface="Segoe UI" panose="020B0502040204020203" pitchFamily="34" charset="0"/>
                          <a:ea typeface="Segoe UI" panose="020B0502040204020203" pitchFamily="34" charset="0"/>
                          <a:cs typeface="Segoe UI" panose="020B0502040204020203" pitchFamily="34" charset="0"/>
                        </a:rPr>
                        <a:t> </a:t>
                      </a:r>
                      <a:r>
                        <a:rPr lang="en-GB" sz="1600" kern="1200" dirty="0" err="1" smtClean="0">
                          <a:solidFill>
                            <a:schemeClr val="dk1"/>
                          </a:solidFill>
                          <a:latin typeface="Segoe UI" panose="020B0502040204020203" pitchFamily="34" charset="0"/>
                          <a:ea typeface="Segoe UI" panose="020B0502040204020203" pitchFamily="34" charset="0"/>
                          <a:cs typeface="Segoe UI" panose="020B0502040204020203" pitchFamily="34" charset="0"/>
                        </a:rPr>
                        <a:t>voluntarios</a:t>
                      </a:r>
                      <a:endParaRPr lang="en-GB" sz="1600" kern="1200" dirty="0" smtClean="0">
                        <a:solidFill>
                          <a:schemeClr val="dk1"/>
                        </a:solidFill>
                        <a:latin typeface="Segoe UI" panose="020B0502040204020203" pitchFamily="34" charset="0"/>
                        <a:ea typeface="Segoe UI" panose="020B0502040204020203" pitchFamily="34" charset="0"/>
                        <a:cs typeface="Segoe UI" panose="020B0502040204020203" pitchFamily="34" charset="0"/>
                      </a:endParaRPr>
                    </a:p>
                    <a:p>
                      <a:pPr marL="0" indent="0">
                        <a:buNone/>
                      </a:pPr>
                      <a:endParaRPr lang="en-GB" sz="1600" kern="1200" dirty="0" smtClean="0">
                        <a:solidFill>
                          <a:schemeClr val="dk1"/>
                        </a:solidFill>
                        <a:latin typeface="Segoe UI" panose="020B0502040204020203" pitchFamily="34" charset="0"/>
                        <a:ea typeface="Segoe UI" panose="020B0502040204020203" pitchFamily="34" charset="0"/>
                        <a:cs typeface="Segoe UI" panose="020B0502040204020203"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600" kern="1200" dirty="0" err="1" smtClean="0">
                          <a:solidFill>
                            <a:schemeClr val="dk1"/>
                          </a:solidFill>
                          <a:latin typeface="Segoe UI" panose="020B0502040204020203" pitchFamily="34" charset="0"/>
                          <a:ea typeface="Segoe UI" panose="020B0502040204020203" pitchFamily="34" charset="0"/>
                          <a:cs typeface="Segoe UI" panose="020B0502040204020203" pitchFamily="34" charset="0"/>
                        </a:rPr>
                        <a:t>Definición</a:t>
                      </a:r>
                      <a:r>
                        <a:rPr lang="en-GB" sz="1600" kern="1200" dirty="0" smtClean="0">
                          <a:solidFill>
                            <a:schemeClr val="dk1"/>
                          </a:solidFill>
                          <a:latin typeface="Segoe UI" panose="020B0502040204020203" pitchFamily="34" charset="0"/>
                          <a:ea typeface="Segoe UI" panose="020B0502040204020203" pitchFamily="34" charset="0"/>
                          <a:cs typeface="Segoe UI" panose="020B0502040204020203" pitchFamily="34" charset="0"/>
                        </a:rPr>
                        <a:t> de </a:t>
                      </a:r>
                      <a:r>
                        <a:rPr lang="en-GB" sz="1600" b="1" kern="1200" dirty="0" err="1" smtClean="0">
                          <a:solidFill>
                            <a:schemeClr val="dk1"/>
                          </a:solidFill>
                          <a:latin typeface="Segoe UI" panose="020B0502040204020203" pitchFamily="34" charset="0"/>
                          <a:ea typeface="Segoe UI" panose="020B0502040204020203" pitchFamily="34" charset="0"/>
                          <a:cs typeface="Segoe UI" panose="020B0502040204020203" pitchFamily="34" charset="0"/>
                        </a:rPr>
                        <a:t>paquetes</a:t>
                      </a:r>
                      <a:r>
                        <a:rPr lang="en-GB" sz="1600" kern="1200" dirty="0" smtClean="0">
                          <a:solidFill>
                            <a:schemeClr val="dk1"/>
                          </a:solidFill>
                          <a:latin typeface="Segoe UI" panose="020B0502040204020203" pitchFamily="34" charset="0"/>
                          <a:ea typeface="Segoe UI" panose="020B0502040204020203" pitchFamily="34" charset="0"/>
                          <a:cs typeface="Segoe UI" panose="020B0502040204020203" pitchFamily="34" charset="0"/>
                        </a:rPr>
                        <a:t> </a:t>
                      </a:r>
                      <a:r>
                        <a:rPr lang="en-GB" sz="1600" kern="1200" dirty="0" err="1" smtClean="0">
                          <a:solidFill>
                            <a:schemeClr val="dk1"/>
                          </a:solidFill>
                          <a:latin typeface="Segoe UI" panose="020B0502040204020203" pitchFamily="34" charset="0"/>
                          <a:ea typeface="Segoe UI" panose="020B0502040204020203" pitchFamily="34" charset="0"/>
                          <a:cs typeface="Segoe UI" panose="020B0502040204020203" pitchFamily="34" charset="0"/>
                        </a:rPr>
                        <a:t>es</a:t>
                      </a:r>
                      <a:r>
                        <a:rPr lang="en-GB" sz="1600" kern="1200" dirty="0" smtClean="0">
                          <a:solidFill>
                            <a:schemeClr val="dk1"/>
                          </a:solidFill>
                          <a:latin typeface="Segoe UI" panose="020B0502040204020203" pitchFamily="34" charset="0"/>
                          <a:ea typeface="Segoe UI" panose="020B0502040204020203" pitchFamily="34" charset="0"/>
                          <a:cs typeface="Segoe UI" panose="020B0502040204020203" pitchFamily="34" charset="0"/>
                        </a:rPr>
                        <a:t> </a:t>
                      </a:r>
                      <a:r>
                        <a:rPr lang="en-GB" sz="1600" kern="1200" dirty="0" err="1" smtClean="0">
                          <a:solidFill>
                            <a:schemeClr val="dk1"/>
                          </a:solidFill>
                          <a:latin typeface="Segoe UI" panose="020B0502040204020203" pitchFamily="34" charset="0"/>
                          <a:ea typeface="Segoe UI" panose="020B0502040204020203" pitchFamily="34" charset="0"/>
                          <a:cs typeface="Segoe UI" panose="020B0502040204020203" pitchFamily="34" charset="0"/>
                        </a:rPr>
                        <a:t>una</a:t>
                      </a:r>
                      <a:r>
                        <a:rPr lang="en-GB" sz="1600" kern="1200" dirty="0" smtClean="0">
                          <a:solidFill>
                            <a:schemeClr val="dk1"/>
                          </a:solidFill>
                          <a:latin typeface="Segoe UI" panose="020B0502040204020203" pitchFamily="34" charset="0"/>
                          <a:ea typeface="Segoe UI" panose="020B0502040204020203" pitchFamily="34" charset="0"/>
                          <a:cs typeface="Segoe UI" panose="020B0502040204020203" pitchFamily="34" charset="0"/>
                        </a:rPr>
                        <a:t> </a:t>
                      </a:r>
                      <a:r>
                        <a:rPr lang="en-GB" sz="1600" kern="1200" dirty="0" err="1" smtClean="0">
                          <a:solidFill>
                            <a:schemeClr val="dk1"/>
                          </a:solidFill>
                          <a:latin typeface="Segoe UI" panose="020B0502040204020203" pitchFamily="34" charset="0"/>
                          <a:ea typeface="Segoe UI" panose="020B0502040204020203" pitchFamily="34" charset="0"/>
                          <a:cs typeface="Segoe UI" panose="020B0502040204020203" pitchFamily="34" charset="0"/>
                        </a:rPr>
                        <a:t>decisión</a:t>
                      </a:r>
                      <a:r>
                        <a:rPr lang="en-GB" sz="1600" kern="1200" dirty="0" smtClean="0">
                          <a:solidFill>
                            <a:schemeClr val="dk1"/>
                          </a:solidFill>
                          <a:latin typeface="Segoe UI" panose="020B0502040204020203" pitchFamily="34" charset="0"/>
                          <a:ea typeface="Segoe UI" panose="020B0502040204020203" pitchFamily="34" charset="0"/>
                          <a:cs typeface="Segoe UI" panose="020B0502040204020203" pitchFamily="34" charset="0"/>
                        </a:rPr>
                        <a:t> </a:t>
                      </a:r>
                      <a:r>
                        <a:rPr lang="en-GB" sz="1600" kern="1200" dirty="0" err="1" smtClean="0">
                          <a:solidFill>
                            <a:schemeClr val="dk1"/>
                          </a:solidFill>
                          <a:latin typeface="Segoe UI" panose="020B0502040204020203" pitchFamily="34" charset="0"/>
                          <a:ea typeface="Segoe UI" panose="020B0502040204020203" pitchFamily="34" charset="0"/>
                          <a:cs typeface="Segoe UI" panose="020B0502040204020203" pitchFamily="34" charset="0"/>
                        </a:rPr>
                        <a:t>política</a:t>
                      </a:r>
                      <a:r>
                        <a:rPr lang="en-GB" sz="1600" kern="1200" dirty="0" smtClean="0">
                          <a:solidFill>
                            <a:schemeClr val="dk1"/>
                          </a:solidFill>
                          <a:latin typeface="Segoe UI" panose="020B0502040204020203" pitchFamily="34" charset="0"/>
                          <a:ea typeface="Segoe UI" panose="020B0502040204020203" pitchFamily="34" charset="0"/>
                          <a:cs typeface="Segoe UI" panose="020B0502040204020203" pitchFamily="34" charset="0"/>
                        </a:rPr>
                        <a:t> y se </a:t>
                      </a:r>
                      <a:r>
                        <a:rPr lang="en-GB" sz="1600" kern="1200" dirty="0" err="1" smtClean="0">
                          <a:solidFill>
                            <a:schemeClr val="dk1"/>
                          </a:solidFill>
                          <a:latin typeface="Segoe UI" panose="020B0502040204020203" pitchFamily="34" charset="0"/>
                          <a:ea typeface="Segoe UI" panose="020B0502040204020203" pitchFamily="34" charset="0"/>
                          <a:cs typeface="Segoe UI" panose="020B0502040204020203" pitchFamily="34" charset="0"/>
                        </a:rPr>
                        <a:t>realiza</a:t>
                      </a:r>
                      <a:r>
                        <a:rPr lang="en-GB" sz="1600" kern="1200" dirty="0" smtClean="0">
                          <a:solidFill>
                            <a:schemeClr val="dk1"/>
                          </a:solidFill>
                          <a:latin typeface="Segoe UI" panose="020B0502040204020203" pitchFamily="34" charset="0"/>
                          <a:ea typeface="Segoe UI" panose="020B0502040204020203" pitchFamily="34" charset="0"/>
                          <a:cs typeface="Segoe UI" panose="020B0502040204020203" pitchFamily="34" charset="0"/>
                        </a:rPr>
                        <a:t> en forma </a:t>
                      </a:r>
                      <a:r>
                        <a:rPr lang="en-GB" sz="1600" b="1" kern="1200" dirty="0" err="1" smtClean="0">
                          <a:solidFill>
                            <a:schemeClr val="dk1"/>
                          </a:solidFill>
                          <a:latin typeface="Segoe UI" panose="020B0502040204020203" pitchFamily="34" charset="0"/>
                          <a:ea typeface="Segoe UI" panose="020B0502040204020203" pitchFamily="34" charset="0"/>
                          <a:cs typeface="Segoe UI" panose="020B0502040204020203" pitchFamily="34" charset="0"/>
                        </a:rPr>
                        <a:t>centralizada</a:t>
                      </a:r>
                      <a:r>
                        <a:rPr lang="en-GB" sz="1600" kern="1200" dirty="0" smtClean="0">
                          <a:solidFill>
                            <a:schemeClr val="dk1"/>
                          </a:solidFill>
                          <a:latin typeface="Segoe UI" panose="020B0502040204020203" pitchFamily="34" charset="0"/>
                          <a:ea typeface="Segoe UI" panose="020B0502040204020203" pitchFamily="34" charset="0"/>
                          <a:cs typeface="Segoe UI" panose="020B0502040204020203" pitchFamily="34" charset="0"/>
                        </a:rPr>
                        <a:t>  </a:t>
                      </a:r>
                      <a:r>
                        <a:rPr lang="en-GB" sz="1600" kern="1200" dirty="0" err="1" smtClean="0">
                          <a:solidFill>
                            <a:schemeClr val="dk1"/>
                          </a:solidFill>
                          <a:latin typeface="Segoe UI" panose="020B0502040204020203" pitchFamily="34" charset="0"/>
                          <a:ea typeface="Segoe UI" panose="020B0502040204020203" pitchFamily="34" charset="0"/>
                          <a:cs typeface="Segoe UI" panose="020B0502040204020203" pitchFamily="34" charset="0"/>
                        </a:rPr>
                        <a:t>por</a:t>
                      </a:r>
                      <a:r>
                        <a:rPr lang="en-GB" sz="1600" kern="1200" dirty="0" smtClean="0">
                          <a:solidFill>
                            <a:schemeClr val="dk1"/>
                          </a:solidFill>
                          <a:latin typeface="Segoe UI" panose="020B0502040204020203" pitchFamily="34" charset="0"/>
                          <a:ea typeface="Segoe UI" panose="020B0502040204020203" pitchFamily="34" charset="0"/>
                          <a:cs typeface="Segoe UI" panose="020B0502040204020203" pitchFamily="34" charset="0"/>
                        </a:rPr>
                        <a:t> </a:t>
                      </a:r>
                      <a:r>
                        <a:rPr lang="en-GB" sz="1600" kern="1200" dirty="0" err="1" smtClean="0">
                          <a:solidFill>
                            <a:schemeClr val="dk1"/>
                          </a:solidFill>
                          <a:latin typeface="Segoe UI" panose="020B0502040204020203" pitchFamily="34" charset="0"/>
                          <a:ea typeface="Segoe UI" panose="020B0502040204020203" pitchFamily="34" charset="0"/>
                          <a:cs typeface="Segoe UI" panose="020B0502040204020203" pitchFamily="34" charset="0"/>
                        </a:rPr>
                        <a:t>Ministerio</a:t>
                      </a:r>
                      <a:r>
                        <a:rPr lang="en-GB" sz="1600" kern="1200" dirty="0" smtClean="0">
                          <a:solidFill>
                            <a:schemeClr val="dk1"/>
                          </a:solidFill>
                          <a:latin typeface="Segoe UI" panose="020B0502040204020203" pitchFamily="34" charset="0"/>
                          <a:ea typeface="Segoe UI" panose="020B0502040204020203" pitchFamily="34" charset="0"/>
                          <a:cs typeface="Segoe UI" panose="020B0502040204020203" pitchFamily="34" charset="0"/>
                        </a:rPr>
                        <a:t> de </a:t>
                      </a:r>
                      <a:r>
                        <a:rPr lang="en-GB" sz="1600" kern="1200" dirty="0" err="1" smtClean="0">
                          <a:solidFill>
                            <a:schemeClr val="dk1"/>
                          </a:solidFill>
                          <a:latin typeface="Segoe UI" panose="020B0502040204020203" pitchFamily="34" charset="0"/>
                          <a:ea typeface="Segoe UI" panose="020B0502040204020203" pitchFamily="34" charset="0"/>
                          <a:cs typeface="Segoe UI" panose="020B0502040204020203" pitchFamily="34" charset="0"/>
                        </a:rPr>
                        <a:t>salud</a:t>
                      </a:r>
                      <a:endParaRPr lang="en-GB" sz="1600" kern="1200" dirty="0" smtClean="0">
                        <a:solidFill>
                          <a:schemeClr val="dk1"/>
                        </a:solidFill>
                        <a:latin typeface="Segoe UI" panose="020B0502040204020203" pitchFamily="34" charset="0"/>
                        <a:ea typeface="Segoe UI" panose="020B0502040204020203" pitchFamily="34" charset="0"/>
                        <a:cs typeface="Segoe UI" panose="020B0502040204020203"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GB" sz="1600" kern="1200" dirty="0" smtClean="0">
                        <a:solidFill>
                          <a:schemeClr val="dk1"/>
                        </a:solidFill>
                        <a:latin typeface="Segoe UI" panose="020B0502040204020203" pitchFamily="34" charset="0"/>
                        <a:ea typeface="Segoe UI" panose="020B0502040204020203" pitchFamily="34" charset="0"/>
                        <a:cs typeface="Segoe UI" panose="020B0502040204020203"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effectLst/>
                          <a:latin typeface="+mn-lt"/>
                          <a:ea typeface="+mn-ea"/>
                          <a:cs typeface="+mn-cs"/>
                        </a:rPr>
                        <a:t>“</a:t>
                      </a:r>
                      <a:r>
                        <a:rPr lang="en-US" sz="1800" kern="1200" dirty="0" err="1" smtClean="0">
                          <a:solidFill>
                            <a:schemeClr val="dk1"/>
                          </a:solidFill>
                          <a:effectLst/>
                          <a:latin typeface="+mn-lt"/>
                          <a:ea typeface="+mn-ea"/>
                          <a:cs typeface="+mn-cs"/>
                        </a:rPr>
                        <a:t>hospitalizaciones</a:t>
                      </a:r>
                      <a:r>
                        <a:rPr lang="en-US" sz="1800" kern="1200" dirty="0" smtClean="0">
                          <a:solidFill>
                            <a:schemeClr val="dk1"/>
                          </a:solidFill>
                          <a:effectLst/>
                          <a:latin typeface="+mn-lt"/>
                          <a:ea typeface="+mn-ea"/>
                          <a:cs typeface="+mn-cs"/>
                        </a:rPr>
                        <a:t>/</a:t>
                      </a:r>
                      <a:r>
                        <a:rPr lang="en-US" sz="1800" kern="1200" dirty="0" err="1" smtClean="0">
                          <a:solidFill>
                            <a:schemeClr val="dk1"/>
                          </a:solidFill>
                          <a:effectLst/>
                          <a:latin typeface="+mn-lt"/>
                          <a:ea typeface="+mn-ea"/>
                          <a:cs typeface="+mn-cs"/>
                        </a:rPr>
                        <a:t>tratamientos</a:t>
                      </a:r>
                      <a:r>
                        <a:rPr lang="en-US" sz="1800" kern="1200" dirty="0" smtClean="0">
                          <a:solidFill>
                            <a:schemeClr val="dk1"/>
                          </a:solidFill>
                          <a:effectLst/>
                          <a:latin typeface="+mn-lt"/>
                          <a:ea typeface="+mn-ea"/>
                          <a:cs typeface="+mn-cs"/>
                        </a:rPr>
                        <a:t> </a:t>
                      </a:r>
                      <a:r>
                        <a:rPr lang="en-US" sz="1800" kern="1200" dirty="0" err="1" smtClean="0">
                          <a:solidFill>
                            <a:schemeClr val="dk1"/>
                          </a:solidFill>
                          <a:effectLst/>
                          <a:latin typeface="+mn-lt"/>
                          <a:ea typeface="+mn-ea"/>
                          <a:cs typeface="+mn-cs"/>
                        </a:rPr>
                        <a:t>curativos</a:t>
                      </a:r>
                      <a:r>
                        <a:rPr lang="en-US" sz="1800" kern="1200" dirty="0" smtClean="0">
                          <a:solidFill>
                            <a:schemeClr val="dk1"/>
                          </a:solidFill>
                          <a:effectLst/>
                          <a:latin typeface="+mn-lt"/>
                          <a:ea typeface="+mn-ea"/>
                          <a:cs typeface="+mn-cs"/>
                        </a:rPr>
                        <a:t> </a:t>
                      </a:r>
                      <a:r>
                        <a:rPr lang="en-US" sz="1800" kern="1200" dirty="0" err="1" smtClean="0">
                          <a:solidFill>
                            <a:schemeClr val="dk1"/>
                          </a:solidFill>
                          <a:effectLst/>
                          <a:latin typeface="+mn-lt"/>
                          <a:ea typeface="+mn-ea"/>
                          <a:cs typeface="+mn-cs"/>
                        </a:rPr>
                        <a:t>que</a:t>
                      </a:r>
                      <a:r>
                        <a:rPr lang="en-US" sz="1800" kern="1200" dirty="0" smtClean="0">
                          <a:solidFill>
                            <a:schemeClr val="dk1"/>
                          </a:solidFill>
                          <a:effectLst/>
                          <a:latin typeface="+mn-lt"/>
                          <a:ea typeface="+mn-ea"/>
                          <a:cs typeface="+mn-cs"/>
                        </a:rPr>
                        <a:t> </a:t>
                      </a:r>
                      <a:r>
                        <a:rPr lang="en-US" sz="1800" kern="1200" dirty="0" err="1" smtClean="0">
                          <a:solidFill>
                            <a:schemeClr val="dk1"/>
                          </a:solidFill>
                          <a:effectLst/>
                          <a:latin typeface="+mn-lt"/>
                          <a:ea typeface="+mn-ea"/>
                          <a:cs typeface="+mn-cs"/>
                        </a:rPr>
                        <a:t>esten</a:t>
                      </a:r>
                      <a:r>
                        <a:rPr lang="en-US" sz="1800" kern="1200" dirty="0" smtClean="0">
                          <a:solidFill>
                            <a:schemeClr val="dk1"/>
                          </a:solidFill>
                          <a:effectLst/>
                          <a:latin typeface="+mn-lt"/>
                          <a:ea typeface="+mn-ea"/>
                          <a:cs typeface="+mn-cs"/>
                        </a:rPr>
                        <a:t> de </a:t>
                      </a:r>
                      <a:r>
                        <a:rPr lang="en-US" sz="1800" kern="1200" dirty="0" err="1" smtClean="0">
                          <a:solidFill>
                            <a:schemeClr val="dk1"/>
                          </a:solidFill>
                          <a:effectLst/>
                          <a:latin typeface="+mn-lt"/>
                          <a:ea typeface="+mn-ea"/>
                          <a:cs typeface="+mn-cs"/>
                        </a:rPr>
                        <a:t>acuerdo</a:t>
                      </a:r>
                      <a:r>
                        <a:rPr lang="en-US" sz="1800" kern="1200" baseline="0" dirty="0" smtClean="0">
                          <a:solidFill>
                            <a:schemeClr val="dk1"/>
                          </a:solidFill>
                          <a:effectLst/>
                          <a:latin typeface="+mn-lt"/>
                          <a:ea typeface="+mn-ea"/>
                          <a:cs typeface="+mn-cs"/>
                        </a:rPr>
                        <a:t> con el </a:t>
                      </a:r>
                      <a:r>
                        <a:rPr lang="en-US" sz="1800" kern="1200" baseline="0" dirty="0" err="1" smtClean="0">
                          <a:solidFill>
                            <a:schemeClr val="dk1"/>
                          </a:solidFill>
                          <a:effectLst/>
                          <a:latin typeface="+mn-lt"/>
                          <a:ea typeface="+mn-ea"/>
                          <a:cs typeface="+mn-cs"/>
                        </a:rPr>
                        <a:t>estado</a:t>
                      </a:r>
                      <a:r>
                        <a:rPr lang="en-US" sz="1800" kern="1200" baseline="0" dirty="0" smtClean="0">
                          <a:solidFill>
                            <a:schemeClr val="dk1"/>
                          </a:solidFill>
                          <a:effectLst/>
                          <a:latin typeface="+mn-lt"/>
                          <a:ea typeface="+mn-ea"/>
                          <a:cs typeface="+mn-cs"/>
                        </a:rPr>
                        <a:t> de la </a:t>
                      </a:r>
                      <a:r>
                        <a:rPr lang="en-US" sz="1800" kern="1200" baseline="0" dirty="0" err="1" smtClean="0">
                          <a:solidFill>
                            <a:schemeClr val="dk1"/>
                          </a:solidFill>
                          <a:effectLst/>
                          <a:latin typeface="+mn-lt"/>
                          <a:ea typeface="+mn-ea"/>
                          <a:cs typeface="+mn-cs"/>
                        </a:rPr>
                        <a:t>ciencia</a:t>
                      </a:r>
                      <a:r>
                        <a:rPr lang="en-US" sz="1800" kern="1200" baseline="0" dirty="0" smtClean="0">
                          <a:solidFill>
                            <a:schemeClr val="dk1"/>
                          </a:solidFill>
                          <a:effectLst/>
                          <a:latin typeface="+mn-lt"/>
                          <a:ea typeface="+mn-ea"/>
                          <a:cs typeface="+mn-cs"/>
                        </a:rPr>
                        <a:t> actual”</a:t>
                      </a:r>
                      <a:endParaRPr lang="es-CO" sz="1600" kern="1200" dirty="0">
                        <a:solidFill>
                          <a:schemeClr val="dk1"/>
                        </a:solidFill>
                        <a:latin typeface="Segoe UI" panose="020B0502040204020203" pitchFamily="34" charset="0"/>
                        <a:ea typeface="Segoe UI" panose="020B0502040204020203" pitchFamily="34" charset="0"/>
                        <a:cs typeface="Segoe UI" panose="020B0502040204020203" pitchFamily="34" charset="0"/>
                      </a:endParaRPr>
                    </a:p>
                  </a:txBody>
                  <a:tcPr/>
                </a:tc>
                <a:tc>
                  <a:txBody>
                    <a:bodyPr/>
                    <a:lstStyle/>
                    <a:p>
                      <a:pPr marL="0" indent="0" algn="l" defTabSz="914400" rtl="0" eaLnBrk="1" latinLnBrk="0" hangingPunct="1">
                        <a:buNone/>
                      </a:pPr>
                      <a:r>
                        <a:rPr lang="en-GB" sz="1600" b="1" kern="1200" dirty="0" err="1" smtClean="0">
                          <a:solidFill>
                            <a:schemeClr val="dk1"/>
                          </a:solidFill>
                          <a:latin typeface="Segoe UI" panose="020B0502040204020203" pitchFamily="34" charset="0"/>
                          <a:ea typeface="Segoe UI" panose="020B0502040204020203" pitchFamily="34" charset="0"/>
                          <a:cs typeface="Segoe UI" panose="020B0502040204020203" pitchFamily="34" charset="0"/>
                        </a:rPr>
                        <a:t>Seguros</a:t>
                      </a:r>
                      <a:r>
                        <a:rPr lang="en-GB" sz="1600" b="1" kern="1200" dirty="0" smtClean="0">
                          <a:solidFill>
                            <a:schemeClr val="dk1"/>
                          </a:solidFill>
                          <a:latin typeface="Segoe UI" panose="020B0502040204020203" pitchFamily="34" charset="0"/>
                          <a:ea typeface="Segoe UI" panose="020B0502040204020203" pitchFamily="34" charset="0"/>
                          <a:cs typeface="Segoe UI" panose="020B0502040204020203" pitchFamily="34" charset="0"/>
                        </a:rPr>
                        <a:t> de </a:t>
                      </a:r>
                      <a:r>
                        <a:rPr lang="en-GB" sz="1600" b="1" kern="1200" dirty="0" err="1" smtClean="0">
                          <a:solidFill>
                            <a:schemeClr val="dk1"/>
                          </a:solidFill>
                          <a:latin typeface="Segoe UI" panose="020B0502040204020203" pitchFamily="34" charset="0"/>
                          <a:ea typeface="Segoe UI" panose="020B0502040204020203" pitchFamily="34" charset="0"/>
                          <a:cs typeface="Segoe UI" panose="020B0502040204020203" pitchFamily="34" charset="0"/>
                        </a:rPr>
                        <a:t>salud</a:t>
                      </a:r>
                      <a:r>
                        <a:rPr lang="en-GB" sz="1600" b="1" kern="1200" dirty="0" smtClean="0">
                          <a:solidFill>
                            <a:schemeClr val="dk1"/>
                          </a:solidFill>
                          <a:latin typeface="Segoe UI" panose="020B0502040204020203" pitchFamily="34" charset="0"/>
                          <a:ea typeface="Segoe UI" panose="020B0502040204020203" pitchFamily="34" charset="0"/>
                          <a:cs typeface="Segoe UI" panose="020B0502040204020203" pitchFamily="34" charset="0"/>
                        </a:rPr>
                        <a:t> </a:t>
                      </a:r>
                      <a:r>
                        <a:rPr lang="en-GB" sz="1600" kern="1200" dirty="0" smtClean="0">
                          <a:solidFill>
                            <a:schemeClr val="dk1"/>
                          </a:solidFill>
                          <a:latin typeface="Segoe UI" panose="020B0502040204020203" pitchFamily="34" charset="0"/>
                          <a:ea typeface="Segoe UI" panose="020B0502040204020203" pitchFamily="34" charset="0"/>
                          <a:cs typeface="Segoe UI" panose="020B0502040204020203" pitchFamily="34" charset="0"/>
                        </a:rPr>
                        <a:t>universal </a:t>
                      </a:r>
                      <a:r>
                        <a:rPr lang="en-GB" sz="1600" kern="1200" dirty="0" err="1" smtClean="0">
                          <a:solidFill>
                            <a:schemeClr val="dk1"/>
                          </a:solidFill>
                          <a:latin typeface="Segoe UI" panose="020B0502040204020203" pitchFamily="34" charset="0"/>
                          <a:ea typeface="Segoe UI" panose="020B0502040204020203" pitchFamily="34" charset="0"/>
                          <a:cs typeface="Segoe UI" panose="020B0502040204020203" pitchFamily="34" charset="0"/>
                        </a:rPr>
                        <a:t>obligatorio</a:t>
                      </a:r>
                      <a:endParaRPr lang="en-GB" sz="1600" kern="1200" dirty="0" smtClean="0">
                        <a:solidFill>
                          <a:schemeClr val="dk1"/>
                        </a:solidFill>
                        <a:latin typeface="Segoe UI" panose="020B0502040204020203" pitchFamily="34" charset="0"/>
                        <a:ea typeface="Segoe UI" panose="020B0502040204020203" pitchFamily="34" charset="0"/>
                        <a:cs typeface="Segoe UI" panose="020B0502040204020203"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GB" sz="1600" kern="1200" dirty="0" smtClean="0">
                        <a:solidFill>
                          <a:schemeClr val="dk1"/>
                        </a:solidFill>
                        <a:latin typeface="Segoe UI" panose="020B0502040204020203" pitchFamily="34" charset="0"/>
                        <a:ea typeface="Segoe UI" panose="020B0502040204020203" pitchFamily="34" charset="0"/>
                        <a:cs typeface="Segoe UI" panose="020B0502040204020203"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600" kern="1200" dirty="0" err="1" smtClean="0">
                          <a:solidFill>
                            <a:schemeClr val="dk1"/>
                          </a:solidFill>
                          <a:latin typeface="Segoe UI" panose="020B0502040204020203" pitchFamily="34" charset="0"/>
                          <a:ea typeface="Segoe UI" panose="020B0502040204020203" pitchFamily="34" charset="0"/>
                          <a:cs typeface="Segoe UI" panose="020B0502040204020203" pitchFamily="34" charset="0"/>
                        </a:rPr>
                        <a:t>Seguros</a:t>
                      </a:r>
                      <a:r>
                        <a:rPr lang="en-GB" sz="1600" kern="1200" dirty="0" smtClean="0">
                          <a:solidFill>
                            <a:schemeClr val="dk1"/>
                          </a:solidFill>
                          <a:latin typeface="Segoe UI" panose="020B0502040204020203" pitchFamily="34" charset="0"/>
                          <a:ea typeface="Segoe UI" panose="020B0502040204020203" pitchFamily="34" charset="0"/>
                          <a:cs typeface="Segoe UI" panose="020B0502040204020203" pitchFamily="34" charset="0"/>
                        </a:rPr>
                        <a:t> </a:t>
                      </a:r>
                      <a:r>
                        <a:rPr lang="en-GB" sz="1600" kern="1200" dirty="0" err="1" smtClean="0">
                          <a:solidFill>
                            <a:schemeClr val="dk1"/>
                          </a:solidFill>
                          <a:latin typeface="Segoe UI" panose="020B0502040204020203" pitchFamily="34" charset="0"/>
                          <a:ea typeface="Segoe UI" panose="020B0502040204020203" pitchFamily="34" charset="0"/>
                          <a:cs typeface="Segoe UI" panose="020B0502040204020203" pitchFamily="34" charset="0"/>
                        </a:rPr>
                        <a:t>complementarios</a:t>
                      </a:r>
                      <a:r>
                        <a:rPr lang="en-GB" sz="1600" kern="1200" dirty="0" smtClean="0">
                          <a:solidFill>
                            <a:schemeClr val="dk1"/>
                          </a:solidFill>
                          <a:latin typeface="Segoe UI" panose="020B0502040204020203" pitchFamily="34" charset="0"/>
                          <a:ea typeface="Segoe UI" panose="020B0502040204020203" pitchFamily="34" charset="0"/>
                          <a:cs typeface="Segoe UI" panose="020B0502040204020203" pitchFamily="34" charset="0"/>
                        </a:rPr>
                        <a:t> </a:t>
                      </a:r>
                      <a:r>
                        <a:rPr lang="en-GB" sz="1600" kern="1200" dirty="0" err="1" smtClean="0">
                          <a:solidFill>
                            <a:schemeClr val="dk1"/>
                          </a:solidFill>
                          <a:latin typeface="Segoe UI" panose="020B0502040204020203" pitchFamily="34" charset="0"/>
                          <a:ea typeface="Segoe UI" panose="020B0502040204020203" pitchFamily="34" charset="0"/>
                          <a:cs typeface="Segoe UI" panose="020B0502040204020203" pitchFamily="34" charset="0"/>
                        </a:rPr>
                        <a:t>voluntarios</a:t>
                      </a:r>
                      <a:endParaRPr lang="en-GB" sz="1600" kern="1200" dirty="0" smtClean="0">
                        <a:solidFill>
                          <a:schemeClr val="dk1"/>
                        </a:solidFill>
                        <a:latin typeface="Segoe UI" panose="020B0502040204020203" pitchFamily="34" charset="0"/>
                        <a:ea typeface="Segoe UI" panose="020B0502040204020203" pitchFamily="34" charset="0"/>
                        <a:cs typeface="Segoe UI" panose="020B0502040204020203" pitchFamily="34" charset="0"/>
                      </a:endParaRPr>
                    </a:p>
                    <a:p>
                      <a:endParaRPr lang="en-GB" sz="1800" kern="1200" dirty="0" smtClean="0">
                        <a:solidFill>
                          <a:schemeClr val="dk1"/>
                        </a:solidFill>
                        <a:effectLst/>
                        <a:latin typeface="+mn-lt"/>
                        <a:ea typeface="+mn-ea"/>
                        <a:cs typeface="+mn-cs"/>
                      </a:endParaRPr>
                    </a:p>
                    <a:p>
                      <a:r>
                        <a:rPr lang="es-CO" sz="1600" kern="1200" dirty="0" smtClean="0">
                          <a:solidFill>
                            <a:schemeClr val="dk1"/>
                          </a:solidFill>
                          <a:latin typeface="Segoe UI" panose="020B0502040204020203" pitchFamily="34" charset="0"/>
                          <a:ea typeface="Segoe UI" panose="020B0502040204020203" pitchFamily="34" charset="0"/>
                          <a:cs typeface="Segoe UI" panose="020B0502040204020203" pitchFamily="34" charset="0"/>
                        </a:rPr>
                        <a:t>No hay lista positiva de beneficios. </a:t>
                      </a:r>
                    </a:p>
                    <a:p>
                      <a:endParaRPr lang="es-CO" sz="1600" kern="1200" dirty="0" smtClean="0">
                        <a:solidFill>
                          <a:schemeClr val="dk1"/>
                        </a:solidFill>
                        <a:latin typeface="Segoe UI" panose="020B0502040204020203" pitchFamily="34" charset="0"/>
                        <a:ea typeface="Segoe UI" panose="020B0502040204020203" pitchFamily="34" charset="0"/>
                        <a:cs typeface="Segoe UI" panose="020B0502040204020203"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600" b="1" kern="1200" dirty="0" err="1" smtClean="0">
                          <a:solidFill>
                            <a:schemeClr val="dk1"/>
                          </a:solidFill>
                          <a:latin typeface="Segoe UI" panose="020B0502040204020203" pitchFamily="34" charset="0"/>
                          <a:ea typeface="Segoe UI" panose="020B0502040204020203" pitchFamily="34" charset="0"/>
                          <a:cs typeface="Segoe UI" panose="020B0502040204020203" pitchFamily="34" charset="0"/>
                        </a:rPr>
                        <a:t>Listado</a:t>
                      </a:r>
                      <a:r>
                        <a:rPr lang="en-GB" sz="1600" b="1" kern="1200" dirty="0" smtClean="0">
                          <a:solidFill>
                            <a:schemeClr val="dk1"/>
                          </a:solidFill>
                          <a:latin typeface="Segoe UI" panose="020B0502040204020203" pitchFamily="34" charset="0"/>
                          <a:ea typeface="Segoe UI" panose="020B0502040204020203" pitchFamily="34" charset="0"/>
                          <a:cs typeface="Segoe UI" panose="020B0502040204020203" pitchFamily="34" charset="0"/>
                        </a:rPr>
                        <a:t> </a:t>
                      </a:r>
                      <a:r>
                        <a:rPr lang="en-GB" sz="1600" b="1" kern="1200" dirty="0" err="1" smtClean="0">
                          <a:solidFill>
                            <a:schemeClr val="dk1"/>
                          </a:solidFill>
                          <a:latin typeface="Segoe UI" panose="020B0502040204020203" pitchFamily="34" charset="0"/>
                          <a:ea typeface="Segoe UI" panose="020B0502040204020203" pitchFamily="34" charset="0"/>
                          <a:cs typeface="Segoe UI" panose="020B0502040204020203" pitchFamily="34" charset="0"/>
                        </a:rPr>
                        <a:t>negativo</a:t>
                      </a:r>
                      <a:r>
                        <a:rPr lang="en-GB" sz="1600" b="1" kern="1200" dirty="0" smtClean="0">
                          <a:solidFill>
                            <a:schemeClr val="dk1"/>
                          </a:solidFill>
                          <a:latin typeface="Segoe UI" panose="020B0502040204020203" pitchFamily="34" charset="0"/>
                          <a:ea typeface="Segoe UI" panose="020B0502040204020203" pitchFamily="34" charset="0"/>
                          <a:cs typeface="Segoe UI" panose="020B0502040204020203" pitchFamily="34" charset="0"/>
                        </a:rPr>
                        <a:t> </a:t>
                      </a:r>
                      <a:r>
                        <a:rPr lang="en-GB" sz="1600" kern="1200" dirty="0" smtClean="0">
                          <a:solidFill>
                            <a:schemeClr val="dk1"/>
                          </a:solidFill>
                          <a:latin typeface="Segoe UI" panose="020B0502040204020203" pitchFamily="34" charset="0"/>
                          <a:ea typeface="Segoe UI" panose="020B0502040204020203" pitchFamily="34" charset="0"/>
                          <a:cs typeface="Segoe UI" panose="020B0502040204020203" pitchFamily="34" charset="0"/>
                        </a:rPr>
                        <a:t>no </a:t>
                      </a:r>
                      <a:r>
                        <a:rPr lang="en-GB" sz="1600" kern="1200" dirty="0" err="1" smtClean="0">
                          <a:solidFill>
                            <a:schemeClr val="dk1"/>
                          </a:solidFill>
                          <a:latin typeface="Segoe UI" panose="020B0502040204020203" pitchFamily="34" charset="0"/>
                          <a:ea typeface="Segoe UI" panose="020B0502040204020203" pitchFamily="34" charset="0"/>
                          <a:cs typeface="Segoe UI" panose="020B0502040204020203" pitchFamily="34" charset="0"/>
                        </a:rPr>
                        <a:t>exhaustivo</a:t>
                      </a:r>
                      <a:r>
                        <a:rPr lang="en-GB" sz="1600" kern="1200" dirty="0" smtClean="0">
                          <a:solidFill>
                            <a:schemeClr val="dk1"/>
                          </a:solidFill>
                          <a:latin typeface="Segoe UI" panose="020B0502040204020203" pitchFamily="34" charset="0"/>
                          <a:ea typeface="Segoe UI" panose="020B0502040204020203" pitchFamily="34" charset="0"/>
                          <a:cs typeface="Segoe UI" panose="020B0502040204020203" pitchFamily="34" charset="0"/>
                        </a:rPr>
                        <a:t> </a:t>
                      </a:r>
                      <a:r>
                        <a:rPr lang="en-GB" sz="1600" kern="1200" dirty="0" err="1" smtClean="0">
                          <a:solidFill>
                            <a:schemeClr val="dk1"/>
                          </a:solidFill>
                          <a:latin typeface="Segoe UI" panose="020B0502040204020203" pitchFamily="34" charset="0"/>
                          <a:ea typeface="Segoe UI" panose="020B0502040204020203" pitchFamily="34" charset="0"/>
                          <a:cs typeface="Segoe UI" panose="020B0502040204020203" pitchFamily="34" charset="0"/>
                        </a:rPr>
                        <a:t>desde</a:t>
                      </a:r>
                      <a:r>
                        <a:rPr lang="en-GB" sz="1600" kern="1200" dirty="0" smtClean="0">
                          <a:solidFill>
                            <a:schemeClr val="dk1"/>
                          </a:solidFill>
                          <a:latin typeface="Segoe UI" panose="020B0502040204020203" pitchFamily="34" charset="0"/>
                          <a:ea typeface="Segoe UI" panose="020B0502040204020203" pitchFamily="34" charset="0"/>
                          <a:cs typeface="Segoe UI" panose="020B0502040204020203" pitchFamily="34" charset="0"/>
                        </a:rPr>
                        <a:t> 2003</a:t>
                      </a:r>
                      <a:endParaRPr lang="es-CO" sz="1600" kern="1200" dirty="0">
                        <a:solidFill>
                          <a:schemeClr val="dk1"/>
                        </a:solidFill>
                        <a:latin typeface="Segoe UI" panose="020B0502040204020203" pitchFamily="34" charset="0"/>
                        <a:ea typeface="Segoe UI" panose="020B0502040204020203" pitchFamily="34" charset="0"/>
                        <a:cs typeface="Segoe UI" panose="020B0502040204020203"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kern="1200" dirty="0" err="1" smtClean="0">
                          <a:solidFill>
                            <a:schemeClr val="dk1"/>
                          </a:solidFill>
                          <a:latin typeface="Segoe UI" panose="020B0502040204020203" pitchFamily="34" charset="0"/>
                          <a:ea typeface="Segoe UI" panose="020B0502040204020203" pitchFamily="34" charset="0"/>
                          <a:cs typeface="Segoe UI" panose="020B0502040204020203" pitchFamily="34" charset="0"/>
                        </a:rPr>
                        <a:t>Sistema</a:t>
                      </a:r>
                      <a:r>
                        <a:rPr lang="en-GB" sz="1600" kern="1200" dirty="0" smtClean="0">
                          <a:solidFill>
                            <a:schemeClr val="dk1"/>
                          </a:solidFill>
                          <a:latin typeface="Segoe UI" panose="020B0502040204020203" pitchFamily="34" charset="0"/>
                          <a:ea typeface="Segoe UI" panose="020B0502040204020203" pitchFamily="34" charset="0"/>
                          <a:cs typeface="Segoe UI" panose="020B0502040204020203" pitchFamily="34" charset="0"/>
                        </a:rPr>
                        <a:t> de </a:t>
                      </a:r>
                      <a:r>
                        <a:rPr lang="en-GB" sz="1600" kern="1200" dirty="0" err="1" smtClean="0">
                          <a:solidFill>
                            <a:schemeClr val="dk1"/>
                          </a:solidFill>
                          <a:latin typeface="Segoe UI" panose="020B0502040204020203" pitchFamily="34" charset="0"/>
                          <a:ea typeface="Segoe UI" panose="020B0502040204020203" pitchFamily="34" charset="0"/>
                          <a:cs typeface="Segoe UI" panose="020B0502040204020203" pitchFamily="34" charset="0"/>
                        </a:rPr>
                        <a:t>salud</a:t>
                      </a:r>
                      <a:r>
                        <a:rPr lang="en-GB" sz="1600" kern="1200" dirty="0" smtClean="0">
                          <a:solidFill>
                            <a:schemeClr val="dk1"/>
                          </a:solidFill>
                          <a:latin typeface="Segoe UI" panose="020B0502040204020203" pitchFamily="34" charset="0"/>
                          <a:ea typeface="Segoe UI" panose="020B0502040204020203" pitchFamily="34" charset="0"/>
                          <a:cs typeface="Segoe UI" panose="020B0502040204020203" pitchFamily="34" charset="0"/>
                        </a:rPr>
                        <a:t> universal </a:t>
                      </a:r>
                      <a:r>
                        <a:rPr lang="en-GB" sz="1600" kern="1200" dirty="0" err="1" smtClean="0">
                          <a:solidFill>
                            <a:schemeClr val="dk1"/>
                          </a:solidFill>
                          <a:latin typeface="Segoe UI" panose="020B0502040204020203" pitchFamily="34" charset="0"/>
                          <a:ea typeface="Segoe UI" panose="020B0502040204020203" pitchFamily="34" charset="0"/>
                          <a:cs typeface="Segoe UI" panose="020B0502040204020203" pitchFamily="34" charset="0"/>
                        </a:rPr>
                        <a:t>financiado</a:t>
                      </a:r>
                      <a:r>
                        <a:rPr lang="en-GB" sz="1600" kern="1200" dirty="0" smtClean="0">
                          <a:solidFill>
                            <a:schemeClr val="dk1"/>
                          </a:solidFill>
                          <a:latin typeface="Segoe UI" panose="020B0502040204020203" pitchFamily="34" charset="0"/>
                          <a:ea typeface="Segoe UI" panose="020B0502040204020203" pitchFamily="34" charset="0"/>
                          <a:cs typeface="Segoe UI" panose="020B0502040204020203" pitchFamily="34" charset="0"/>
                        </a:rPr>
                        <a:t> con </a:t>
                      </a:r>
                      <a:r>
                        <a:rPr lang="en-GB" sz="1600" b="1" kern="1200" dirty="0" err="1" smtClean="0">
                          <a:solidFill>
                            <a:schemeClr val="dk1"/>
                          </a:solidFill>
                          <a:latin typeface="Segoe UI" panose="020B0502040204020203" pitchFamily="34" charset="0"/>
                          <a:ea typeface="Segoe UI" panose="020B0502040204020203" pitchFamily="34" charset="0"/>
                          <a:cs typeface="Segoe UI" panose="020B0502040204020203" pitchFamily="34" charset="0"/>
                        </a:rPr>
                        <a:t>impuestos</a:t>
                      </a:r>
                      <a:endParaRPr lang="en-GB" sz="1600" b="1" kern="1200" dirty="0" smtClean="0">
                        <a:solidFill>
                          <a:schemeClr val="dk1"/>
                        </a:solidFill>
                        <a:latin typeface="Segoe UI" panose="020B0502040204020203" pitchFamily="34" charset="0"/>
                        <a:ea typeface="Segoe UI" panose="020B0502040204020203" pitchFamily="34" charset="0"/>
                        <a:cs typeface="Segoe UI" panose="020B0502040204020203"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GB" sz="1600" kern="1200" dirty="0" smtClean="0">
                        <a:solidFill>
                          <a:schemeClr val="dk1"/>
                        </a:solidFill>
                        <a:latin typeface="Segoe UI" panose="020B0502040204020203" pitchFamily="34" charset="0"/>
                        <a:ea typeface="Segoe UI" panose="020B0502040204020203" pitchFamily="34" charset="0"/>
                        <a:cs typeface="Segoe UI" panose="020B0502040204020203"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600" kern="1200" dirty="0" err="1" smtClean="0">
                          <a:solidFill>
                            <a:schemeClr val="dk1"/>
                          </a:solidFill>
                          <a:latin typeface="Segoe UI" panose="020B0502040204020203" pitchFamily="34" charset="0"/>
                          <a:ea typeface="Segoe UI" panose="020B0502040204020203" pitchFamily="34" charset="0"/>
                          <a:cs typeface="Segoe UI" panose="020B0502040204020203" pitchFamily="34" charset="0"/>
                        </a:rPr>
                        <a:t>Cubre</a:t>
                      </a:r>
                      <a:r>
                        <a:rPr lang="en-GB" sz="1600" kern="1200" dirty="0" smtClean="0">
                          <a:solidFill>
                            <a:schemeClr val="dk1"/>
                          </a:solidFill>
                          <a:latin typeface="Segoe UI" panose="020B0502040204020203" pitchFamily="34" charset="0"/>
                          <a:ea typeface="Segoe UI" panose="020B0502040204020203" pitchFamily="34" charset="0"/>
                          <a:cs typeface="Segoe UI" panose="020B0502040204020203" pitchFamily="34" charset="0"/>
                        </a:rPr>
                        <a:t> </a:t>
                      </a:r>
                      <a:r>
                        <a:rPr lang="en-GB" sz="1600" kern="1200" dirty="0" err="1" smtClean="0">
                          <a:solidFill>
                            <a:schemeClr val="dk1"/>
                          </a:solidFill>
                          <a:latin typeface="Segoe UI" panose="020B0502040204020203" pitchFamily="34" charset="0"/>
                          <a:ea typeface="Segoe UI" panose="020B0502040204020203" pitchFamily="34" charset="0"/>
                          <a:cs typeface="Segoe UI" panose="020B0502040204020203" pitchFamily="34" charset="0"/>
                        </a:rPr>
                        <a:t>todo</a:t>
                      </a:r>
                      <a:r>
                        <a:rPr lang="en-GB" sz="1600" kern="1200" dirty="0" smtClean="0">
                          <a:solidFill>
                            <a:schemeClr val="dk1"/>
                          </a:solidFill>
                          <a:latin typeface="Segoe UI" panose="020B0502040204020203" pitchFamily="34" charset="0"/>
                          <a:ea typeface="Segoe UI" panose="020B0502040204020203" pitchFamily="34" charset="0"/>
                          <a:cs typeface="Segoe UI" panose="020B0502040204020203" pitchFamily="34" charset="0"/>
                        </a:rPr>
                        <a:t> el </a:t>
                      </a:r>
                      <a:r>
                        <a:rPr lang="en-GB" sz="1600" kern="1200" dirty="0" err="1" smtClean="0">
                          <a:solidFill>
                            <a:schemeClr val="dk1"/>
                          </a:solidFill>
                          <a:latin typeface="Segoe UI" panose="020B0502040204020203" pitchFamily="34" charset="0"/>
                          <a:ea typeface="Segoe UI" panose="020B0502040204020203" pitchFamily="34" charset="0"/>
                          <a:cs typeface="Segoe UI" panose="020B0502040204020203" pitchFamily="34" charset="0"/>
                        </a:rPr>
                        <a:t>cuidado</a:t>
                      </a:r>
                      <a:r>
                        <a:rPr lang="en-GB" sz="1600" kern="1200" dirty="0" smtClean="0">
                          <a:solidFill>
                            <a:schemeClr val="dk1"/>
                          </a:solidFill>
                          <a:latin typeface="Segoe UI" panose="020B0502040204020203" pitchFamily="34" charset="0"/>
                          <a:ea typeface="Segoe UI" panose="020B0502040204020203" pitchFamily="34" charset="0"/>
                          <a:cs typeface="Segoe UI" panose="020B0502040204020203" pitchFamily="34" charset="0"/>
                        </a:rPr>
                        <a:t> “</a:t>
                      </a:r>
                      <a:r>
                        <a:rPr lang="en-GB" sz="1600" b="1" kern="1200" dirty="0" err="1" smtClean="0">
                          <a:solidFill>
                            <a:schemeClr val="dk1"/>
                          </a:solidFill>
                          <a:latin typeface="Segoe UI" panose="020B0502040204020203" pitchFamily="34" charset="0"/>
                          <a:ea typeface="Segoe UI" panose="020B0502040204020203" pitchFamily="34" charset="0"/>
                          <a:cs typeface="Segoe UI" panose="020B0502040204020203" pitchFamily="34" charset="0"/>
                        </a:rPr>
                        <a:t>necesario</a:t>
                      </a:r>
                      <a:r>
                        <a:rPr lang="en-GB" sz="1600" kern="1200" dirty="0" smtClean="0">
                          <a:solidFill>
                            <a:schemeClr val="dk1"/>
                          </a:solidFill>
                          <a:latin typeface="Segoe UI" panose="020B0502040204020203" pitchFamily="34" charset="0"/>
                          <a:ea typeface="Segoe UI" panose="020B0502040204020203" pitchFamily="34" charset="0"/>
                          <a:cs typeface="Segoe UI" panose="020B0502040204020203" pitchFamily="34" charset="0"/>
                        </a:rPr>
                        <a:t>” y “</a:t>
                      </a:r>
                      <a:r>
                        <a:rPr lang="en-GB" sz="1600" b="1" kern="1200" dirty="0" err="1" smtClean="0">
                          <a:solidFill>
                            <a:schemeClr val="dk1"/>
                          </a:solidFill>
                          <a:latin typeface="Segoe UI" panose="020B0502040204020203" pitchFamily="34" charset="0"/>
                          <a:ea typeface="Segoe UI" panose="020B0502040204020203" pitchFamily="34" charset="0"/>
                          <a:cs typeface="Segoe UI" panose="020B0502040204020203" pitchFamily="34" charset="0"/>
                        </a:rPr>
                        <a:t>apropiado</a:t>
                      </a:r>
                      <a:r>
                        <a:rPr lang="en-GB" sz="1600" kern="1200" dirty="0" smtClean="0">
                          <a:solidFill>
                            <a:schemeClr val="dk1"/>
                          </a:solidFill>
                          <a:latin typeface="Segoe UI" panose="020B0502040204020203" pitchFamily="34" charset="0"/>
                          <a:ea typeface="Segoe UI" panose="020B0502040204020203" pitchFamily="34" charset="0"/>
                          <a:cs typeface="Segoe UI" panose="020B0502040204020203" pitchFamily="34" charset="0"/>
                        </a:rPr>
                        <a:t>”</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600" kern="1200" dirty="0" smtClean="0">
                        <a:solidFill>
                          <a:schemeClr val="dk1"/>
                        </a:solidFill>
                        <a:latin typeface="Segoe UI" panose="020B0502040204020203" pitchFamily="34" charset="0"/>
                        <a:ea typeface="Segoe UI" panose="020B0502040204020203" pitchFamily="34" charset="0"/>
                        <a:cs typeface="Segoe UI" panose="020B0502040204020203"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GB" sz="1600" kern="1200" dirty="0" smtClean="0">
                        <a:solidFill>
                          <a:schemeClr val="dk1"/>
                        </a:solidFill>
                        <a:latin typeface="Segoe UI" panose="020B0502040204020203" pitchFamily="34" charset="0"/>
                        <a:ea typeface="Segoe UI" panose="020B0502040204020203" pitchFamily="34" charset="0"/>
                        <a:cs typeface="Segoe UI" panose="020B0502040204020203"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600" b="1" kern="1200" dirty="0" err="1" smtClean="0">
                          <a:solidFill>
                            <a:schemeClr val="dk1"/>
                          </a:solidFill>
                          <a:latin typeface="Segoe UI" panose="020B0502040204020203" pitchFamily="34" charset="0"/>
                          <a:ea typeface="Segoe UI" panose="020B0502040204020203" pitchFamily="34" charset="0"/>
                          <a:cs typeface="Segoe UI" panose="020B0502040204020203" pitchFamily="34" charset="0"/>
                        </a:rPr>
                        <a:t>Listado</a:t>
                      </a:r>
                      <a:r>
                        <a:rPr lang="en-GB" sz="1600" b="1" kern="1200" dirty="0" smtClean="0">
                          <a:solidFill>
                            <a:schemeClr val="dk1"/>
                          </a:solidFill>
                          <a:latin typeface="Segoe UI" panose="020B0502040204020203" pitchFamily="34" charset="0"/>
                          <a:ea typeface="Segoe UI" panose="020B0502040204020203" pitchFamily="34" charset="0"/>
                          <a:cs typeface="Segoe UI" panose="020B0502040204020203" pitchFamily="34" charset="0"/>
                        </a:rPr>
                        <a:t> </a:t>
                      </a:r>
                      <a:r>
                        <a:rPr lang="en-GB" sz="1600" b="1" kern="1200" dirty="0" err="1" smtClean="0">
                          <a:solidFill>
                            <a:schemeClr val="dk1"/>
                          </a:solidFill>
                          <a:latin typeface="Segoe UI" panose="020B0502040204020203" pitchFamily="34" charset="0"/>
                          <a:ea typeface="Segoe UI" panose="020B0502040204020203" pitchFamily="34" charset="0"/>
                          <a:cs typeface="Segoe UI" panose="020B0502040204020203" pitchFamily="34" charset="0"/>
                        </a:rPr>
                        <a:t>negativo</a:t>
                      </a:r>
                      <a:r>
                        <a:rPr lang="en-GB" sz="1600" b="1" kern="1200" dirty="0" smtClean="0">
                          <a:solidFill>
                            <a:schemeClr val="dk1"/>
                          </a:solidFill>
                          <a:latin typeface="Segoe UI" panose="020B0502040204020203" pitchFamily="34" charset="0"/>
                          <a:ea typeface="Segoe UI" panose="020B0502040204020203" pitchFamily="34" charset="0"/>
                          <a:cs typeface="Segoe UI" panose="020B0502040204020203" pitchFamily="34" charset="0"/>
                        </a:rPr>
                        <a:t> </a:t>
                      </a:r>
                      <a:r>
                        <a:rPr lang="en-GB" sz="1600" kern="1200" dirty="0" smtClean="0">
                          <a:solidFill>
                            <a:schemeClr val="dk1"/>
                          </a:solidFill>
                          <a:latin typeface="Segoe UI" panose="020B0502040204020203" pitchFamily="34" charset="0"/>
                          <a:ea typeface="Segoe UI" panose="020B0502040204020203" pitchFamily="34" charset="0"/>
                          <a:cs typeface="Segoe UI" panose="020B0502040204020203" pitchFamily="34" charset="0"/>
                        </a:rPr>
                        <a:t>no </a:t>
                      </a:r>
                      <a:r>
                        <a:rPr lang="en-GB" sz="1600" kern="1200" dirty="0" err="1" smtClean="0">
                          <a:solidFill>
                            <a:schemeClr val="dk1"/>
                          </a:solidFill>
                          <a:latin typeface="Segoe UI" panose="020B0502040204020203" pitchFamily="34" charset="0"/>
                          <a:ea typeface="Segoe UI" panose="020B0502040204020203" pitchFamily="34" charset="0"/>
                          <a:cs typeface="Segoe UI" panose="020B0502040204020203" pitchFamily="34" charset="0"/>
                        </a:rPr>
                        <a:t>exhaustivo</a:t>
                      </a:r>
                      <a:r>
                        <a:rPr lang="en-GB" sz="1600" kern="1200" dirty="0" smtClean="0">
                          <a:solidFill>
                            <a:schemeClr val="dk1"/>
                          </a:solidFill>
                          <a:latin typeface="Segoe UI" panose="020B0502040204020203" pitchFamily="34" charset="0"/>
                          <a:ea typeface="Segoe UI" panose="020B0502040204020203" pitchFamily="34" charset="0"/>
                          <a:cs typeface="Segoe UI" panose="020B0502040204020203" pitchFamily="34" charset="0"/>
                        </a:rPr>
                        <a:t> </a:t>
                      </a:r>
                      <a:r>
                        <a:rPr lang="en-GB" sz="1600" kern="1200" dirty="0" err="1" smtClean="0">
                          <a:solidFill>
                            <a:schemeClr val="dk1"/>
                          </a:solidFill>
                          <a:latin typeface="Segoe UI" panose="020B0502040204020203" pitchFamily="34" charset="0"/>
                          <a:ea typeface="Segoe UI" panose="020B0502040204020203" pitchFamily="34" charset="0"/>
                          <a:cs typeface="Segoe UI" panose="020B0502040204020203" pitchFamily="34" charset="0"/>
                        </a:rPr>
                        <a:t>desde</a:t>
                      </a:r>
                      <a:r>
                        <a:rPr lang="en-GB" sz="1600" kern="1200" dirty="0" smtClean="0">
                          <a:solidFill>
                            <a:schemeClr val="dk1"/>
                          </a:solidFill>
                          <a:latin typeface="Segoe UI" panose="020B0502040204020203" pitchFamily="34" charset="0"/>
                          <a:ea typeface="Segoe UI" panose="020B0502040204020203" pitchFamily="34" charset="0"/>
                          <a:cs typeface="Segoe UI" panose="020B0502040204020203" pitchFamily="34" charset="0"/>
                        </a:rPr>
                        <a:t> 1999</a:t>
                      </a:r>
                      <a:endParaRPr lang="es-CO" sz="1600" kern="1200" dirty="0">
                        <a:solidFill>
                          <a:schemeClr val="dk1"/>
                        </a:solidFill>
                        <a:latin typeface="Segoe UI" panose="020B0502040204020203" pitchFamily="34" charset="0"/>
                        <a:ea typeface="Segoe UI" panose="020B0502040204020203" pitchFamily="34" charset="0"/>
                        <a:cs typeface="Segoe UI" panose="020B0502040204020203"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kern="1200" dirty="0" err="1" smtClean="0">
                          <a:solidFill>
                            <a:schemeClr val="dk1"/>
                          </a:solidFill>
                          <a:latin typeface="Segoe UI" panose="020B0502040204020203" pitchFamily="34" charset="0"/>
                          <a:ea typeface="Segoe UI" panose="020B0502040204020203" pitchFamily="34" charset="0"/>
                          <a:cs typeface="Segoe UI" panose="020B0502040204020203" pitchFamily="34" charset="0"/>
                        </a:rPr>
                        <a:t>Seguro</a:t>
                      </a:r>
                      <a:r>
                        <a:rPr lang="en-GB" sz="1600" kern="1200" dirty="0" smtClean="0">
                          <a:solidFill>
                            <a:schemeClr val="dk1"/>
                          </a:solidFill>
                          <a:latin typeface="Segoe UI" panose="020B0502040204020203" pitchFamily="34" charset="0"/>
                          <a:ea typeface="Segoe UI" panose="020B0502040204020203" pitchFamily="34" charset="0"/>
                          <a:cs typeface="Segoe UI" panose="020B0502040204020203" pitchFamily="34" charset="0"/>
                        </a:rPr>
                        <a:t> de </a:t>
                      </a:r>
                      <a:r>
                        <a:rPr lang="en-GB" sz="1600" kern="1200" dirty="0" err="1" smtClean="0">
                          <a:solidFill>
                            <a:schemeClr val="dk1"/>
                          </a:solidFill>
                          <a:latin typeface="Segoe UI" panose="020B0502040204020203" pitchFamily="34" charset="0"/>
                          <a:ea typeface="Segoe UI" panose="020B0502040204020203" pitchFamily="34" charset="0"/>
                          <a:cs typeface="Segoe UI" panose="020B0502040204020203" pitchFamily="34" charset="0"/>
                        </a:rPr>
                        <a:t>salud</a:t>
                      </a:r>
                      <a:r>
                        <a:rPr lang="en-GB" sz="1600" kern="1200" dirty="0" smtClean="0">
                          <a:solidFill>
                            <a:schemeClr val="dk1"/>
                          </a:solidFill>
                          <a:latin typeface="Segoe UI" panose="020B0502040204020203" pitchFamily="34" charset="0"/>
                          <a:ea typeface="Segoe UI" panose="020B0502040204020203" pitchFamily="34" charset="0"/>
                          <a:cs typeface="Segoe UI" panose="020B0502040204020203" pitchFamily="34" charset="0"/>
                        </a:rPr>
                        <a:t> </a:t>
                      </a:r>
                      <a:r>
                        <a:rPr lang="en-GB" sz="1600" kern="1200" dirty="0" err="1" smtClean="0">
                          <a:solidFill>
                            <a:schemeClr val="dk1"/>
                          </a:solidFill>
                          <a:latin typeface="Segoe UI" panose="020B0502040204020203" pitchFamily="34" charset="0"/>
                          <a:ea typeface="Segoe UI" panose="020B0502040204020203" pitchFamily="34" charset="0"/>
                          <a:cs typeface="Segoe UI" panose="020B0502040204020203" pitchFamily="34" charset="0"/>
                        </a:rPr>
                        <a:t>público</a:t>
                      </a:r>
                      <a:r>
                        <a:rPr lang="en-GB" sz="1600" kern="1200" dirty="0" smtClean="0">
                          <a:solidFill>
                            <a:schemeClr val="dk1"/>
                          </a:solidFill>
                          <a:latin typeface="Segoe UI" panose="020B0502040204020203" pitchFamily="34" charset="0"/>
                          <a:ea typeface="Segoe UI" panose="020B0502040204020203" pitchFamily="34" charset="0"/>
                          <a:cs typeface="Segoe UI" panose="020B0502040204020203" pitchFamily="34" charset="0"/>
                        </a:rPr>
                        <a:t> (Medicare) </a:t>
                      </a:r>
                      <a:r>
                        <a:rPr lang="en-GB" sz="1600" kern="1200" dirty="0" err="1" smtClean="0">
                          <a:solidFill>
                            <a:schemeClr val="dk1"/>
                          </a:solidFill>
                          <a:latin typeface="Segoe UI" panose="020B0502040204020203" pitchFamily="34" charset="0"/>
                          <a:ea typeface="Segoe UI" panose="020B0502040204020203" pitchFamily="34" charset="0"/>
                          <a:cs typeface="Segoe UI" panose="020B0502040204020203" pitchFamily="34" charset="0"/>
                        </a:rPr>
                        <a:t>financiado</a:t>
                      </a:r>
                      <a:r>
                        <a:rPr lang="en-GB" sz="1600" kern="1200" dirty="0" smtClean="0">
                          <a:solidFill>
                            <a:schemeClr val="dk1"/>
                          </a:solidFill>
                          <a:latin typeface="Segoe UI" panose="020B0502040204020203" pitchFamily="34" charset="0"/>
                          <a:ea typeface="Segoe UI" panose="020B0502040204020203" pitchFamily="34" charset="0"/>
                          <a:cs typeface="Segoe UI" panose="020B0502040204020203" pitchFamily="34" charset="0"/>
                        </a:rPr>
                        <a:t> </a:t>
                      </a:r>
                      <a:r>
                        <a:rPr lang="en-GB" sz="1600" kern="1200" dirty="0" err="1" smtClean="0">
                          <a:solidFill>
                            <a:schemeClr val="dk1"/>
                          </a:solidFill>
                          <a:latin typeface="Segoe UI" panose="020B0502040204020203" pitchFamily="34" charset="0"/>
                          <a:ea typeface="Segoe UI" panose="020B0502040204020203" pitchFamily="34" charset="0"/>
                          <a:cs typeface="Segoe UI" panose="020B0502040204020203" pitchFamily="34" charset="0"/>
                        </a:rPr>
                        <a:t>por</a:t>
                      </a:r>
                      <a:r>
                        <a:rPr lang="en-GB" sz="1600" kern="1200" dirty="0" smtClean="0">
                          <a:solidFill>
                            <a:schemeClr val="dk1"/>
                          </a:solidFill>
                          <a:latin typeface="Segoe UI" panose="020B0502040204020203" pitchFamily="34" charset="0"/>
                          <a:ea typeface="Segoe UI" panose="020B0502040204020203" pitchFamily="34" charset="0"/>
                          <a:cs typeface="Segoe UI" panose="020B0502040204020203" pitchFamily="34" charset="0"/>
                        </a:rPr>
                        <a:t> </a:t>
                      </a:r>
                      <a:r>
                        <a:rPr lang="en-GB" sz="1600" b="1" kern="1200" dirty="0" err="1" smtClean="0">
                          <a:solidFill>
                            <a:schemeClr val="dk1"/>
                          </a:solidFill>
                          <a:latin typeface="Segoe UI" panose="020B0502040204020203" pitchFamily="34" charset="0"/>
                          <a:ea typeface="Segoe UI" panose="020B0502040204020203" pitchFamily="34" charset="0"/>
                          <a:cs typeface="Segoe UI" panose="020B0502040204020203" pitchFamily="34" charset="0"/>
                        </a:rPr>
                        <a:t>impuestos</a:t>
                      </a:r>
                      <a:endParaRPr lang="en-GB" sz="1600" b="1" kern="1200" dirty="0" smtClean="0">
                        <a:solidFill>
                          <a:schemeClr val="dk1"/>
                        </a:solidFill>
                        <a:latin typeface="Segoe UI" panose="020B0502040204020203" pitchFamily="34" charset="0"/>
                        <a:ea typeface="Segoe UI" panose="020B0502040204020203" pitchFamily="34" charset="0"/>
                        <a:cs typeface="Segoe UI" panose="020B0502040204020203"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GB" sz="1600" kern="1200" dirty="0" smtClean="0">
                        <a:solidFill>
                          <a:schemeClr val="dk1"/>
                        </a:solidFill>
                        <a:latin typeface="Segoe UI" panose="020B0502040204020203" pitchFamily="34" charset="0"/>
                        <a:ea typeface="Segoe UI" panose="020B0502040204020203" pitchFamily="34" charset="0"/>
                        <a:cs typeface="Segoe UI" panose="020B0502040204020203"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600" kern="1200" dirty="0" err="1" smtClean="0">
                          <a:solidFill>
                            <a:schemeClr val="dk1"/>
                          </a:solidFill>
                          <a:latin typeface="Segoe UI" panose="020B0502040204020203" pitchFamily="34" charset="0"/>
                          <a:ea typeface="Segoe UI" panose="020B0502040204020203" pitchFamily="34" charset="0"/>
                          <a:cs typeface="Segoe UI" panose="020B0502040204020203" pitchFamily="34" charset="0"/>
                        </a:rPr>
                        <a:t>Subsidios</a:t>
                      </a:r>
                      <a:r>
                        <a:rPr lang="en-GB" sz="1600" kern="1200" dirty="0" smtClean="0">
                          <a:solidFill>
                            <a:schemeClr val="dk1"/>
                          </a:solidFill>
                          <a:latin typeface="Segoe UI" panose="020B0502040204020203" pitchFamily="34" charset="0"/>
                          <a:ea typeface="Segoe UI" panose="020B0502040204020203" pitchFamily="34" charset="0"/>
                          <a:cs typeface="Segoe UI" panose="020B0502040204020203" pitchFamily="34" charset="0"/>
                        </a:rPr>
                        <a:t> son </a:t>
                      </a:r>
                      <a:r>
                        <a:rPr lang="en-GB" sz="1600" kern="1200" dirty="0" err="1" smtClean="0">
                          <a:solidFill>
                            <a:schemeClr val="dk1"/>
                          </a:solidFill>
                          <a:latin typeface="Segoe UI" panose="020B0502040204020203" pitchFamily="34" charset="0"/>
                          <a:ea typeface="Segoe UI" panose="020B0502040204020203" pitchFamily="34" charset="0"/>
                          <a:cs typeface="Segoe UI" panose="020B0502040204020203" pitchFamily="34" charset="0"/>
                        </a:rPr>
                        <a:t>limitados</a:t>
                      </a:r>
                      <a:r>
                        <a:rPr lang="en-GB" sz="1600" kern="1200" dirty="0" smtClean="0">
                          <a:solidFill>
                            <a:schemeClr val="dk1"/>
                          </a:solidFill>
                          <a:latin typeface="Segoe UI" panose="020B0502040204020203" pitchFamily="34" charset="0"/>
                          <a:ea typeface="Segoe UI" panose="020B0502040204020203" pitchFamily="34" charset="0"/>
                          <a:cs typeface="Segoe UI" panose="020B0502040204020203" pitchFamily="34" charset="0"/>
                        </a:rPr>
                        <a:t> a </a:t>
                      </a:r>
                      <a:r>
                        <a:rPr lang="en-GB" sz="1600" kern="1200" dirty="0" err="1" smtClean="0">
                          <a:solidFill>
                            <a:schemeClr val="dk1"/>
                          </a:solidFill>
                          <a:latin typeface="Segoe UI" panose="020B0502040204020203" pitchFamily="34" charset="0"/>
                          <a:ea typeface="Segoe UI" panose="020B0502040204020203" pitchFamily="34" charset="0"/>
                          <a:cs typeface="Segoe UI" panose="020B0502040204020203" pitchFamily="34" charset="0"/>
                        </a:rPr>
                        <a:t>servicios</a:t>
                      </a:r>
                      <a:r>
                        <a:rPr lang="en-GB" sz="1600" kern="1200" dirty="0" smtClean="0">
                          <a:solidFill>
                            <a:schemeClr val="dk1"/>
                          </a:solidFill>
                          <a:latin typeface="Segoe UI" panose="020B0502040204020203" pitchFamily="34" charset="0"/>
                          <a:ea typeface="Segoe UI" panose="020B0502040204020203" pitchFamily="34" charset="0"/>
                          <a:cs typeface="Segoe UI" panose="020B0502040204020203" pitchFamily="34" charset="0"/>
                        </a:rPr>
                        <a:t> </a:t>
                      </a:r>
                      <a:r>
                        <a:rPr lang="en-GB" sz="1600" kern="1200" dirty="0" err="1" smtClean="0">
                          <a:solidFill>
                            <a:schemeClr val="dk1"/>
                          </a:solidFill>
                          <a:latin typeface="Segoe UI" panose="020B0502040204020203" pitchFamily="34" charset="0"/>
                          <a:ea typeface="Segoe UI" panose="020B0502040204020203" pitchFamily="34" charset="0"/>
                          <a:cs typeface="Segoe UI" panose="020B0502040204020203" pitchFamily="34" charset="0"/>
                        </a:rPr>
                        <a:t>incluidos</a:t>
                      </a:r>
                      <a:r>
                        <a:rPr lang="en-GB" sz="1600" kern="1200" dirty="0" smtClean="0">
                          <a:solidFill>
                            <a:schemeClr val="dk1"/>
                          </a:solidFill>
                          <a:latin typeface="Segoe UI" panose="020B0502040204020203" pitchFamily="34" charset="0"/>
                          <a:ea typeface="Segoe UI" panose="020B0502040204020203" pitchFamily="34" charset="0"/>
                          <a:cs typeface="Segoe UI" panose="020B0502040204020203" pitchFamily="34" charset="0"/>
                        </a:rPr>
                        <a:t> en </a:t>
                      </a:r>
                      <a:r>
                        <a:rPr lang="en-GB" sz="1600" kern="1200" dirty="0" err="1" smtClean="0">
                          <a:solidFill>
                            <a:schemeClr val="dk1"/>
                          </a:solidFill>
                          <a:latin typeface="Segoe UI" panose="020B0502040204020203" pitchFamily="34" charset="0"/>
                          <a:ea typeface="Segoe UI" panose="020B0502040204020203" pitchFamily="34" charset="0"/>
                          <a:cs typeface="Segoe UI" panose="020B0502040204020203" pitchFamily="34" charset="0"/>
                        </a:rPr>
                        <a:t>paquete</a:t>
                      </a:r>
                      <a:r>
                        <a:rPr lang="en-GB" sz="1600" kern="1200" dirty="0" smtClean="0">
                          <a:solidFill>
                            <a:schemeClr val="dk1"/>
                          </a:solidFill>
                          <a:latin typeface="Segoe UI" panose="020B0502040204020203" pitchFamily="34" charset="0"/>
                          <a:ea typeface="Segoe UI" panose="020B0502040204020203" pitchFamily="34" charset="0"/>
                          <a:cs typeface="Segoe UI" panose="020B0502040204020203" pitchFamily="34" charset="0"/>
                        </a:rPr>
                        <a:t> de </a:t>
                      </a:r>
                      <a:r>
                        <a:rPr lang="en-GB" sz="1600" kern="1200" dirty="0" err="1" smtClean="0">
                          <a:solidFill>
                            <a:schemeClr val="dk1"/>
                          </a:solidFill>
                          <a:latin typeface="Segoe UI" panose="020B0502040204020203" pitchFamily="34" charset="0"/>
                          <a:ea typeface="Segoe UI" panose="020B0502040204020203" pitchFamily="34" charset="0"/>
                          <a:cs typeface="Segoe UI" panose="020B0502040204020203" pitchFamily="34" charset="0"/>
                        </a:rPr>
                        <a:t>servicios</a:t>
                      </a:r>
                      <a:endParaRPr lang="en-GB" sz="1600" kern="1200" dirty="0" smtClean="0">
                        <a:solidFill>
                          <a:schemeClr val="dk1"/>
                        </a:solidFill>
                        <a:latin typeface="Segoe UI" panose="020B0502040204020203" pitchFamily="34" charset="0"/>
                        <a:ea typeface="Segoe UI" panose="020B0502040204020203" pitchFamily="34" charset="0"/>
                        <a:cs typeface="Segoe UI" panose="020B0502040204020203"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GB" sz="1600" kern="1200" dirty="0" smtClean="0">
                        <a:solidFill>
                          <a:schemeClr val="dk1"/>
                        </a:solidFill>
                        <a:latin typeface="Segoe UI" panose="020B0502040204020203" pitchFamily="34" charset="0"/>
                        <a:ea typeface="Segoe UI" panose="020B0502040204020203" pitchFamily="34" charset="0"/>
                        <a:cs typeface="Segoe UI" panose="020B0502040204020203"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600" b="1" kern="1200" dirty="0" err="1" smtClean="0">
                          <a:solidFill>
                            <a:schemeClr val="dk1"/>
                          </a:solidFill>
                          <a:latin typeface="Segoe UI" panose="020B0502040204020203" pitchFamily="34" charset="0"/>
                          <a:ea typeface="Segoe UI" panose="020B0502040204020203" pitchFamily="34" charset="0"/>
                          <a:cs typeface="Segoe UI" panose="020B0502040204020203" pitchFamily="34" charset="0"/>
                        </a:rPr>
                        <a:t>Listado</a:t>
                      </a:r>
                      <a:r>
                        <a:rPr lang="en-GB" sz="1600" b="1" kern="1200" dirty="0" smtClean="0">
                          <a:solidFill>
                            <a:schemeClr val="dk1"/>
                          </a:solidFill>
                          <a:latin typeface="Segoe UI" panose="020B0502040204020203" pitchFamily="34" charset="0"/>
                          <a:ea typeface="Segoe UI" panose="020B0502040204020203" pitchFamily="34" charset="0"/>
                          <a:cs typeface="Segoe UI" panose="020B0502040204020203" pitchFamily="34" charset="0"/>
                        </a:rPr>
                        <a:t> </a:t>
                      </a:r>
                      <a:r>
                        <a:rPr lang="en-GB" sz="1600" b="1" kern="1200" dirty="0" err="1" smtClean="0">
                          <a:solidFill>
                            <a:schemeClr val="dk1"/>
                          </a:solidFill>
                          <a:latin typeface="Segoe UI" panose="020B0502040204020203" pitchFamily="34" charset="0"/>
                          <a:ea typeface="Segoe UI" panose="020B0502040204020203" pitchFamily="34" charset="0"/>
                          <a:cs typeface="Segoe UI" panose="020B0502040204020203" pitchFamily="34" charset="0"/>
                        </a:rPr>
                        <a:t>negativo</a:t>
                      </a:r>
                      <a:r>
                        <a:rPr lang="en-GB" sz="1600" b="1" kern="1200" dirty="0" smtClean="0">
                          <a:solidFill>
                            <a:schemeClr val="dk1"/>
                          </a:solidFill>
                          <a:latin typeface="Segoe UI" panose="020B0502040204020203" pitchFamily="34" charset="0"/>
                          <a:ea typeface="Segoe UI" panose="020B0502040204020203" pitchFamily="34" charset="0"/>
                          <a:cs typeface="Segoe UI" panose="020B0502040204020203" pitchFamily="34" charset="0"/>
                        </a:rPr>
                        <a:t> </a:t>
                      </a:r>
                      <a:r>
                        <a:rPr lang="en-GB" sz="1600" kern="1200" dirty="0" smtClean="0">
                          <a:solidFill>
                            <a:schemeClr val="dk1"/>
                          </a:solidFill>
                          <a:latin typeface="Segoe UI" panose="020B0502040204020203" pitchFamily="34" charset="0"/>
                          <a:ea typeface="Segoe UI" panose="020B0502040204020203" pitchFamily="34" charset="0"/>
                          <a:cs typeface="Segoe UI" panose="020B0502040204020203" pitchFamily="34" charset="0"/>
                        </a:rPr>
                        <a:t>de </a:t>
                      </a:r>
                      <a:r>
                        <a:rPr lang="en-GB" sz="1600" kern="1200" dirty="0" err="1" smtClean="0">
                          <a:solidFill>
                            <a:schemeClr val="dk1"/>
                          </a:solidFill>
                          <a:latin typeface="Segoe UI" panose="020B0502040204020203" pitchFamily="34" charset="0"/>
                          <a:ea typeface="Segoe UI" panose="020B0502040204020203" pitchFamily="34" charset="0"/>
                          <a:cs typeface="Segoe UI" panose="020B0502040204020203" pitchFamily="34" charset="0"/>
                        </a:rPr>
                        <a:t>servicios</a:t>
                      </a:r>
                      <a:endParaRPr lang="es-CO" sz="1600" kern="1200" dirty="0">
                        <a:solidFill>
                          <a:schemeClr val="dk1"/>
                        </a:solidFill>
                        <a:latin typeface="Segoe UI" panose="020B0502040204020203" pitchFamily="34" charset="0"/>
                        <a:ea typeface="Segoe UI" panose="020B0502040204020203" pitchFamily="34" charset="0"/>
                        <a:cs typeface="Segoe UI" panose="020B0502040204020203" pitchFamily="34" charset="0"/>
                      </a:endParaRPr>
                    </a:p>
                  </a:txBody>
                  <a:tcPr/>
                </a:tc>
              </a:tr>
            </a:tbl>
          </a:graphicData>
        </a:graphic>
      </p:graphicFrame>
    </p:spTree>
    <p:extLst>
      <p:ext uri="{BB962C8B-B14F-4D97-AF65-F5344CB8AC3E}">
        <p14:creationId xmlns:p14="http://schemas.microsoft.com/office/powerpoint/2010/main" val="251197343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2"/>
          </p:nvPr>
        </p:nvSpPr>
        <p:spPr>
          <a:xfrm>
            <a:off x="767408" y="2132856"/>
            <a:ext cx="10585176" cy="4464496"/>
          </a:xfrm>
        </p:spPr>
        <p:txBody>
          <a:bodyPr/>
          <a:lstStyle/>
          <a:p>
            <a:endParaRPr lang="en-GB" sz="1800" dirty="0"/>
          </a:p>
          <a:p>
            <a:endParaRPr lang="en-GB" sz="1800" dirty="0"/>
          </a:p>
        </p:txBody>
      </p:sp>
      <p:sp>
        <p:nvSpPr>
          <p:cNvPr id="3" name="Text Placeholder 2"/>
          <p:cNvSpPr>
            <a:spLocks noGrp="1"/>
          </p:cNvSpPr>
          <p:nvPr>
            <p:ph type="body" sz="quarter" idx="10"/>
          </p:nvPr>
        </p:nvSpPr>
        <p:spPr>
          <a:xfrm>
            <a:off x="839416" y="836712"/>
            <a:ext cx="10585450" cy="358775"/>
          </a:xfrm>
        </p:spPr>
        <p:txBody>
          <a:bodyPr/>
          <a:lstStyle/>
          <a:p>
            <a:r>
              <a:rPr lang="en-GB" dirty="0" smtClean="0"/>
              <a:t>¿Son </a:t>
            </a:r>
            <a:r>
              <a:rPr lang="en-GB" dirty="0" err="1" smtClean="0"/>
              <a:t>usadas</a:t>
            </a:r>
            <a:r>
              <a:rPr lang="en-GB" dirty="0" smtClean="0"/>
              <a:t> </a:t>
            </a:r>
            <a:r>
              <a:rPr lang="en-GB" dirty="0" err="1" smtClean="0"/>
              <a:t>las</a:t>
            </a:r>
            <a:r>
              <a:rPr lang="en-GB" dirty="0" smtClean="0"/>
              <a:t> </a:t>
            </a:r>
            <a:r>
              <a:rPr lang="en-GB" dirty="0" err="1" smtClean="0"/>
              <a:t>evaluaciones</a:t>
            </a:r>
            <a:r>
              <a:rPr lang="en-GB" dirty="0" smtClean="0"/>
              <a:t> de </a:t>
            </a:r>
            <a:r>
              <a:rPr lang="en-GB" dirty="0" err="1" smtClean="0"/>
              <a:t>tecnología</a:t>
            </a:r>
            <a:r>
              <a:rPr lang="en-GB" dirty="0" smtClean="0"/>
              <a:t> en la </a:t>
            </a:r>
            <a:r>
              <a:rPr lang="en-GB" dirty="0" err="1" smtClean="0"/>
              <a:t>priorización</a:t>
            </a:r>
            <a:r>
              <a:rPr lang="en-GB" dirty="0" smtClean="0"/>
              <a:t> en </a:t>
            </a:r>
            <a:r>
              <a:rPr lang="en-GB" dirty="0" err="1" smtClean="0"/>
              <a:t>salud</a:t>
            </a:r>
            <a:r>
              <a:rPr lang="en-GB" dirty="0" smtClean="0"/>
              <a:t>? </a:t>
            </a:r>
            <a:endParaRPr lang="es-CO" dirty="0"/>
          </a:p>
        </p:txBody>
      </p:sp>
      <p:graphicFrame>
        <p:nvGraphicFramePr>
          <p:cNvPr id="4" name="Table 3"/>
          <p:cNvGraphicFramePr>
            <a:graphicFrameLocks noGrp="1"/>
          </p:cNvGraphicFramePr>
          <p:nvPr>
            <p:extLst/>
          </p:nvPr>
        </p:nvGraphicFramePr>
        <p:xfrm>
          <a:off x="695400" y="1556792"/>
          <a:ext cx="10873208" cy="4752528"/>
        </p:xfrm>
        <a:graphic>
          <a:graphicData uri="http://schemas.openxmlformats.org/drawingml/2006/table">
            <a:tbl>
              <a:tblPr firstRow="1" bandRow="1">
                <a:tableStyleId>{5C22544A-7EE6-4342-B048-85BDC9FD1C3A}</a:tableStyleId>
              </a:tblPr>
              <a:tblGrid>
                <a:gridCol w="2718302"/>
                <a:gridCol w="2718302"/>
                <a:gridCol w="2718302"/>
                <a:gridCol w="2718302"/>
              </a:tblGrid>
              <a:tr h="664585">
                <a:tc>
                  <a:txBody>
                    <a:bodyPr/>
                    <a:lstStyle/>
                    <a:p>
                      <a:pPr algn="ctr"/>
                      <a:r>
                        <a:rPr lang="es-CO" dirty="0" smtClean="0">
                          <a:latin typeface="Segoe UI" panose="020B0502040204020203" pitchFamily="34" charset="0"/>
                          <a:ea typeface="Segoe UI" panose="020B0502040204020203" pitchFamily="34" charset="0"/>
                          <a:cs typeface="Segoe UI" panose="020B0502040204020203" pitchFamily="34" charset="0"/>
                        </a:rPr>
                        <a:t>Holanda</a:t>
                      </a:r>
                      <a:endParaRPr lang="es-CO" dirty="0">
                        <a:latin typeface="Segoe UI" panose="020B0502040204020203" pitchFamily="34" charset="0"/>
                        <a:ea typeface="Segoe UI" panose="020B0502040204020203" pitchFamily="34" charset="0"/>
                        <a:cs typeface="Segoe UI" panose="020B0502040204020203" pitchFamily="34" charset="0"/>
                      </a:endParaRPr>
                    </a:p>
                  </a:txBody>
                  <a:tcPr/>
                </a:tc>
                <a:tc>
                  <a:txBody>
                    <a:bodyPr/>
                    <a:lstStyle/>
                    <a:p>
                      <a:pPr algn="ctr"/>
                      <a:r>
                        <a:rPr lang="es-CO" dirty="0" smtClean="0">
                          <a:latin typeface="Segoe UI" panose="020B0502040204020203" pitchFamily="34" charset="0"/>
                          <a:ea typeface="Segoe UI" panose="020B0502040204020203" pitchFamily="34" charset="0"/>
                          <a:cs typeface="Segoe UI" panose="020B0502040204020203" pitchFamily="34" charset="0"/>
                        </a:rPr>
                        <a:t>Alemania</a:t>
                      </a:r>
                      <a:endParaRPr lang="es-CO" dirty="0">
                        <a:latin typeface="Segoe UI" panose="020B0502040204020203" pitchFamily="34" charset="0"/>
                        <a:ea typeface="Segoe UI" panose="020B0502040204020203" pitchFamily="34" charset="0"/>
                        <a:cs typeface="Segoe UI" panose="020B0502040204020203" pitchFamily="34" charset="0"/>
                      </a:endParaRPr>
                    </a:p>
                  </a:txBody>
                  <a:tcPr/>
                </a:tc>
                <a:tc>
                  <a:txBody>
                    <a:bodyPr/>
                    <a:lstStyle/>
                    <a:p>
                      <a:pPr algn="ctr"/>
                      <a:r>
                        <a:rPr lang="es-CO" dirty="0" smtClean="0">
                          <a:latin typeface="Segoe UI" panose="020B0502040204020203" pitchFamily="34" charset="0"/>
                          <a:ea typeface="Segoe UI" panose="020B0502040204020203" pitchFamily="34" charset="0"/>
                          <a:cs typeface="Segoe UI" panose="020B0502040204020203" pitchFamily="34" charset="0"/>
                        </a:rPr>
                        <a:t>Reino Unido</a:t>
                      </a:r>
                      <a:endParaRPr lang="es-CO" dirty="0">
                        <a:latin typeface="Segoe UI" panose="020B0502040204020203" pitchFamily="34" charset="0"/>
                        <a:ea typeface="Segoe UI" panose="020B0502040204020203" pitchFamily="34" charset="0"/>
                        <a:cs typeface="Segoe UI" panose="020B0502040204020203" pitchFamily="34" charset="0"/>
                      </a:endParaRPr>
                    </a:p>
                  </a:txBody>
                  <a:tcPr/>
                </a:tc>
                <a:tc>
                  <a:txBody>
                    <a:bodyPr/>
                    <a:lstStyle/>
                    <a:p>
                      <a:pPr algn="ctr"/>
                      <a:r>
                        <a:rPr lang="es-CO" dirty="0" smtClean="0">
                          <a:latin typeface="Segoe UI" panose="020B0502040204020203" pitchFamily="34" charset="0"/>
                          <a:ea typeface="Segoe UI" panose="020B0502040204020203" pitchFamily="34" charset="0"/>
                          <a:cs typeface="Segoe UI" panose="020B0502040204020203" pitchFamily="34" charset="0"/>
                        </a:rPr>
                        <a:t>Australia</a:t>
                      </a:r>
                      <a:endParaRPr lang="es-CO" dirty="0">
                        <a:latin typeface="Segoe UI" panose="020B0502040204020203" pitchFamily="34" charset="0"/>
                        <a:ea typeface="Segoe UI" panose="020B0502040204020203" pitchFamily="34" charset="0"/>
                        <a:cs typeface="Segoe UI" panose="020B0502040204020203" pitchFamily="34" charset="0"/>
                      </a:endParaRPr>
                    </a:p>
                  </a:txBody>
                  <a:tcPr/>
                </a:tc>
              </a:tr>
              <a:tr h="408794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Si,</a:t>
                      </a:r>
                      <a:r>
                        <a:rPr lang="en-US" sz="1600" kern="1200" baseline="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ETES son </a:t>
                      </a:r>
                      <a:r>
                        <a:rPr lang="en-US" sz="1600" kern="1200" baseline="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usadas</a:t>
                      </a:r>
                      <a:r>
                        <a:rPr lang="en-US" sz="1600" kern="1200" baseline="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a:t>
                      </a:r>
                      <a:r>
                        <a:rPr lang="en-US" sz="1600" kern="1200" baseline="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para</a:t>
                      </a:r>
                      <a:r>
                        <a:rPr lang="en-US" sz="1600" kern="1200" baseline="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a:t>
                      </a:r>
                      <a:r>
                        <a:rPr lang="en-US" sz="1600" b="1" kern="1200" baseline="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informar</a:t>
                      </a:r>
                      <a:r>
                        <a:rPr lang="en-US" sz="1600" kern="1200" baseline="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la </a:t>
                      </a:r>
                      <a:r>
                        <a:rPr lang="en-US" sz="1600" kern="1200" baseline="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toma</a:t>
                      </a:r>
                      <a:r>
                        <a:rPr lang="en-US" sz="1600" kern="1200" baseline="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de </a:t>
                      </a:r>
                      <a:r>
                        <a:rPr lang="en-US" sz="1600" kern="1200" baseline="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decisiones</a:t>
                      </a:r>
                      <a:r>
                        <a:rPr lang="en-US" sz="1600" kern="1200" baseline="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a:t>
                      </a:r>
                      <a:r>
                        <a:rPr lang="en-US" sz="1600" kern="1200" baseline="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sobre</a:t>
                      </a:r>
                      <a:r>
                        <a:rPr lang="en-US" sz="1600" kern="1200" baseline="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los </a:t>
                      </a:r>
                      <a:r>
                        <a:rPr lang="en-US" sz="1600" kern="1200" baseline="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beneficios</a:t>
                      </a:r>
                      <a:r>
                        <a:rPr lang="en-US" sz="1600" kern="1200" baseline="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a </a:t>
                      </a:r>
                      <a:r>
                        <a:rPr lang="en-US" sz="1600" kern="1200" baseline="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incluir</a:t>
                      </a:r>
                      <a:r>
                        <a:rPr lang="en-US" sz="1600" kern="1200" baseline="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en el plan. Para </a:t>
                      </a:r>
                      <a:r>
                        <a:rPr lang="en-US" sz="1600" kern="1200" baseline="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medicamentos</a:t>
                      </a:r>
                      <a:r>
                        <a:rPr lang="en-US" sz="1600" kern="1200" baseline="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el </a:t>
                      </a:r>
                      <a:r>
                        <a:rPr lang="en-US" sz="1600" kern="1200" baseline="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proceso</a:t>
                      </a:r>
                      <a:r>
                        <a:rPr lang="en-US" sz="1600" kern="1200" baseline="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a:t>
                      </a:r>
                      <a:r>
                        <a:rPr lang="en-US" sz="1600" kern="1200" baseline="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es</a:t>
                      </a:r>
                      <a:r>
                        <a:rPr lang="en-US" sz="1600" kern="1200" baseline="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a:t>
                      </a:r>
                      <a:r>
                        <a:rPr lang="en-US" sz="1600" kern="1200" baseline="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más</a:t>
                      </a:r>
                      <a:r>
                        <a:rPr lang="en-US" sz="1600" kern="1200" baseline="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a:t>
                      </a:r>
                      <a:r>
                        <a:rPr lang="en-US" sz="1600" kern="1200" baseline="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elaborado</a:t>
                      </a:r>
                      <a:endParaRPr lang="en-US" sz="1600" kern="1200" baseline="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600" kern="1200" baseline="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baseline="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Desde</a:t>
                      </a:r>
                      <a:r>
                        <a:rPr lang="en-US" sz="1600" kern="1200" baseline="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el 2005, </a:t>
                      </a:r>
                      <a:r>
                        <a:rPr lang="en-US" sz="1600" kern="1200" baseline="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nuevos</a:t>
                      </a:r>
                      <a:r>
                        <a:rPr lang="en-US" sz="1600" kern="1200" baseline="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a:t>
                      </a:r>
                      <a:r>
                        <a:rPr lang="en-US" sz="1600" kern="1200" baseline="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medicamentos</a:t>
                      </a:r>
                      <a:r>
                        <a:rPr lang="en-US" sz="1600" kern="1200" baseline="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con un </a:t>
                      </a:r>
                      <a:r>
                        <a:rPr lang="en-US" sz="1600" kern="1200" baseline="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precio</a:t>
                      </a:r>
                      <a:r>
                        <a:rPr lang="en-US" sz="1600" kern="1200" baseline="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“premium” </a:t>
                      </a:r>
                      <a:r>
                        <a:rPr lang="en-US" sz="1600" kern="1200" baseline="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que</a:t>
                      </a:r>
                      <a:r>
                        <a:rPr lang="en-US" sz="1600" kern="1200" baseline="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no son </a:t>
                      </a:r>
                      <a:r>
                        <a:rPr lang="en-US" sz="1600" kern="1200" baseline="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similares</a:t>
                      </a:r>
                      <a:r>
                        <a:rPr lang="en-US" sz="1600" kern="1200" baseline="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a </a:t>
                      </a:r>
                      <a:r>
                        <a:rPr lang="en-US" sz="1600" kern="1200" baseline="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productos</a:t>
                      </a:r>
                      <a:r>
                        <a:rPr lang="en-US" sz="1600" kern="1200" baseline="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a:t>
                      </a:r>
                      <a:r>
                        <a:rPr lang="en-US" sz="1600" kern="1200" baseline="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existentes</a:t>
                      </a:r>
                      <a:r>
                        <a:rPr lang="en-US" sz="1600" kern="1200" baseline="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y </a:t>
                      </a:r>
                      <a:r>
                        <a:rPr lang="en-US" sz="1600" kern="1200" baseline="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ofrecen</a:t>
                      </a:r>
                      <a:r>
                        <a:rPr lang="en-US" sz="1600" kern="1200" baseline="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a:t>
                      </a:r>
                      <a:r>
                        <a:rPr lang="en-US" sz="1600" kern="1200" baseline="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beneficio</a:t>
                      </a:r>
                      <a:r>
                        <a:rPr lang="en-US" sz="1600" kern="1200" baseline="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a:t>
                      </a:r>
                      <a:r>
                        <a:rPr lang="en-US" sz="1600" kern="1200" baseline="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terapeutico</a:t>
                      </a:r>
                      <a:r>
                        <a:rPr lang="en-US" sz="1600" kern="1200" baseline="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van a ETES</a:t>
                      </a:r>
                    </a:p>
                  </a:txBody>
                  <a:tcPr/>
                </a:tc>
                <a:tc>
                  <a:txBody>
                    <a:bodyPr/>
                    <a:lstStyle/>
                    <a:p>
                      <a:r>
                        <a:rPr lang="en-GB" sz="1600" kern="120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Si, </a:t>
                      </a:r>
                      <a:r>
                        <a:rPr lang="en-GB" sz="1600" kern="120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reportes</a:t>
                      </a:r>
                      <a:r>
                        <a:rPr lang="en-GB" sz="1600" kern="120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a:t>
                      </a:r>
                      <a:r>
                        <a:rPr lang="en-GB" sz="1600" kern="120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sobre</a:t>
                      </a:r>
                      <a:r>
                        <a:rPr lang="en-GB" sz="1600" kern="120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a:t>
                      </a:r>
                      <a:r>
                        <a:rPr lang="en-GB" sz="1600" kern="1200" dirty="0" err="1" smtClean="0">
                          <a:solidFill>
                            <a:srgbClr val="F22723"/>
                          </a:solidFill>
                          <a:effectLst/>
                          <a:latin typeface="Segoe UI" panose="020B0502040204020203" pitchFamily="34" charset="0"/>
                          <a:ea typeface="Segoe UI" panose="020B0502040204020203" pitchFamily="34" charset="0"/>
                          <a:cs typeface="Segoe UI" panose="020B0502040204020203" pitchFamily="34" charset="0"/>
                        </a:rPr>
                        <a:t>efectividad</a:t>
                      </a:r>
                      <a:r>
                        <a:rPr lang="en-GB" sz="1600" kern="1200" baseline="0" dirty="0" smtClean="0">
                          <a:solidFill>
                            <a:srgbClr val="F22723"/>
                          </a:solidFill>
                          <a:effectLst/>
                          <a:latin typeface="Segoe UI" panose="020B0502040204020203" pitchFamily="34" charset="0"/>
                          <a:ea typeface="Segoe UI" panose="020B0502040204020203" pitchFamily="34" charset="0"/>
                          <a:cs typeface="Segoe UI" panose="020B0502040204020203" pitchFamily="34" charset="0"/>
                        </a:rPr>
                        <a:t> </a:t>
                      </a:r>
                      <a:r>
                        <a:rPr lang="en-GB" sz="1600" kern="1200" dirty="0" err="1" smtClean="0">
                          <a:solidFill>
                            <a:srgbClr val="F22723"/>
                          </a:solidFill>
                          <a:effectLst/>
                          <a:latin typeface="Segoe UI" panose="020B0502040204020203" pitchFamily="34" charset="0"/>
                          <a:ea typeface="Segoe UI" panose="020B0502040204020203" pitchFamily="34" charset="0"/>
                          <a:cs typeface="Segoe UI" panose="020B0502040204020203" pitchFamily="34" charset="0"/>
                        </a:rPr>
                        <a:t>clinica</a:t>
                      </a:r>
                      <a:r>
                        <a:rPr lang="en-GB" sz="1600" kern="120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a:t>
                      </a:r>
                      <a:r>
                        <a:rPr lang="en-GB" sz="1600" b="1" kern="120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informan</a:t>
                      </a:r>
                      <a:r>
                        <a:rPr lang="en-GB" sz="1600" kern="120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a:t>
                      </a:r>
                      <a:r>
                        <a:rPr lang="en-GB" sz="1600" kern="120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decisiones</a:t>
                      </a:r>
                      <a:r>
                        <a:rPr lang="en-GB" sz="1600" kern="120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del </a:t>
                      </a:r>
                      <a:r>
                        <a:rPr lang="en-GB" sz="1600" kern="120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comite</a:t>
                      </a:r>
                      <a:r>
                        <a:rPr lang="en-GB" sz="1600" kern="120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a:t>
                      </a:r>
                      <a:r>
                        <a:rPr lang="en-GB" sz="1600" kern="120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conjunto</a:t>
                      </a:r>
                      <a:r>
                        <a:rPr lang="en-GB" sz="1600" kern="120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federal (G-BA) </a:t>
                      </a:r>
                    </a:p>
                    <a:p>
                      <a:endParaRPr lang="en-GB" sz="1600" kern="120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endParaRPr>
                    </a:p>
                    <a:p>
                      <a:r>
                        <a:rPr lang="en-GB" sz="1600" kern="120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Costo-efectividad</a:t>
                      </a:r>
                      <a:r>
                        <a:rPr lang="en-GB" sz="1600" kern="1200" baseline="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y </a:t>
                      </a:r>
                      <a:r>
                        <a:rPr lang="en-GB" sz="1600" kern="1200" baseline="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analisis</a:t>
                      </a:r>
                      <a:r>
                        <a:rPr lang="en-GB" sz="1600" kern="1200" baseline="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de </a:t>
                      </a:r>
                      <a:r>
                        <a:rPr lang="en-GB" sz="1600" kern="1200" baseline="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impacto</a:t>
                      </a:r>
                      <a:r>
                        <a:rPr lang="en-GB" sz="1600" kern="1200" baseline="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a:t>
                      </a:r>
                      <a:r>
                        <a:rPr lang="en-GB" sz="1600" kern="1200" baseline="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presupuestal</a:t>
                      </a:r>
                      <a:r>
                        <a:rPr lang="en-GB" sz="1600" kern="1200" baseline="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son </a:t>
                      </a:r>
                      <a:r>
                        <a:rPr lang="en-GB" sz="1600" kern="1200" baseline="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utilizados</a:t>
                      </a:r>
                      <a:r>
                        <a:rPr lang="en-GB" sz="1600" kern="1200" baseline="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solo </a:t>
                      </a:r>
                      <a:r>
                        <a:rPr lang="en-GB" sz="1600" kern="1200" baseline="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para</a:t>
                      </a:r>
                      <a:r>
                        <a:rPr lang="en-GB" sz="1600" kern="1200" baseline="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a:t>
                      </a:r>
                      <a:r>
                        <a:rPr lang="en-GB" sz="1600" b="1" kern="1200" baseline="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ayudar</a:t>
                      </a:r>
                      <a:r>
                        <a:rPr lang="en-GB" sz="1600" b="1" kern="1200" baseline="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a </a:t>
                      </a:r>
                      <a:r>
                        <a:rPr lang="en-GB" sz="1600" b="1" kern="1200" baseline="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definir</a:t>
                      </a:r>
                      <a:r>
                        <a:rPr lang="en-GB" sz="1600" b="1" kern="1200" baseline="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el </a:t>
                      </a:r>
                      <a:r>
                        <a:rPr lang="en-GB" sz="1600" b="1" kern="1200" baseline="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precio</a:t>
                      </a:r>
                      <a:r>
                        <a:rPr lang="en-GB" sz="1600" b="1" kern="1200" baseline="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a:t>
                      </a:r>
                      <a:r>
                        <a:rPr lang="en-GB" sz="1600" kern="1200" baseline="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techo</a:t>
                      </a:r>
                      <a:r>
                        <a:rPr lang="en-GB" sz="1600" kern="1200" baseline="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a:t>
                      </a:r>
                      <a:r>
                        <a:rPr lang="en-GB" sz="1600" kern="1200" baseline="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reembolsable</a:t>
                      </a:r>
                      <a:endParaRPr lang="en-GB" sz="1600" kern="120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endParaRPr>
                    </a:p>
                  </a:txBody>
                  <a:tcPr/>
                </a:tc>
                <a:tc>
                  <a:txBody>
                    <a:bodyPr/>
                    <a:lstStyle/>
                    <a:p>
                      <a:r>
                        <a:rPr lang="es-CO" sz="1600" dirty="0" smtClean="0">
                          <a:latin typeface="Segoe UI" panose="020B0502040204020203" pitchFamily="34" charset="0"/>
                          <a:ea typeface="Segoe UI" panose="020B0502040204020203" pitchFamily="34" charset="0"/>
                          <a:cs typeface="Segoe UI" panose="020B0502040204020203" pitchFamily="34" charset="0"/>
                        </a:rPr>
                        <a:t>Si,</a:t>
                      </a:r>
                      <a:r>
                        <a:rPr lang="es-CO" sz="1600" baseline="0" dirty="0" smtClean="0">
                          <a:latin typeface="Segoe UI" panose="020B0502040204020203" pitchFamily="34" charset="0"/>
                          <a:ea typeface="Segoe UI" panose="020B0502040204020203" pitchFamily="34" charset="0"/>
                          <a:cs typeface="Segoe UI" panose="020B0502040204020203" pitchFamily="34" charset="0"/>
                        </a:rPr>
                        <a:t> la </a:t>
                      </a:r>
                      <a:r>
                        <a:rPr lang="es-CO" sz="1600" baseline="0" dirty="0" smtClean="0">
                          <a:solidFill>
                            <a:srgbClr val="F22723"/>
                          </a:solidFill>
                          <a:latin typeface="Segoe UI" panose="020B0502040204020203" pitchFamily="34" charset="0"/>
                          <a:ea typeface="Segoe UI" panose="020B0502040204020203" pitchFamily="34" charset="0"/>
                          <a:cs typeface="Segoe UI" panose="020B0502040204020203" pitchFamily="34" charset="0"/>
                        </a:rPr>
                        <a:t>relación incremental de costo-efectividad </a:t>
                      </a:r>
                      <a:r>
                        <a:rPr lang="es-CO" sz="1600" baseline="0" dirty="0" smtClean="0">
                          <a:latin typeface="Segoe UI" panose="020B0502040204020203" pitchFamily="34" charset="0"/>
                          <a:ea typeface="Segoe UI" panose="020B0502040204020203" pitchFamily="34" charset="0"/>
                          <a:cs typeface="Segoe UI" panose="020B0502040204020203" pitchFamily="34" charset="0"/>
                        </a:rPr>
                        <a:t>se utiliza para </a:t>
                      </a:r>
                      <a:r>
                        <a:rPr lang="es-CO" sz="1600" b="1" baseline="0" dirty="0" smtClean="0">
                          <a:latin typeface="Segoe UI" panose="020B0502040204020203" pitchFamily="34" charset="0"/>
                          <a:ea typeface="Segoe UI" panose="020B0502040204020203" pitchFamily="34" charset="0"/>
                          <a:cs typeface="Segoe UI" panose="020B0502040204020203" pitchFamily="34" charset="0"/>
                        </a:rPr>
                        <a:t>determinar</a:t>
                      </a:r>
                      <a:r>
                        <a:rPr lang="es-CO" sz="1600" baseline="0" dirty="0" smtClean="0">
                          <a:latin typeface="Segoe UI" panose="020B0502040204020203" pitchFamily="34" charset="0"/>
                          <a:ea typeface="Segoe UI" panose="020B0502040204020203" pitchFamily="34" charset="0"/>
                          <a:cs typeface="Segoe UI" panose="020B0502040204020203" pitchFamily="34" charset="0"/>
                        </a:rPr>
                        <a:t> que tecnologías y servicios son pagados por el NHS</a:t>
                      </a:r>
                    </a:p>
                    <a:p>
                      <a:endParaRPr lang="es-CO" sz="1600" baseline="0" dirty="0" smtClean="0">
                        <a:latin typeface="Segoe UI" panose="020B0502040204020203" pitchFamily="34" charset="0"/>
                        <a:ea typeface="Segoe UI" panose="020B0502040204020203" pitchFamily="34" charset="0"/>
                        <a:cs typeface="Segoe UI" panose="020B0502040204020203" pitchFamily="34" charset="0"/>
                      </a:endParaRPr>
                    </a:p>
                    <a:p>
                      <a:r>
                        <a:rPr lang="es-CO" sz="1600" b="1" dirty="0" smtClean="0">
                          <a:latin typeface="Segoe UI" panose="020B0502040204020203" pitchFamily="34" charset="0"/>
                          <a:ea typeface="Segoe UI" panose="020B0502040204020203" pitchFamily="34" charset="0"/>
                          <a:cs typeface="Segoe UI" panose="020B0502040204020203" pitchFamily="34" charset="0"/>
                        </a:rPr>
                        <a:t>Impacto presupuestal es usado</a:t>
                      </a:r>
                      <a:r>
                        <a:rPr lang="es-CO" sz="1600" b="1" baseline="0" dirty="0" smtClean="0">
                          <a:latin typeface="Segoe UI" panose="020B0502040204020203" pitchFamily="34" charset="0"/>
                          <a:ea typeface="Segoe UI" panose="020B0502040204020203" pitchFamily="34" charset="0"/>
                          <a:cs typeface="Segoe UI" panose="020B0502040204020203" pitchFamily="34" charset="0"/>
                        </a:rPr>
                        <a:t> para priorización </a:t>
                      </a:r>
                      <a:r>
                        <a:rPr lang="es-CO" sz="1600" baseline="0" dirty="0" smtClean="0">
                          <a:latin typeface="Segoe UI" panose="020B0502040204020203" pitchFamily="34" charset="0"/>
                          <a:ea typeface="Segoe UI" panose="020B0502040204020203" pitchFamily="34" charset="0"/>
                          <a:cs typeface="Segoe UI" panose="020B0502040204020203" pitchFamily="34" charset="0"/>
                        </a:rPr>
                        <a:t>e implementación</a:t>
                      </a:r>
                    </a:p>
                    <a:p>
                      <a:endParaRPr lang="es-CO" sz="1600" baseline="0" dirty="0" smtClean="0">
                        <a:latin typeface="Segoe UI" panose="020B0502040204020203" pitchFamily="34" charset="0"/>
                        <a:ea typeface="Segoe UI" panose="020B0502040204020203" pitchFamily="34" charset="0"/>
                        <a:cs typeface="Segoe UI" panose="020B0502040204020203" pitchFamily="34" charset="0"/>
                      </a:endParaRPr>
                    </a:p>
                    <a:p>
                      <a:r>
                        <a:rPr lang="es-CO" sz="1600" baseline="0" dirty="0" smtClean="0">
                          <a:latin typeface="Segoe UI" panose="020B0502040204020203" pitchFamily="34" charset="0"/>
                          <a:ea typeface="Segoe UI" panose="020B0502040204020203" pitchFamily="34" charset="0"/>
                          <a:cs typeface="Segoe UI" panose="020B0502040204020203" pitchFamily="34" charset="0"/>
                        </a:rPr>
                        <a:t>Informa </a:t>
                      </a:r>
                      <a:r>
                        <a:rPr lang="es-CO" sz="1600" b="1" baseline="0" dirty="0" smtClean="0">
                          <a:latin typeface="Segoe UI" panose="020B0502040204020203" pitchFamily="34" charset="0"/>
                          <a:ea typeface="Segoe UI" panose="020B0502040204020203" pitchFamily="34" charset="0"/>
                          <a:cs typeface="Segoe UI" panose="020B0502040204020203" pitchFamily="34" charset="0"/>
                        </a:rPr>
                        <a:t>negociaciones</a:t>
                      </a:r>
                      <a:r>
                        <a:rPr lang="es-CO" sz="1600" baseline="0" dirty="0" smtClean="0">
                          <a:latin typeface="Segoe UI" panose="020B0502040204020203" pitchFamily="34" charset="0"/>
                          <a:ea typeface="Segoe UI" panose="020B0502040204020203" pitchFamily="34" charset="0"/>
                          <a:cs typeface="Segoe UI" panose="020B0502040204020203" pitchFamily="34" charset="0"/>
                        </a:rPr>
                        <a:t> de precios con industria</a:t>
                      </a:r>
                      <a:endParaRPr lang="es-CO" sz="1600" dirty="0">
                        <a:latin typeface="Segoe UI" panose="020B0502040204020203" pitchFamily="34" charset="0"/>
                        <a:ea typeface="Segoe UI" panose="020B0502040204020203" pitchFamily="34" charset="0"/>
                        <a:cs typeface="Segoe UI" panose="020B0502040204020203" pitchFamily="34" charset="0"/>
                      </a:endParaRPr>
                    </a:p>
                  </a:txBody>
                  <a:tcPr/>
                </a:tc>
                <a:tc>
                  <a:txBody>
                    <a:bodyPr/>
                    <a:lstStyle/>
                    <a:p>
                      <a:r>
                        <a:rPr lang="en-GB" sz="1600" kern="120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Si, </a:t>
                      </a:r>
                      <a:r>
                        <a:rPr lang="en-GB" sz="1600" kern="1200" dirty="0" err="1" smtClean="0">
                          <a:solidFill>
                            <a:srgbClr val="F22723"/>
                          </a:solidFill>
                          <a:effectLst/>
                          <a:latin typeface="Segoe UI" panose="020B0502040204020203" pitchFamily="34" charset="0"/>
                          <a:ea typeface="Segoe UI" panose="020B0502040204020203" pitchFamily="34" charset="0"/>
                          <a:cs typeface="Segoe UI" panose="020B0502040204020203" pitchFamily="34" charset="0"/>
                        </a:rPr>
                        <a:t>efectividad</a:t>
                      </a:r>
                      <a:r>
                        <a:rPr lang="en-GB" sz="1600" kern="1200" baseline="0" dirty="0" smtClean="0">
                          <a:solidFill>
                            <a:srgbClr val="F22723"/>
                          </a:solidFill>
                          <a:effectLst/>
                          <a:latin typeface="Segoe UI" panose="020B0502040204020203" pitchFamily="34" charset="0"/>
                          <a:ea typeface="Segoe UI" panose="020B0502040204020203" pitchFamily="34" charset="0"/>
                          <a:cs typeface="Segoe UI" panose="020B0502040204020203" pitchFamily="34" charset="0"/>
                        </a:rPr>
                        <a:t> </a:t>
                      </a:r>
                      <a:r>
                        <a:rPr lang="en-GB" sz="1600" kern="1200" baseline="0" dirty="0" err="1" smtClean="0">
                          <a:solidFill>
                            <a:srgbClr val="F22723"/>
                          </a:solidFill>
                          <a:effectLst/>
                          <a:latin typeface="Segoe UI" panose="020B0502040204020203" pitchFamily="34" charset="0"/>
                          <a:ea typeface="Segoe UI" panose="020B0502040204020203" pitchFamily="34" charset="0"/>
                          <a:cs typeface="Segoe UI" panose="020B0502040204020203" pitchFamily="34" charset="0"/>
                        </a:rPr>
                        <a:t>clínica</a:t>
                      </a:r>
                      <a:r>
                        <a:rPr lang="en-GB" sz="1600" kern="1200" baseline="0" dirty="0" smtClean="0">
                          <a:solidFill>
                            <a:srgbClr val="F22723"/>
                          </a:solidFill>
                          <a:effectLst/>
                          <a:latin typeface="Segoe UI" panose="020B0502040204020203" pitchFamily="34" charset="0"/>
                          <a:ea typeface="Segoe UI" panose="020B0502040204020203" pitchFamily="34" charset="0"/>
                          <a:cs typeface="Segoe UI" panose="020B0502040204020203" pitchFamily="34" charset="0"/>
                        </a:rPr>
                        <a:t> y </a:t>
                      </a:r>
                      <a:r>
                        <a:rPr lang="en-GB" sz="1600" kern="1200" baseline="0" dirty="0" err="1" smtClean="0">
                          <a:solidFill>
                            <a:srgbClr val="F22723"/>
                          </a:solidFill>
                          <a:effectLst/>
                          <a:latin typeface="Segoe UI" panose="020B0502040204020203" pitchFamily="34" charset="0"/>
                          <a:ea typeface="Segoe UI" panose="020B0502040204020203" pitchFamily="34" charset="0"/>
                          <a:cs typeface="Segoe UI" panose="020B0502040204020203" pitchFamily="34" charset="0"/>
                        </a:rPr>
                        <a:t>relación</a:t>
                      </a:r>
                      <a:r>
                        <a:rPr lang="en-GB" sz="1600" kern="1200" baseline="0" dirty="0" smtClean="0">
                          <a:solidFill>
                            <a:srgbClr val="F22723"/>
                          </a:solidFill>
                          <a:effectLst/>
                          <a:latin typeface="Segoe UI" panose="020B0502040204020203" pitchFamily="34" charset="0"/>
                          <a:ea typeface="Segoe UI" panose="020B0502040204020203" pitchFamily="34" charset="0"/>
                          <a:cs typeface="Segoe UI" panose="020B0502040204020203" pitchFamily="34" charset="0"/>
                        </a:rPr>
                        <a:t> incremental de </a:t>
                      </a:r>
                      <a:r>
                        <a:rPr lang="en-GB" sz="1600" kern="1200" baseline="0" dirty="0" err="1" smtClean="0">
                          <a:solidFill>
                            <a:srgbClr val="F22723"/>
                          </a:solidFill>
                          <a:effectLst/>
                          <a:latin typeface="Segoe UI" panose="020B0502040204020203" pitchFamily="34" charset="0"/>
                          <a:ea typeface="Segoe UI" panose="020B0502040204020203" pitchFamily="34" charset="0"/>
                          <a:cs typeface="Segoe UI" panose="020B0502040204020203" pitchFamily="34" charset="0"/>
                        </a:rPr>
                        <a:t>costo-efectividad</a:t>
                      </a:r>
                      <a:r>
                        <a:rPr lang="en-GB" sz="1600" kern="1200" baseline="0" dirty="0" smtClean="0">
                          <a:solidFill>
                            <a:srgbClr val="F22723"/>
                          </a:solidFill>
                          <a:effectLst/>
                          <a:latin typeface="Segoe UI" panose="020B0502040204020203" pitchFamily="34" charset="0"/>
                          <a:ea typeface="Segoe UI" panose="020B0502040204020203" pitchFamily="34" charset="0"/>
                          <a:cs typeface="Segoe UI" panose="020B0502040204020203" pitchFamily="34" charset="0"/>
                        </a:rPr>
                        <a:t> </a:t>
                      </a:r>
                      <a:r>
                        <a:rPr lang="en-GB" sz="1600" kern="1200" baseline="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se </a:t>
                      </a:r>
                      <a:r>
                        <a:rPr lang="en-GB" sz="1600" kern="1200" baseline="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utiliza</a:t>
                      </a:r>
                      <a:r>
                        <a:rPr lang="en-GB" sz="1600" kern="1200" baseline="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a:t>
                      </a:r>
                      <a:r>
                        <a:rPr lang="en-GB" sz="1600" kern="1200" baseline="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para</a:t>
                      </a:r>
                      <a:r>
                        <a:rPr lang="en-GB" sz="1600" kern="1200" baseline="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a:t>
                      </a:r>
                      <a:r>
                        <a:rPr lang="en-GB" sz="1600" b="1" kern="1200" baseline="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informar</a:t>
                      </a:r>
                      <a:r>
                        <a:rPr lang="en-GB" sz="1600" kern="1200" baseline="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a:t>
                      </a:r>
                      <a:r>
                        <a:rPr lang="en-GB" sz="1600" kern="1200" baseline="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incluciones</a:t>
                      </a:r>
                      <a:r>
                        <a:rPr lang="en-GB" sz="1600" kern="1200" baseline="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de </a:t>
                      </a:r>
                      <a:r>
                        <a:rPr lang="en-GB" sz="1600" kern="1200" baseline="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drogas</a:t>
                      </a:r>
                      <a:r>
                        <a:rPr lang="en-GB" sz="1600" kern="1200" baseline="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en el PBS (</a:t>
                      </a:r>
                      <a:r>
                        <a:rPr lang="en-GB" sz="1600" kern="120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Pharmaceutical Benefits Scheme) </a:t>
                      </a:r>
                    </a:p>
                    <a:p>
                      <a:endParaRPr lang="en-GB" sz="1600" kern="120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s-CO" sz="1600" baseline="0" dirty="0" smtClean="0">
                          <a:latin typeface="Segoe UI" panose="020B0502040204020203" pitchFamily="34" charset="0"/>
                          <a:ea typeface="Segoe UI" panose="020B0502040204020203" pitchFamily="34" charset="0"/>
                          <a:cs typeface="Segoe UI" panose="020B0502040204020203" pitchFamily="34" charset="0"/>
                        </a:rPr>
                        <a:t>Informa negociaciones de precios con industria</a:t>
                      </a:r>
                      <a:endParaRPr lang="es-CO" sz="1600" dirty="0" smtClean="0">
                        <a:latin typeface="Segoe UI" panose="020B0502040204020203" pitchFamily="34" charset="0"/>
                        <a:ea typeface="Segoe UI" panose="020B0502040204020203" pitchFamily="34" charset="0"/>
                        <a:cs typeface="Segoe UI" panose="020B0502040204020203" pitchFamily="34" charset="0"/>
                      </a:endParaRPr>
                    </a:p>
                    <a:p>
                      <a:endParaRPr lang="es-CO" sz="1600" dirty="0">
                        <a:latin typeface="Segoe UI" panose="020B0502040204020203" pitchFamily="34" charset="0"/>
                        <a:ea typeface="Segoe UI" panose="020B0502040204020203" pitchFamily="34" charset="0"/>
                        <a:cs typeface="Segoe UI" panose="020B0502040204020203" pitchFamily="34" charset="0"/>
                      </a:endParaRPr>
                    </a:p>
                  </a:txBody>
                  <a:tcPr/>
                </a:tc>
              </a:tr>
            </a:tbl>
          </a:graphicData>
        </a:graphic>
      </p:graphicFrame>
    </p:spTree>
    <p:extLst>
      <p:ext uri="{BB962C8B-B14F-4D97-AF65-F5344CB8AC3E}">
        <p14:creationId xmlns:p14="http://schemas.microsoft.com/office/powerpoint/2010/main" val="291136527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2"/>
          </p:nvPr>
        </p:nvSpPr>
        <p:spPr>
          <a:xfrm>
            <a:off x="767408" y="2132856"/>
            <a:ext cx="10585176" cy="4464496"/>
          </a:xfrm>
        </p:spPr>
        <p:txBody>
          <a:bodyPr/>
          <a:lstStyle/>
          <a:p>
            <a:endParaRPr lang="en-GB" sz="1800" dirty="0"/>
          </a:p>
          <a:p>
            <a:endParaRPr lang="en-GB" sz="1800" dirty="0"/>
          </a:p>
        </p:txBody>
      </p:sp>
      <p:sp>
        <p:nvSpPr>
          <p:cNvPr id="3" name="Text Placeholder 2"/>
          <p:cNvSpPr>
            <a:spLocks noGrp="1"/>
          </p:cNvSpPr>
          <p:nvPr>
            <p:ph type="body" sz="quarter" idx="10"/>
          </p:nvPr>
        </p:nvSpPr>
        <p:spPr>
          <a:xfrm>
            <a:off x="839416" y="908720"/>
            <a:ext cx="10585450" cy="358775"/>
          </a:xfrm>
        </p:spPr>
        <p:txBody>
          <a:bodyPr/>
          <a:lstStyle/>
          <a:p>
            <a:r>
              <a:rPr lang="en-GB" dirty="0" smtClean="0"/>
              <a:t>¿</a:t>
            </a:r>
            <a:r>
              <a:rPr lang="en-GB" dirty="0" err="1" smtClean="0"/>
              <a:t>Que</a:t>
            </a:r>
            <a:r>
              <a:rPr lang="en-GB" dirty="0" smtClean="0"/>
              <a:t> </a:t>
            </a:r>
            <a:r>
              <a:rPr lang="en-GB" dirty="0" err="1" smtClean="0"/>
              <a:t>instituciones</a:t>
            </a:r>
            <a:r>
              <a:rPr lang="en-GB" dirty="0" smtClean="0"/>
              <a:t> </a:t>
            </a:r>
            <a:r>
              <a:rPr lang="en-GB" dirty="0" err="1" smtClean="0"/>
              <a:t>realizan</a:t>
            </a:r>
            <a:r>
              <a:rPr lang="en-GB" dirty="0" smtClean="0"/>
              <a:t> </a:t>
            </a:r>
            <a:r>
              <a:rPr lang="en-GB" dirty="0" err="1" smtClean="0"/>
              <a:t>Evaluación</a:t>
            </a:r>
            <a:r>
              <a:rPr lang="en-GB" dirty="0" smtClean="0"/>
              <a:t> de </a:t>
            </a:r>
            <a:r>
              <a:rPr lang="en-GB" dirty="0" err="1"/>
              <a:t>T</a:t>
            </a:r>
            <a:r>
              <a:rPr lang="en-GB" dirty="0" err="1" smtClean="0"/>
              <a:t>ecnologías</a:t>
            </a:r>
            <a:r>
              <a:rPr lang="en-GB" dirty="0" smtClean="0"/>
              <a:t> </a:t>
            </a:r>
            <a:r>
              <a:rPr lang="en-GB" dirty="0" err="1" smtClean="0"/>
              <a:t>Sanitarias</a:t>
            </a:r>
            <a:r>
              <a:rPr lang="en-GB" dirty="0" smtClean="0"/>
              <a:t> (ETES) y </a:t>
            </a:r>
            <a:r>
              <a:rPr lang="en-GB" dirty="0" err="1" smtClean="0"/>
              <a:t>Guías</a:t>
            </a:r>
            <a:r>
              <a:rPr lang="en-GB" dirty="0" smtClean="0"/>
              <a:t> de </a:t>
            </a:r>
            <a:r>
              <a:rPr lang="en-GB" dirty="0" err="1" smtClean="0"/>
              <a:t>Práctica</a:t>
            </a:r>
            <a:r>
              <a:rPr lang="en-GB" dirty="0" smtClean="0"/>
              <a:t> </a:t>
            </a:r>
            <a:r>
              <a:rPr lang="en-GB" dirty="0" err="1" smtClean="0"/>
              <a:t>Clínica</a:t>
            </a:r>
            <a:r>
              <a:rPr lang="en-GB" dirty="0" smtClean="0"/>
              <a:t> (GPC)? ¿</a:t>
            </a:r>
            <a:r>
              <a:rPr lang="en-GB" dirty="0" err="1" smtClean="0"/>
              <a:t>Cuál</a:t>
            </a:r>
            <a:r>
              <a:rPr lang="en-GB" dirty="0" smtClean="0"/>
              <a:t> </a:t>
            </a:r>
            <a:r>
              <a:rPr lang="en-GB" dirty="0" err="1" smtClean="0"/>
              <a:t>es</a:t>
            </a:r>
            <a:r>
              <a:rPr lang="en-GB" dirty="0" smtClean="0"/>
              <a:t> el </a:t>
            </a:r>
            <a:r>
              <a:rPr lang="en-GB" dirty="0" err="1" smtClean="0"/>
              <a:t>caracter</a:t>
            </a:r>
            <a:r>
              <a:rPr lang="en-GB" dirty="0" smtClean="0"/>
              <a:t> legal de </a:t>
            </a:r>
            <a:r>
              <a:rPr lang="en-GB" dirty="0" err="1" smtClean="0"/>
              <a:t>su</a:t>
            </a:r>
            <a:r>
              <a:rPr lang="en-GB" dirty="0" smtClean="0"/>
              <a:t> </a:t>
            </a:r>
            <a:r>
              <a:rPr lang="en-GB" dirty="0" err="1" smtClean="0"/>
              <a:t>trabajo</a:t>
            </a:r>
            <a:r>
              <a:rPr lang="en-GB" dirty="0" smtClean="0"/>
              <a:t>?</a:t>
            </a:r>
            <a:endParaRPr lang="es-CO" dirty="0"/>
          </a:p>
        </p:txBody>
      </p:sp>
      <p:graphicFrame>
        <p:nvGraphicFramePr>
          <p:cNvPr id="4" name="Table 3"/>
          <p:cNvGraphicFramePr>
            <a:graphicFrameLocks noGrp="1"/>
          </p:cNvGraphicFramePr>
          <p:nvPr>
            <p:extLst/>
          </p:nvPr>
        </p:nvGraphicFramePr>
        <p:xfrm>
          <a:off x="479377" y="1988840"/>
          <a:ext cx="11377263" cy="4176464"/>
        </p:xfrm>
        <a:graphic>
          <a:graphicData uri="http://schemas.openxmlformats.org/drawingml/2006/table">
            <a:tbl>
              <a:tblPr firstRow="1" bandRow="1">
                <a:tableStyleId>{5C22544A-7EE6-4342-B048-85BDC9FD1C3A}</a:tableStyleId>
              </a:tblPr>
              <a:tblGrid>
                <a:gridCol w="2808311"/>
                <a:gridCol w="3024336"/>
                <a:gridCol w="2811842"/>
                <a:gridCol w="2732774"/>
              </a:tblGrid>
              <a:tr h="651980">
                <a:tc>
                  <a:txBody>
                    <a:bodyPr/>
                    <a:lstStyle/>
                    <a:p>
                      <a:pPr algn="ctr"/>
                      <a:r>
                        <a:rPr lang="es-CO" dirty="0" smtClean="0">
                          <a:latin typeface="Segoe UI" panose="020B0502040204020203" pitchFamily="34" charset="0"/>
                          <a:ea typeface="Segoe UI" panose="020B0502040204020203" pitchFamily="34" charset="0"/>
                          <a:cs typeface="Segoe UI" panose="020B0502040204020203" pitchFamily="34" charset="0"/>
                        </a:rPr>
                        <a:t>Holanda</a:t>
                      </a:r>
                      <a:endParaRPr lang="es-CO" dirty="0">
                        <a:latin typeface="Segoe UI" panose="020B0502040204020203" pitchFamily="34" charset="0"/>
                        <a:ea typeface="Segoe UI" panose="020B0502040204020203" pitchFamily="34" charset="0"/>
                        <a:cs typeface="Segoe UI" panose="020B0502040204020203" pitchFamily="34" charset="0"/>
                      </a:endParaRPr>
                    </a:p>
                  </a:txBody>
                  <a:tcPr/>
                </a:tc>
                <a:tc>
                  <a:txBody>
                    <a:bodyPr/>
                    <a:lstStyle/>
                    <a:p>
                      <a:pPr algn="ctr"/>
                      <a:r>
                        <a:rPr lang="es-CO" dirty="0" smtClean="0">
                          <a:latin typeface="Segoe UI" panose="020B0502040204020203" pitchFamily="34" charset="0"/>
                          <a:ea typeface="Segoe UI" panose="020B0502040204020203" pitchFamily="34" charset="0"/>
                          <a:cs typeface="Segoe UI" panose="020B0502040204020203" pitchFamily="34" charset="0"/>
                        </a:rPr>
                        <a:t>Alemania</a:t>
                      </a:r>
                      <a:endParaRPr lang="es-CO" dirty="0">
                        <a:latin typeface="Segoe UI" panose="020B0502040204020203" pitchFamily="34" charset="0"/>
                        <a:ea typeface="Segoe UI" panose="020B0502040204020203" pitchFamily="34" charset="0"/>
                        <a:cs typeface="Segoe UI" panose="020B0502040204020203" pitchFamily="34" charset="0"/>
                      </a:endParaRPr>
                    </a:p>
                  </a:txBody>
                  <a:tcPr/>
                </a:tc>
                <a:tc>
                  <a:txBody>
                    <a:bodyPr/>
                    <a:lstStyle/>
                    <a:p>
                      <a:pPr algn="ctr"/>
                      <a:r>
                        <a:rPr lang="es-CO" dirty="0" smtClean="0">
                          <a:latin typeface="Segoe UI" panose="020B0502040204020203" pitchFamily="34" charset="0"/>
                          <a:ea typeface="Segoe UI" panose="020B0502040204020203" pitchFamily="34" charset="0"/>
                          <a:cs typeface="Segoe UI" panose="020B0502040204020203" pitchFamily="34" charset="0"/>
                        </a:rPr>
                        <a:t>Reino Unido</a:t>
                      </a:r>
                      <a:endParaRPr lang="es-CO" dirty="0">
                        <a:latin typeface="Segoe UI" panose="020B0502040204020203" pitchFamily="34" charset="0"/>
                        <a:ea typeface="Segoe UI" panose="020B0502040204020203" pitchFamily="34" charset="0"/>
                        <a:cs typeface="Segoe UI" panose="020B0502040204020203" pitchFamily="34" charset="0"/>
                      </a:endParaRPr>
                    </a:p>
                  </a:txBody>
                  <a:tcPr/>
                </a:tc>
                <a:tc>
                  <a:txBody>
                    <a:bodyPr/>
                    <a:lstStyle/>
                    <a:p>
                      <a:pPr algn="ctr"/>
                      <a:r>
                        <a:rPr lang="es-CO" dirty="0" smtClean="0">
                          <a:latin typeface="Segoe UI" panose="020B0502040204020203" pitchFamily="34" charset="0"/>
                          <a:ea typeface="Segoe UI" panose="020B0502040204020203" pitchFamily="34" charset="0"/>
                          <a:cs typeface="Segoe UI" panose="020B0502040204020203" pitchFamily="34" charset="0"/>
                        </a:rPr>
                        <a:t>Australia</a:t>
                      </a:r>
                      <a:endParaRPr lang="es-CO" dirty="0">
                        <a:latin typeface="Segoe UI" panose="020B0502040204020203" pitchFamily="34" charset="0"/>
                        <a:ea typeface="Segoe UI" panose="020B0502040204020203" pitchFamily="34" charset="0"/>
                        <a:cs typeface="Segoe UI" panose="020B0502040204020203" pitchFamily="34" charset="0"/>
                      </a:endParaRPr>
                    </a:p>
                  </a:txBody>
                  <a:tcPr/>
                </a:tc>
              </a:tr>
              <a:tr h="352448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Las ETES y </a:t>
                      </a:r>
                      <a:r>
                        <a:rPr lang="en-US" sz="1600" kern="120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las</a:t>
                      </a:r>
                      <a:r>
                        <a:rPr lang="en-US" sz="1600" kern="120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GPC se </a:t>
                      </a:r>
                      <a:r>
                        <a:rPr lang="en-US" sz="1600" kern="120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realizan</a:t>
                      </a:r>
                      <a:r>
                        <a:rPr lang="en-US" sz="1600" kern="120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de </a:t>
                      </a:r>
                      <a:r>
                        <a:rPr lang="en-US" sz="1600" kern="120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manera</a:t>
                      </a:r>
                      <a:r>
                        <a:rPr lang="en-US" sz="1600" kern="120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a:t>
                      </a:r>
                      <a:r>
                        <a:rPr lang="en-US" sz="1600" b="1" kern="120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descentralizada</a:t>
                      </a:r>
                      <a:r>
                        <a:rPr lang="en-US" sz="1600" kern="120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y</a:t>
                      </a:r>
                      <a:r>
                        <a:rPr lang="en-US" sz="1600" kern="1200" baseline="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n</a:t>
                      </a:r>
                      <a:r>
                        <a:rPr lang="en-US" sz="1600" kern="120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o </a:t>
                      </a:r>
                      <a:r>
                        <a:rPr lang="en-US" sz="1600" kern="120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existe</a:t>
                      </a:r>
                      <a:r>
                        <a:rPr lang="en-US" sz="1600" kern="120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a:t>
                      </a:r>
                      <a:r>
                        <a:rPr lang="en-US" sz="1600" kern="120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una</a:t>
                      </a:r>
                      <a:r>
                        <a:rPr lang="en-US" sz="1600" kern="120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a:t>
                      </a:r>
                      <a:r>
                        <a:rPr lang="en-US" sz="1600" kern="120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entidad</a:t>
                      </a:r>
                      <a:r>
                        <a:rPr lang="en-US" sz="1600" kern="120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a:t>
                      </a:r>
                      <a:r>
                        <a:rPr lang="en-US" sz="1600" kern="120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nacional</a:t>
                      </a:r>
                      <a:endParaRPr lang="en-US" sz="1600" kern="120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600" kern="1200" baseline="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600" kern="1200" baseline="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baseline="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Junta de </a:t>
                      </a:r>
                      <a:r>
                        <a:rPr lang="en-US" sz="1600" kern="1200" baseline="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aseguramiento</a:t>
                      </a:r>
                      <a:r>
                        <a:rPr lang="en-US" sz="1600" kern="1200" baseline="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en </a:t>
                      </a:r>
                      <a:r>
                        <a:rPr lang="en-US" sz="1600" kern="1200" baseline="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salud</a:t>
                      </a:r>
                      <a:r>
                        <a:rPr lang="en-US" sz="1600" kern="1200" baseline="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(CVZ) </a:t>
                      </a:r>
                      <a:r>
                        <a:rPr lang="en-US" sz="1600" kern="1200" baseline="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evalua</a:t>
                      </a:r>
                      <a:r>
                        <a:rPr lang="en-US" sz="1600" kern="1200" baseline="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y </a:t>
                      </a:r>
                      <a:r>
                        <a:rPr lang="en-US" sz="1600" b="1" kern="1200" baseline="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recomienda</a:t>
                      </a:r>
                      <a:r>
                        <a:rPr lang="en-US" sz="1600" kern="1200" baseline="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al </a:t>
                      </a:r>
                      <a:r>
                        <a:rPr lang="en-US" sz="1600" kern="1200" baseline="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Ministerio</a:t>
                      </a:r>
                      <a:r>
                        <a:rPr lang="en-US" sz="1600" kern="1200" baseline="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de </a:t>
                      </a:r>
                      <a:r>
                        <a:rPr lang="en-US" sz="1600" kern="1200" baseline="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Salud</a:t>
                      </a:r>
                      <a:endParaRPr lang="en-US" sz="1600" kern="1200" baseline="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endParaRPr>
                    </a:p>
                  </a:txBody>
                  <a:tcPr/>
                </a:tc>
                <a:tc>
                  <a:txBody>
                    <a:bodyPr/>
                    <a:lstStyle/>
                    <a:p>
                      <a:r>
                        <a:rPr lang="en-US" sz="1600" kern="120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IQWiG</a:t>
                      </a:r>
                      <a:r>
                        <a:rPr lang="en-US" sz="1600" kern="120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a:t>
                      </a:r>
                      <a:r>
                        <a:rPr lang="en-US" sz="1600" kern="120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creado</a:t>
                      </a:r>
                      <a:r>
                        <a:rPr lang="en-US" sz="1600" kern="120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en el 2004)</a:t>
                      </a:r>
                      <a:r>
                        <a:rPr lang="en-US" sz="1600" kern="1200" baseline="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a:t>
                      </a:r>
                      <a:r>
                        <a:rPr lang="en-US" sz="1600" kern="120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es</a:t>
                      </a:r>
                      <a:r>
                        <a:rPr lang="en-US" sz="1600" kern="120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a:t>
                      </a:r>
                      <a:r>
                        <a:rPr lang="en-US" sz="1600" kern="120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comisionado</a:t>
                      </a:r>
                      <a:r>
                        <a:rPr lang="en-US" sz="1600" kern="1200" baseline="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a:t>
                      </a:r>
                      <a:r>
                        <a:rPr lang="en-US" sz="1600" kern="1200" baseline="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por</a:t>
                      </a:r>
                      <a:r>
                        <a:rPr lang="en-US" sz="1600" kern="1200" baseline="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a:t>
                      </a:r>
                      <a:r>
                        <a:rPr lang="en-US" sz="1600" kern="120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Comité</a:t>
                      </a:r>
                      <a:r>
                        <a:rPr lang="en-US" sz="1600" kern="1200" baseline="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a:t>
                      </a:r>
                      <a:r>
                        <a:rPr lang="en-US" sz="1600" kern="1200" baseline="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Conjunto</a:t>
                      </a:r>
                      <a:r>
                        <a:rPr lang="en-US" sz="1600" kern="1200" baseline="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Federal (GB-A) o </a:t>
                      </a:r>
                      <a:r>
                        <a:rPr lang="en-US" sz="1600" kern="1200" baseline="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Ministerio</a:t>
                      </a:r>
                      <a:r>
                        <a:rPr lang="en-US" sz="1600" kern="1200" baseline="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de </a:t>
                      </a:r>
                      <a:r>
                        <a:rPr lang="en-US" sz="1600" kern="1200" baseline="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Salud</a:t>
                      </a:r>
                      <a:endParaRPr lang="en-US" sz="1600" kern="1200" baseline="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endParaRPr>
                    </a:p>
                    <a:p>
                      <a:endParaRPr lang="en-US" sz="1600" kern="1200" baseline="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endParaRPr>
                    </a:p>
                    <a:p>
                      <a:r>
                        <a:rPr lang="en-US" sz="1600" kern="120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IQWiG</a:t>
                      </a:r>
                      <a:r>
                        <a:rPr lang="en-US" sz="1600" kern="120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a:t>
                      </a:r>
                      <a:r>
                        <a:rPr lang="en-US" sz="1600" b="1" kern="120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evalua</a:t>
                      </a:r>
                      <a:r>
                        <a:rPr lang="en-US" sz="1600" kern="120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y </a:t>
                      </a:r>
                      <a:r>
                        <a:rPr lang="en-US" sz="1600" kern="120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emite</a:t>
                      </a:r>
                      <a:r>
                        <a:rPr lang="en-US" sz="1600" kern="120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a:t>
                      </a:r>
                      <a:r>
                        <a:rPr lang="en-US" sz="1600" b="1" kern="120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recomendaciones</a:t>
                      </a:r>
                      <a:r>
                        <a:rPr lang="en-US" sz="1600" kern="120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al</a:t>
                      </a:r>
                      <a:r>
                        <a:rPr lang="en-US" sz="1600" kern="1200" baseline="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GB-A </a:t>
                      </a:r>
                      <a:r>
                        <a:rPr lang="en-US" sz="1600" kern="120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que</a:t>
                      </a:r>
                      <a:r>
                        <a:rPr lang="en-US" sz="1600" kern="120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a:t>
                      </a:r>
                      <a:r>
                        <a:rPr lang="en-US" sz="1600" b="1" kern="120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no son </a:t>
                      </a:r>
                      <a:r>
                        <a:rPr lang="en-US" sz="1600" b="1" kern="120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vinculantes</a:t>
                      </a:r>
                      <a:r>
                        <a:rPr lang="en-US" sz="1600" b="1" kern="120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a:t>
                      </a:r>
                    </a:p>
                    <a:p>
                      <a:endParaRPr lang="en-US" sz="1600" kern="120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endParaRPr>
                    </a:p>
                    <a:p>
                      <a:r>
                        <a:rPr lang="en-GB" sz="1600" kern="120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DIMDI </a:t>
                      </a:r>
                      <a:r>
                        <a:rPr lang="en-GB" sz="1600" kern="120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realiza</a:t>
                      </a:r>
                      <a:r>
                        <a:rPr lang="en-GB" sz="1600" kern="1200" baseline="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ETES y </a:t>
                      </a:r>
                      <a:r>
                        <a:rPr lang="en-GB" sz="1600" kern="1200" baseline="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mantiene</a:t>
                      </a:r>
                      <a:r>
                        <a:rPr lang="en-GB" sz="1600" kern="1200" baseline="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base de </a:t>
                      </a:r>
                      <a:r>
                        <a:rPr lang="en-GB" sz="1600" kern="1200" baseline="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datos</a:t>
                      </a:r>
                      <a:r>
                        <a:rPr lang="en-GB" sz="1600" kern="1200" baseline="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de </a:t>
                      </a:r>
                      <a:r>
                        <a:rPr lang="en-GB" sz="1600" kern="1200" baseline="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todas</a:t>
                      </a:r>
                      <a:r>
                        <a:rPr lang="en-GB" sz="1600" kern="1200" baseline="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a:t>
                      </a:r>
                      <a:r>
                        <a:rPr lang="en-GB" sz="1600" kern="1200" baseline="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las</a:t>
                      </a:r>
                      <a:r>
                        <a:rPr lang="en-GB" sz="1600" kern="1200" baseline="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ETES </a:t>
                      </a:r>
                      <a:r>
                        <a:rPr lang="en-GB" sz="1600" kern="1200" baseline="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realizadas</a:t>
                      </a:r>
                      <a:endParaRPr lang="en-GB" sz="1600" kern="120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endParaRPr>
                    </a:p>
                  </a:txBody>
                  <a:tcPr/>
                </a:tc>
                <a:tc>
                  <a:txBody>
                    <a:bodyPr/>
                    <a:lstStyle/>
                    <a:p>
                      <a:r>
                        <a:rPr lang="en-GB" sz="1600" kern="120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NICE </a:t>
                      </a:r>
                      <a:r>
                        <a:rPr lang="en-GB" sz="1600" kern="120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fue</a:t>
                      </a:r>
                      <a:r>
                        <a:rPr lang="en-GB" sz="1600" kern="120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a:t>
                      </a:r>
                      <a:r>
                        <a:rPr lang="en-GB" sz="1600" kern="120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creado</a:t>
                      </a:r>
                      <a:r>
                        <a:rPr lang="en-GB" sz="1600" kern="120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en 1999,</a:t>
                      </a:r>
                      <a:r>
                        <a:rPr lang="en-GB" sz="1600" kern="1200" baseline="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a:t>
                      </a:r>
                      <a:r>
                        <a:rPr lang="en-GB" sz="1600" kern="1200" baseline="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es</a:t>
                      </a:r>
                      <a:r>
                        <a:rPr lang="en-GB" sz="1600" kern="1200" baseline="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a:t>
                      </a:r>
                      <a:r>
                        <a:rPr lang="en-GB" sz="1600" kern="1200" baseline="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una</a:t>
                      </a:r>
                      <a:r>
                        <a:rPr lang="en-GB" sz="1600" kern="1200" baseline="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a:t>
                      </a:r>
                      <a:r>
                        <a:rPr lang="en-GB" sz="1600" kern="120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a:t>
                      </a:r>
                      <a:r>
                        <a:rPr lang="en-GB" sz="1600" b="1" kern="120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organización</a:t>
                      </a:r>
                      <a:r>
                        <a:rPr lang="en-GB" sz="1600" b="1" kern="1200" baseline="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a:t>
                      </a:r>
                      <a:r>
                        <a:rPr lang="en-GB" sz="1600" b="1" kern="1200" baseline="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pública</a:t>
                      </a:r>
                      <a:r>
                        <a:rPr lang="en-GB" sz="1600" b="1" kern="1200" baseline="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e </a:t>
                      </a:r>
                      <a:r>
                        <a:rPr lang="en-GB" sz="1600" b="1" kern="1200" baseline="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independiente</a:t>
                      </a:r>
                      <a:endParaRPr lang="en-GB" sz="1600" b="1" kern="1200" baseline="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endParaRPr>
                    </a:p>
                    <a:p>
                      <a:endParaRPr lang="en-GB" sz="1600" kern="1200" baseline="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endParaRPr>
                    </a:p>
                    <a:p>
                      <a:r>
                        <a:rPr lang="es-CO" sz="1600" dirty="0" smtClean="0">
                          <a:latin typeface="Segoe UI" panose="020B0502040204020203" pitchFamily="34" charset="0"/>
                          <a:ea typeface="Segoe UI" panose="020B0502040204020203" pitchFamily="34" charset="0"/>
                          <a:cs typeface="Segoe UI" panose="020B0502040204020203" pitchFamily="34" charset="0"/>
                        </a:rPr>
                        <a:t>Las decisiones de NICE son </a:t>
                      </a:r>
                      <a:r>
                        <a:rPr lang="es-CO" sz="1600" b="1" dirty="0" smtClean="0">
                          <a:latin typeface="Segoe UI" panose="020B0502040204020203" pitchFamily="34" charset="0"/>
                          <a:ea typeface="Segoe UI" panose="020B0502040204020203" pitchFamily="34" charset="0"/>
                          <a:cs typeface="Segoe UI" panose="020B0502040204020203" pitchFamily="34" charset="0"/>
                        </a:rPr>
                        <a:t>vinculantes</a:t>
                      </a:r>
                      <a:r>
                        <a:rPr lang="es-CO" sz="1600" dirty="0" smtClean="0">
                          <a:latin typeface="Segoe UI" panose="020B0502040204020203" pitchFamily="34" charset="0"/>
                          <a:ea typeface="Segoe UI" panose="020B0502040204020203" pitchFamily="34" charset="0"/>
                          <a:cs typeface="Segoe UI" panose="020B0502040204020203" pitchFamily="34" charset="0"/>
                        </a:rPr>
                        <a:t> (recomendaciones positivas sobre</a:t>
                      </a:r>
                      <a:r>
                        <a:rPr lang="es-CO" sz="1600" baseline="0" dirty="0" smtClean="0">
                          <a:latin typeface="Segoe UI" panose="020B0502040204020203" pitchFamily="34" charset="0"/>
                          <a:ea typeface="Segoe UI" panose="020B0502040204020203" pitchFamily="34" charset="0"/>
                          <a:cs typeface="Segoe UI" panose="020B0502040204020203" pitchFamily="34" charset="0"/>
                        </a:rPr>
                        <a:t> tecnologías individuales son un derecho constitucional para p</a:t>
                      </a:r>
                      <a:r>
                        <a:rPr lang="en-GB" sz="1800" kern="120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acientes</a:t>
                      </a:r>
                      <a:r>
                        <a:rPr lang="en-GB" sz="1800" kern="120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a:t>
                      </a:r>
                      <a:endParaRPr lang="es-CO" sz="1600" dirty="0">
                        <a:latin typeface="Segoe UI" panose="020B0502040204020203" pitchFamily="34" charset="0"/>
                        <a:ea typeface="Segoe UI" panose="020B0502040204020203" pitchFamily="34" charset="0"/>
                        <a:cs typeface="Segoe UI" panose="020B0502040204020203" pitchFamily="34" charset="0"/>
                      </a:endParaRPr>
                    </a:p>
                  </a:txBody>
                  <a:tcPr/>
                </a:tc>
                <a:tc>
                  <a:txBody>
                    <a:bodyPr/>
                    <a:lstStyle/>
                    <a:p>
                      <a:r>
                        <a:rPr lang="en-GB" sz="1600" kern="120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El PBAC y el </a:t>
                      </a:r>
                      <a:r>
                        <a:rPr lang="en-GB" sz="1800" kern="1200" dirty="0" smtClean="0">
                          <a:solidFill>
                            <a:schemeClr val="dk1"/>
                          </a:solidFill>
                          <a:effectLst/>
                          <a:latin typeface="+mn-lt"/>
                          <a:ea typeface="+mn-ea"/>
                          <a:cs typeface="+mn-cs"/>
                        </a:rPr>
                        <a:t>MSAC </a:t>
                      </a:r>
                      <a:r>
                        <a:rPr lang="en-GB" sz="1600" kern="120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son </a:t>
                      </a:r>
                      <a:r>
                        <a:rPr lang="en-GB" sz="1600" kern="120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comités</a:t>
                      </a:r>
                      <a:r>
                        <a:rPr lang="en-GB" sz="1600" kern="120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a:t>
                      </a:r>
                      <a:r>
                        <a:rPr lang="en-GB" sz="1600" kern="120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independientes</a:t>
                      </a:r>
                      <a:r>
                        <a:rPr lang="en-GB" sz="1600" kern="120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a:t>
                      </a:r>
                      <a:r>
                        <a:rPr lang="en-GB" sz="1600" kern="120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creados</a:t>
                      </a:r>
                      <a:r>
                        <a:rPr lang="en-GB" sz="1600" kern="120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en 1953 y en 1998</a:t>
                      </a:r>
                    </a:p>
                    <a:p>
                      <a:endParaRPr lang="en-GB" sz="1600" kern="120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endParaRPr>
                    </a:p>
                    <a:p>
                      <a:r>
                        <a:rPr lang="en-GB" sz="1600" kern="120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El</a:t>
                      </a:r>
                      <a:r>
                        <a:rPr lang="en-GB" sz="1600" kern="1200" baseline="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a:t>
                      </a:r>
                      <a:r>
                        <a:rPr lang="en-GB" sz="1600" kern="120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PBAC y el MSAC  </a:t>
                      </a:r>
                      <a:r>
                        <a:rPr lang="en-GB" sz="1600" kern="120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emiten</a:t>
                      </a:r>
                      <a:r>
                        <a:rPr lang="en-GB" sz="1600" kern="120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a:t>
                      </a:r>
                      <a:r>
                        <a:rPr lang="en-GB" sz="1600" b="1" kern="120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recomendaciones</a:t>
                      </a:r>
                      <a:r>
                        <a:rPr lang="en-GB" sz="1600" kern="120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al </a:t>
                      </a:r>
                      <a:r>
                        <a:rPr lang="en-GB" sz="1600" kern="120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Ministerio</a:t>
                      </a:r>
                      <a:r>
                        <a:rPr lang="en-GB" sz="1600" kern="120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de </a:t>
                      </a:r>
                      <a:r>
                        <a:rPr lang="en-GB" sz="1600" kern="120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Salud</a:t>
                      </a:r>
                      <a:r>
                        <a:rPr lang="en-GB" sz="1600" kern="120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a:t>
                      </a:r>
                      <a:r>
                        <a:rPr lang="en-GB" sz="1600" kern="120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sobre</a:t>
                      </a:r>
                      <a:r>
                        <a:rPr lang="en-GB" sz="1600" kern="120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a:t>
                      </a:r>
                      <a:r>
                        <a:rPr lang="en-GB" sz="1600" kern="120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las</a:t>
                      </a:r>
                      <a:r>
                        <a:rPr lang="en-GB" sz="1600" kern="120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a:t>
                      </a:r>
                      <a:r>
                        <a:rPr lang="en-GB" sz="1600" kern="120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tecnologías</a:t>
                      </a:r>
                      <a:r>
                        <a:rPr lang="en-GB" sz="1600" kern="1200" baseline="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a:t>
                      </a:r>
                      <a:r>
                        <a:rPr lang="en-GB" sz="1600" kern="120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que</a:t>
                      </a:r>
                      <a:r>
                        <a:rPr lang="en-GB" sz="1600" kern="1200" baseline="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a:t>
                      </a:r>
                      <a:r>
                        <a:rPr lang="en-GB" sz="1600" kern="1200" baseline="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deben</a:t>
                      </a:r>
                      <a:r>
                        <a:rPr lang="en-GB" sz="1600" kern="1200" baseline="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a:t>
                      </a:r>
                      <a:r>
                        <a:rPr lang="en-GB" sz="1600" kern="1200" baseline="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ser</a:t>
                      </a:r>
                      <a:r>
                        <a:rPr lang="en-GB" sz="1600" kern="1200" baseline="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a:t>
                      </a:r>
                      <a:r>
                        <a:rPr lang="en-GB" sz="1600" kern="1200" baseline="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subsidiadas</a:t>
                      </a:r>
                      <a:r>
                        <a:rPr lang="en-GB" sz="1600" kern="1200" baseline="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a:t>
                      </a:r>
                      <a:r>
                        <a:rPr lang="en-GB" sz="1600" kern="1200" baseline="0" dirty="0" err="1"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por</a:t>
                      </a:r>
                      <a:r>
                        <a:rPr lang="en-GB" sz="1600" kern="1200" baseline="0" dirty="0" smtClean="0">
                          <a:solidFill>
                            <a:schemeClr val="dk1"/>
                          </a:solidFill>
                          <a:effectLst/>
                          <a:latin typeface="Segoe UI" panose="020B0502040204020203" pitchFamily="34" charset="0"/>
                          <a:ea typeface="Segoe UI" panose="020B0502040204020203" pitchFamily="34" charset="0"/>
                          <a:cs typeface="Segoe UI" panose="020B0502040204020203" pitchFamily="34" charset="0"/>
                        </a:rPr>
                        <a:t> Medicare</a:t>
                      </a:r>
                      <a:endParaRPr lang="es-CO" sz="1400" dirty="0">
                        <a:latin typeface="Segoe UI" panose="020B0502040204020203" pitchFamily="34" charset="0"/>
                        <a:ea typeface="Segoe UI" panose="020B0502040204020203" pitchFamily="34" charset="0"/>
                        <a:cs typeface="Segoe UI" panose="020B0502040204020203" pitchFamily="34" charset="0"/>
                      </a:endParaRPr>
                    </a:p>
                  </a:txBody>
                  <a:tcPr/>
                </a:tc>
              </a:tr>
            </a:tbl>
          </a:graphicData>
        </a:graphic>
      </p:graphicFrame>
    </p:spTree>
    <p:extLst>
      <p:ext uri="{BB962C8B-B14F-4D97-AF65-F5344CB8AC3E}">
        <p14:creationId xmlns:p14="http://schemas.microsoft.com/office/powerpoint/2010/main" val="188872693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2"/>
          </p:nvPr>
        </p:nvSpPr>
        <p:spPr>
          <a:xfrm>
            <a:off x="767408" y="2132856"/>
            <a:ext cx="10585176" cy="4464496"/>
          </a:xfrm>
        </p:spPr>
        <p:txBody>
          <a:bodyPr/>
          <a:lstStyle/>
          <a:p>
            <a:endParaRPr lang="en-GB" sz="1800" dirty="0"/>
          </a:p>
          <a:p>
            <a:endParaRPr lang="en-GB" sz="1800" dirty="0"/>
          </a:p>
        </p:txBody>
      </p:sp>
      <p:sp>
        <p:nvSpPr>
          <p:cNvPr id="3" name="Text Placeholder 2"/>
          <p:cNvSpPr>
            <a:spLocks noGrp="1"/>
          </p:cNvSpPr>
          <p:nvPr>
            <p:ph type="body" sz="quarter" idx="10"/>
          </p:nvPr>
        </p:nvSpPr>
        <p:spPr>
          <a:xfrm>
            <a:off x="623392" y="1054001"/>
            <a:ext cx="10585450" cy="358775"/>
          </a:xfrm>
        </p:spPr>
        <p:txBody>
          <a:bodyPr/>
          <a:lstStyle/>
          <a:p>
            <a:r>
              <a:rPr lang="en-GB" dirty="0" smtClean="0"/>
              <a:t>¿</a:t>
            </a:r>
            <a:r>
              <a:rPr lang="en-GB" dirty="0" err="1" smtClean="0"/>
              <a:t>Cómo</a:t>
            </a:r>
            <a:r>
              <a:rPr lang="en-GB" dirty="0" smtClean="0"/>
              <a:t> </a:t>
            </a:r>
            <a:r>
              <a:rPr lang="en-GB" dirty="0" err="1" smtClean="0"/>
              <a:t>están</a:t>
            </a:r>
            <a:r>
              <a:rPr lang="en-GB" dirty="0" smtClean="0"/>
              <a:t> </a:t>
            </a:r>
            <a:r>
              <a:rPr lang="en-GB" dirty="0" err="1" smtClean="0"/>
              <a:t>financiadas</a:t>
            </a:r>
            <a:r>
              <a:rPr lang="en-GB" dirty="0" smtClean="0"/>
              <a:t> </a:t>
            </a:r>
            <a:r>
              <a:rPr lang="en-GB" dirty="0" err="1" smtClean="0"/>
              <a:t>las</a:t>
            </a:r>
            <a:r>
              <a:rPr lang="en-GB" dirty="0" smtClean="0"/>
              <a:t> </a:t>
            </a:r>
            <a:r>
              <a:rPr lang="en-GB" dirty="0" err="1" smtClean="0"/>
              <a:t>instituciones</a:t>
            </a:r>
            <a:r>
              <a:rPr lang="en-GB" dirty="0" smtClean="0"/>
              <a:t> </a:t>
            </a:r>
            <a:r>
              <a:rPr lang="en-GB" dirty="0" err="1" smtClean="0"/>
              <a:t>que</a:t>
            </a:r>
            <a:r>
              <a:rPr lang="en-GB" dirty="0" smtClean="0"/>
              <a:t> </a:t>
            </a:r>
            <a:r>
              <a:rPr lang="en-GB" dirty="0" err="1" smtClean="0"/>
              <a:t>realizan</a:t>
            </a:r>
            <a:r>
              <a:rPr lang="en-GB" dirty="0"/>
              <a:t> </a:t>
            </a:r>
            <a:r>
              <a:rPr lang="en-GB" dirty="0" smtClean="0"/>
              <a:t>(ETES)? </a:t>
            </a:r>
            <a:endParaRPr lang="es-CO" dirty="0"/>
          </a:p>
        </p:txBody>
      </p:sp>
      <p:graphicFrame>
        <p:nvGraphicFramePr>
          <p:cNvPr id="4" name="Table 3"/>
          <p:cNvGraphicFramePr>
            <a:graphicFrameLocks noGrp="1"/>
          </p:cNvGraphicFramePr>
          <p:nvPr>
            <p:extLst/>
          </p:nvPr>
        </p:nvGraphicFramePr>
        <p:xfrm>
          <a:off x="767408" y="1844824"/>
          <a:ext cx="10441160" cy="4032448"/>
        </p:xfrm>
        <a:graphic>
          <a:graphicData uri="http://schemas.openxmlformats.org/drawingml/2006/table">
            <a:tbl>
              <a:tblPr firstRow="1" bandRow="1">
                <a:tableStyleId>{5C22544A-7EE6-4342-B048-85BDC9FD1C3A}</a:tableStyleId>
              </a:tblPr>
              <a:tblGrid>
                <a:gridCol w="2610290"/>
                <a:gridCol w="2610290"/>
                <a:gridCol w="2610290"/>
                <a:gridCol w="2610290"/>
              </a:tblGrid>
              <a:tr h="683817">
                <a:tc>
                  <a:txBody>
                    <a:bodyPr/>
                    <a:lstStyle/>
                    <a:p>
                      <a:pPr algn="ctr"/>
                      <a:r>
                        <a:rPr lang="es-CO" dirty="0" smtClean="0">
                          <a:latin typeface="Segoe UI" panose="020B0502040204020203" pitchFamily="34" charset="0"/>
                          <a:ea typeface="Segoe UI" panose="020B0502040204020203" pitchFamily="34" charset="0"/>
                          <a:cs typeface="Segoe UI" panose="020B0502040204020203" pitchFamily="34" charset="0"/>
                        </a:rPr>
                        <a:t>Holanda</a:t>
                      </a:r>
                      <a:endParaRPr lang="es-CO" dirty="0">
                        <a:latin typeface="Segoe UI" panose="020B0502040204020203" pitchFamily="34" charset="0"/>
                        <a:ea typeface="Segoe UI" panose="020B0502040204020203" pitchFamily="34" charset="0"/>
                        <a:cs typeface="Segoe UI" panose="020B0502040204020203" pitchFamily="34" charset="0"/>
                      </a:endParaRPr>
                    </a:p>
                  </a:txBody>
                  <a:tcPr/>
                </a:tc>
                <a:tc>
                  <a:txBody>
                    <a:bodyPr/>
                    <a:lstStyle/>
                    <a:p>
                      <a:pPr algn="ctr"/>
                      <a:r>
                        <a:rPr lang="es-CO" dirty="0" smtClean="0">
                          <a:latin typeface="Segoe UI" panose="020B0502040204020203" pitchFamily="34" charset="0"/>
                          <a:ea typeface="Segoe UI" panose="020B0502040204020203" pitchFamily="34" charset="0"/>
                          <a:cs typeface="Segoe UI" panose="020B0502040204020203" pitchFamily="34" charset="0"/>
                        </a:rPr>
                        <a:t>Alemania</a:t>
                      </a:r>
                      <a:endParaRPr lang="es-CO" dirty="0">
                        <a:latin typeface="Segoe UI" panose="020B0502040204020203" pitchFamily="34" charset="0"/>
                        <a:ea typeface="Segoe UI" panose="020B0502040204020203" pitchFamily="34" charset="0"/>
                        <a:cs typeface="Segoe UI" panose="020B0502040204020203" pitchFamily="34" charset="0"/>
                      </a:endParaRPr>
                    </a:p>
                  </a:txBody>
                  <a:tcPr/>
                </a:tc>
                <a:tc>
                  <a:txBody>
                    <a:bodyPr/>
                    <a:lstStyle/>
                    <a:p>
                      <a:pPr algn="ctr"/>
                      <a:r>
                        <a:rPr lang="es-CO" dirty="0" smtClean="0">
                          <a:latin typeface="Segoe UI" panose="020B0502040204020203" pitchFamily="34" charset="0"/>
                          <a:ea typeface="Segoe UI" panose="020B0502040204020203" pitchFamily="34" charset="0"/>
                          <a:cs typeface="Segoe UI" panose="020B0502040204020203" pitchFamily="34" charset="0"/>
                        </a:rPr>
                        <a:t>Reino Unido</a:t>
                      </a:r>
                      <a:endParaRPr lang="es-CO" dirty="0">
                        <a:latin typeface="Segoe UI" panose="020B0502040204020203" pitchFamily="34" charset="0"/>
                        <a:ea typeface="Segoe UI" panose="020B0502040204020203" pitchFamily="34" charset="0"/>
                        <a:cs typeface="Segoe UI" panose="020B0502040204020203" pitchFamily="34" charset="0"/>
                      </a:endParaRPr>
                    </a:p>
                  </a:txBody>
                  <a:tcPr/>
                </a:tc>
                <a:tc>
                  <a:txBody>
                    <a:bodyPr/>
                    <a:lstStyle/>
                    <a:p>
                      <a:pPr algn="ctr"/>
                      <a:r>
                        <a:rPr lang="es-CO" dirty="0" smtClean="0">
                          <a:latin typeface="Segoe UI" panose="020B0502040204020203" pitchFamily="34" charset="0"/>
                          <a:ea typeface="Segoe UI" panose="020B0502040204020203" pitchFamily="34" charset="0"/>
                          <a:cs typeface="Segoe UI" panose="020B0502040204020203" pitchFamily="34" charset="0"/>
                        </a:rPr>
                        <a:t>Australia</a:t>
                      </a:r>
                      <a:endParaRPr lang="es-CO" dirty="0">
                        <a:latin typeface="Segoe UI" panose="020B0502040204020203" pitchFamily="34" charset="0"/>
                        <a:ea typeface="Segoe UI" panose="020B0502040204020203" pitchFamily="34" charset="0"/>
                        <a:cs typeface="Segoe UI" panose="020B0502040204020203" pitchFamily="34" charset="0"/>
                      </a:endParaRPr>
                    </a:p>
                  </a:txBody>
                  <a:tcPr/>
                </a:tc>
              </a:tr>
              <a:tr h="334863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effectLst/>
                          <a:latin typeface="+mn-lt"/>
                          <a:ea typeface="+mn-ea"/>
                          <a:cs typeface="+mn-cs"/>
                        </a:rPr>
                        <a:t>El CVZ </a:t>
                      </a:r>
                      <a:r>
                        <a:rPr lang="en-US" sz="1800" kern="1200" dirty="0" err="1" smtClean="0">
                          <a:solidFill>
                            <a:schemeClr val="dk1"/>
                          </a:solidFill>
                          <a:effectLst/>
                          <a:latin typeface="+mn-lt"/>
                          <a:ea typeface="+mn-ea"/>
                          <a:cs typeface="+mn-cs"/>
                        </a:rPr>
                        <a:t>es</a:t>
                      </a:r>
                      <a:r>
                        <a:rPr lang="en-US" sz="1800" kern="1200" dirty="0" smtClean="0">
                          <a:solidFill>
                            <a:schemeClr val="dk1"/>
                          </a:solidFill>
                          <a:effectLst/>
                          <a:latin typeface="+mn-lt"/>
                          <a:ea typeface="+mn-ea"/>
                          <a:cs typeface="+mn-cs"/>
                        </a:rPr>
                        <a:t> </a:t>
                      </a:r>
                      <a:r>
                        <a:rPr lang="en-US" sz="1800" kern="1200" dirty="0" err="1" smtClean="0">
                          <a:solidFill>
                            <a:schemeClr val="dk1"/>
                          </a:solidFill>
                          <a:effectLst/>
                          <a:latin typeface="+mn-lt"/>
                          <a:ea typeface="+mn-ea"/>
                          <a:cs typeface="+mn-cs"/>
                        </a:rPr>
                        <a:t>una</a:t>
                      </a:r>
                      <a:r>
                        <a:rPr lang="en-US" sz="1800" kern="1200" dirty="0" smtClean="0">
                          <a:solidFill>
                            <a:schemeClr val="dk1"/>
                          </a:solidFill>
                          <a:effectLst/>
                          <a:latin typeface="+mn-lt"/>
                          <a:ea typeface="+mn-ea"/>
                          <a:cs typeface="+mn-cs"/>
                        </a:rPr>
                        <a:t> </a:t>
                      </a:r>
                      <a:r>
                        <a:rPr lang="en-US" sz="1800" kern="1200" dirty="0" err="1" smtClean="0">
                          <a:solidFill>
                            <a:schemeClr val="dk1"/>
                          </a:solidFill>
                          <a:effectLst/>
                          <a:latin typeface="+mn-lt"/>
                          <a:ea typeface="+mn-ea"/>
                          <a:cs typeface="+mn-cs"/>
                        </a:rPr>
                        <a:t>organización</a:t>
                      </a:r>
                      <a:r>
                        <a:rPr lang="en-US" sz="1800" kern="1200" dirty="0" smtClean="0">
                          <a:solidFill>
                            <a:schemeClr val="dk1"/>
                          </a:solidFill>
                          <a:effectLst/>
                          <a:latin typeface="+mn-lt"/>
                          <a:ea typeface="+mn-ea"/>
                          <a:cs typeface="+mn-cs"/>
                        </a:rPr>
                        <a:t> </a:t>
                      </a:r>
                      <a:r>
                        <a:rPr lang="en-US" sz="1800" kern="1200" dirty="0" err="1" smtClean="0">
                          <a:solidFill>
                            <a:schemeClr val="dk1"/>
                          </a:solidFill>
                          <a:effectLst/>
                          <a:latin typeface="+mn-lt"/>
                          <a:ea typeface="+mn-ea"/>
                          <a:cs typeface="+mn-cs"/>
                        </a:rPr>
                        <a:t>gubernamental</a:t>
                      </a:r>
                      <a:r>
                        <a:rPr lang="en-US" sz="1800" kern="1200" dirty="0" smtClean="0">
                          <a:solidFill>
                            <a:schemeClr val="dk1"/>
                          </a:solidFill>
                          <a:effectLst/>
                          <a:latin typeface="+mn-lt"/>
                          <a:ea typeface="+mn-ea"/>
                          <a:cs typeface="+mn-cs"/>
                        </a:rPr>
                        <a:t> </a:t>
                      </a:r>
                      <a:r>
                        <a:rPr lang="en-US" sz="1800" kern="1200" dirty="0" err="1" smtClean="0">
                          <a:solidFill>
                            <a:schemeClr val="dk1"/>
                          </a:solidFill>
                          <a:effectLst/>
                          <a:latin typeface="+mn-lt"/>
                          <a:ea typeface="+mn-ea"/>
                          <a:cs typeface="+mn-cs"/>
                        </a:rPr>
                        <a:t>financiada</a:t>
                      </a:r>
                      <a:r>
                        <a:rPr lang="en-US" sz="1800" kern="1200" dirty="0" smtClean="0">
                          <a:solidFill>
                            <a:schemeClr val="dk1"/>
                          </a:solidFill>
                          <a:effectLst/>
                          <a:latin typeface="+mn-lt"/>
                          <a:ea typeface="+mn-ea"/>
                          <a:cs typeface="+mn-cs"/>
                        </a:rPr>
                        <a:t> </a:t>
                      </a:r>
                      <a:r>
                        <a:rPr lang="en-US" sz="1800" kern="1200" dirty="0" err="1" smtClean="0">
                          <a:solidFill>
                            <a:schemeClr val="dk1"/>
                          </a:solidFill>
                          <a:effectLst/>
                          <a:latin typeface="+mn-lt"/>
                          <a:ea typeface="+mn-ea"/>
                          <a:cs typeface="+mn-cs"/>
                        </a:rPr>
                        <a:t>por</a:t>
                      </a:r>
                      <a:r>
                        <a:rPr lang="en-US" sz="1800" kern="1200" dirty="0" smtClean="0">
                          <a:solidFill>
                            <a:schemeClr val="dk1"/>
                          </a:solidFill>
                          <a:effectLst/>
                          <a:latin typeface="+mn-lt"/>
                          <a:ea typeface="+mn-ea"/>
                          <a:cs typeface="+mn-cs"/>
                        </a:rPr>
                        <a:t> </a:t>
                      </a:r>
                      <a:r>
                        <a:rPr lang="en-US" sz="1800" b="1" kern="1200" dirty="0" err="1" smtClean="0">
                          <a:solidFill>
                            <a:schemeClr val="dk1"/>
                          </a:solidFill>
                          <a:effectLst/>
                          <a:latin typeface="+mn-lt"/>
                          <a:ea typeface="+mn-ea"/>
                          <a:cs typeface="+mn-cs"/>
                        </a:rPr>
                        <a:t>impuestos</a:t>
                      </a:r>
                      <a:endParaRPr lang="en-US" sz="1800" b="1" kern="1200" dirty="0" smtClean="0">
                        <a:solidFill>
                          <a:schemeClr val="dk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800" kern="1200" baseline="0" dirty="0" smtClean="0">
                        <a:solidFill>
                          <a:schemeClr val="dk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800" kern="1200" baseline="0" dirty="0" smtClean="0">
                        <a:solidFill>
                          <a:schemeClr val="dk1"/>
                        </a:solidFill>
                        <a:effectLst/>
                        <a:latin typeface="+mn-lt"/>
                        <a:ea typeface="+mn-ea"/>
                        <a:cs typeface="+mn-cs"/>
                      </a:endParaRPr>
                    </a:p>
                  </a:txBody>
                  <a:tcPr/>
                </a:tc>
                <a:tc>
                  <a:txBody>
                    <a:bodyPr/>
                    <a:lstStyle/>
                    <a:p>
                      <a:r>
                        <a:rPr lang="en-US" sz="1800" kern="1200" dirty="0" err="1" smtClean="0">
                          <a:solidFill>
                            <a:schemeClr val="dk1"/>
                          </a:solidFill>
                          <a:effectLst/>
                          <a:latin typeface="+mn-lt"/>
                          <a:ea typeface="+mn-ea"/>
                          <a:cs typeface="+mn-cs"/>
                        </a:rPr>
                        <a:t>IQWiG</a:t>
                      </a:r>
                      <a:r>
                        <a:rPr lang="en-US" sz="1800" kern="1200" dirty="0" smtClean="0">
                          <a:solidFill>
                            <a:schemeClr val="dk1"/>
                          </a:solidFill>
                          <a:effectLst/>
                          <a:latin typeface="+mn-lt"/>
                          <a:ea typeface="+mn-ea"/>
                          <a:cs typeface="+mn-cs"/>
                        </a:rPr>
                        <a:t> </a:t>
                      </a:r>
                      <a:r>
                        <a:rPr lang="en-US" sz="1800" kern="1200" dirty="0" err="1" smtClean="0">
                          <a:solidFill>
                            <a:schemeClr val="dk1"/>
                          </a:solidFill>
                          <a:effectLst/>
                          <a:latin typeface="+mn-lt"/>
                          <a:ea typeface="+mn-ea"/>
                          <a:cs typeface="+mn-cs"/>
                        </a:rPr>
                        <a:t>es</a:t>
                      </a:r>
                      <a:r>
                        <a:rPr lang="en-US" sz="1800" kern="1200" dirty="0" smtClean="0">
                          <a:solidFill>
                            <a:schemeClr val="dk1"/>
                          </a:solidFill>
                          <a:effectLst/>
                          <a:latin typeface="+mn-lt"/>
                          <a:ea typeface="+mn-ea"/>
                          <a:cs typeface="+mn-cs"/>
                        </a:rPr>
                        <a:t> </a:t>
                      </a:r>
                      <a:r>
                        <a:rPr lang="en-US" sz="1800" kern="1200" dirty="0" err="1" smtClean="0">
                          <a:solidFill>
                            <a:schemeClr val="dk1"/>
                          </a:solidFill>
                          <a:effectLst/>
                          <a:latin typeface="+mn-lt"/>
                          <a:ea typeface="+mn-ea"/>
                          <a:cs typeface="+mn-cs"/>
                        </a:rPr>
                        <a:t>una</a:t>
                      </a:r>
                      <a:r>
                        <a:rPr lang="en-US" sz="1800" kern="1200" dirty="0" smtClean="0">
                          <a:solidFill>
                            <a:schemeClr val="dk1"/>
                          </a:solidFill>
                          <a:effectLst/>
                          <a:latin typeface="+mn-lt"/>
                          <a:ea typeface="+mn-ea"/>
                          <a:cs typeface="+mn-cs"/>
                        </a:rPr>
                        <a:t> </a:t>
                      </a:r>
                      <a:r>
                        <a:rPr lang="en-US" sz="1800" kern="1200" dirty="0" err="1" smtClean="0">
                          <a:solidFill>
                            <a:schemeClr val="dk1"/>
                          </a:solidFill>
                          <a:effectLst/>
                          <a:latin typeface="+mn-lt"/>
                          <a:ea typeface="+mn-ea"/>
                          <a:cs typeface="+mn-cs"/>
                        </a:rPr>
                        <a:t>organización</a:t>
                      </a:r>
                      <a:r>
                        <a:rPr lang="en-US" sz="1800" kern="1200" dirty="0" smtClean="0">
                          <a:solidFill>
                            <a:schemeClr val="dk1"/>
                          </a:solidFill>
                          <a:effectLst/>
                          <a:latin typeface="+mn-lt"/>
                          <a:ea typeface="+mn-ea"/>
                          <a:cs typeface="+mn-cs"/>
                        </a:rPr>
                        <a:t> </a:t>
                      </a:r>
                      <a:r>
                        <a:rPr lang="en-US" sz="1800" kern="1200" dirty="0" err="1" smtClean="0">
                          <a:solidFill>
                            <a:schemeClr val="dk1"/>
                          </a:solidFill>
                          <a:effectLst/>
                          <a:latin typeface="+mn-lt"/>
                          <a:ea typeface="+mn-ea"/>
                          <a:cs typeface="+mn-cs"/>
                        </a:rPr>
                        <a:t>pública</a:t>
                      </a:r>
                      <a:r>
                        <a:rPr lang="en-US" sz="1800" kern="1200" baseline="0" dirty="0" smtClean="0">
                          <a:solidFill>
                            <a:schemeClr val="dk1"/>
                          </a:solidFill>
                          <a:effectLst/>
                          <a:latin typeface="+mn-lt"/>
                          <a:ea typeface="+mn-ea"/>
                          <a:cs typeface="+mn-cs"/>
                        </a:rPr>
                        <a:t> </a:t>
                      </a:r>
                      <a:r>
                        <a:rPr lang="en-US" sz="1800" kern="1200" baseline="0" dirty="0" err="1" smtClean="0">
                          <a:solidFill>
                            <a:schemeClr val="dk1"/>
                          </a:solidFill>
                          <a:effectLst/>
                          <a:latin typeface="+mn-lt"/>
                          <a:ea typeface="+mn-ea"/>
                          <a:cs typeface="+mn-cs"/>
                        </a:rPr>
                        <a:t>financiada</a:t>
                      </a:r>
                      <a:r>
                        <a:rPr lang="en-US" sz="1800" kern="1200" baseline="0" dirty="0" smtClean="0">
                          <a:solidFill>
                            <a:schemeClr val="dk1"/>
                          </a:solidFill>
                          <a:effectLst/>
                          <a:latin typeface="+mn-lt"/>
                          <a:ea typeface="+mn-ea"/>
                          <a:cs typeface="+mn-cs"/>
                        </a:rPr>
                        <a:t> </a:t>
                      </a:r>
                      <a:r>
                        <a:rPr lang="en-US" sz="1800" kern="1200" baseline="0" dirty="0" err="1" smtClean="0">
                          <a:solidFill>
                            <a:schemeClr val="dk1"/>
                          </a:solidFill>
                          <a:effectLst/>
                          <a:latin typeface="+mn-lt"/>
                          <a:ea typeface="+mn-ea"/>
                          <a:cs typeface="+mn-cs"/>
                        </a:rPr>
                        <a:t>por</a:t>
                      </a:r>
                      <a:r>
                        <a:rPr lang="en-US" sz="1800" kern="1200" baseline="0" dirty="0" smtClean="0">
                          <a:solidFill>
                            <a:schemeClr val="dk1"/>
                          </a:solidFill>
                          <a:effectLst/>
                          <a:latin typeface="+mn-lt"/>
                          <a:ea typeface="+mn-ea"/>
                          <a:cs typeface="+mn-cs"/>
                        </a:rPr>
                        <a:t> </a:t>
                      </a:r>
                      <a:r>
                        <a:rPr lang="en-US" sz="1800" b="1" kern="1200" baseline="0" dirty="0" err="1" smtClean="0">
                          <a:solidFill>
                            <a:schemeClr val="dk1"/>
                          </a:solidFill>
                          <a:effectLst/>
                          <a:latin typeface="+mn-lt"/>
                          <a:ea typeface="+mn-ea"/>
                          <a:cs typeface="+mn-cs"/>
                        </a:rPr>
                        <a:t>contribuciones</a:t>
                      </a:r>
                      <a:r>
                        <a:rPr lang="en-US" sz="1800" b="1" kern="1200" baseline="0" dirty="0" smtClean="0">
                          <a:solidFill>
                            <a:schemeClr val="dk1"/>
                          </a:solidFill>
                          <a:effectLst/>
                          <a:latin typeface="+mn-lt"/>
                          <a:ea typeface="+mn-ea"/>
                          <a:cs typeface="+mn-cs"/>
                        </a:rPr>
                        <a:t> de </a:t>
                      </a:r>
                      <a:r>
                        <a:rPr lang="en-US" sz="1800" b="1" kern="1200" baseline="0" dirty="0" err="1" smtClean="0">
                          <a:solidFill>
                            <a:schemeClr val="dk1"/>
                          </a:solidFill>
                          <a:effectLst/>
                          <a:latin typeface="+mn-lt"/>
                          <a:ea typeface="+mn-ea"/>
                          <a:cs typeface="+mn-cs"/>
                        </a:rPr>
                        <a:t>las</a:t>
                      </a:r>
                      <a:r>
                        <a:rPr lang="en-US" sz="1800" b="1" kern="1200" baseline="0" dirty="0" smtClean="0">
                          <a:solidFill>
                            <a:schemeClr val="dk1"/>
                          </a:solidFill>
                          <a:effectLst/>
                          <a:latin typeface="+mn-lt"/>
                          <a:ea typeface="+mn-ea"/>
                          <a:cs typeface="+mn-cs"/>
                        </a:rPr>
                        <a:t> </a:t>
                      </a:r>
                      <a:r>
                        <a:rPr lang="en-US" sz="1800" b="1" kern="1200" baseline="0" dirty="0" err="1" smtClean="0">
                          <a:solidFill>
                            <a:schemeClr val="dk1"/>
                          </a:solidFill>
                          <a:effectLst/>
                          <a:latin typeface="+mn-lt"/>
                          <a:ea typeface="+mn-ea"/>
                          <a:cs typeface="+mn-cs"/>
                        </a:rPr>
                        <a:t>aseguradoras</a:t>
                      </a:r>
                      <a:r>
                        <a:rPr lang="en-US" sz="1800" b="1" kern="1200" baseline="0" dirty="0" smtClean="0">
                          <a:solidFill>
                            <a:schemeClr val="dk1"/>
                          </a:solidFill>
                          <a:effectLst/>
                          <a:latin typeface="+mn-lt"/>
                          <a:ea typeface="+mn-ea"/>
                          <a:cs typeface="+mn-cs"/>
                        </a:rPr>
                        <a:t> del </a:t>
                      </a:r>
                      <a:r>
                        <a:rPr lang="en-US" sz="1800" b="1" kern="1200" baseline="0" dirty="0" err="1" smtClean="0">
                          <a:solidFill>
                            <a:schemeClr val="dk1"/>
                          </a:solidFill>
                          <a:effectLst/>
                          <a:latin typeface="+mn-lt"/>
                          <a:ea typeface="+mn-ea"/>
                          <a:cs typeface="+mn-cs"/>
                        </a:rPr>
                        <a:t>seguro</a:t>
                      </a:r>
                      <a:r>
                        <a:rPr lang="en-US" sz="1800" b="1" kern="1200" baseline="0" dirty="0" smtClean="0">
                          <a:solidFill>
                            <a:schemeClr val="dk1"/>
                          </a:solidFill>
                          <a:effectLst/>
                          <a:latin typeface="+mn-lt"/>
                          <a:ea typeface="+mn-ea"/>
                          <a:cs typeface="+mn-cs"/>
                        </a:rPr>
                        <a:t> de </a:t>
                      </a:r>
                      <a:r>
                        <a:rPr lang="en-US" sz="1800" b="1" kern="1200" baseline="0" dirty="0" err="1" smtClean="0">
                          <a:solidFill>
                            <a:schemeClr val="dk1"/>
                          </a:solidFill>
                          <a:effectLst/>
                          <a:latin typeface="+mn-lt"/>
                          <a:ea typeface="+mn-ea"/>
                          <a:cs typeface="+mn-cs"/>
                        </a:rPr>
                        <a:t>salud</a:t>
                      </a:r>
                      <a:r>
                        <a:rPr lang="en-US" sz="1800" b="1" kern="1200" baseline="0" dirty="0" smtClean="0">
                          <a:solidFill>
                            <a:schemeClr val="dk1"/>
                          </a:solidFill>
                          <a:effectLst/>
                          <a:latin typeface="+mn-lt"/>
                          <a:ea typeface="+mn-ea"/>
                          <a:cs typeface="+mn-cs"/>
                        </a:rPr>
                        <a:t> </a:t>
                      </a:r>
                      <a:r>
                        <a:rPr lang="en-US" sz="1800" b="1" kern="1200" baseline="0" dirty="0" err="1" smtClean="0">
                          <a:solidFill>
                            <a:schemeClr val="dk1"/>
                          </a:solidFill>
                          <a:effectLst/>
                          <a:latin typeface="+mn-lt"/>
                          <a:ea typeface="+mn-ea"/>
                          <a:cs typeface="+mn-cs"/>
                        </a:rPr>
                        <a:t>básico</a:t>
                      </a:r>
                      <a:r>
                        <a:rPr lang="en-US" sz="1800" b="1" kern="1200" baseline="0" dirty="0" smtClean="0">
                          <a:solidFill>
                            <a:schemeClr val="dk1"/>
                          </a:solidFill>
                          <a:effectLst/>
                          <a:latin typeface="+mn-lt"/>
                          <a:ea typeface="+mn-ea"/>
                          <a:cs typeface="+mn-cs"/>
                        </a:rPr>
                        <a:t> </a:t>
                      </a:r>
                      <a:r>
                        <a:rPr lang="en-US" sz="1800" kern="1200" baseline="0" dirty="0" smtClean="0">
                          <a:solidFill>
                            <a:schemeClr val="dk1"/>
                          </a:solidFill>
                          <a:effectLst/>
                          <a:latin typeface="+mn-lt"/>
                          <a:ea typeface="+mn-ea"/>
                          <a:cs typeface="+mn-cs"/>
                        </a:rPr>
                        <a:t>(</a:t>
                      </a:r>
                      <a:r>
                        <a:rPr lang="en-US" sz="1800" kern="1200" baseline="0" dirty="0" err="1" smtClean="0">
                          <a:solidFill>
                            <a:schemeClr val="dk1"/>
                          </a:solidFill>
                          <a:effectLst/>
                          <a:latin typeface="+mn-lt"/>
                          <a:ea typeface="+mn-ea"/>
                          <a:cs typeface="+mn-cs"/>
                        </a:rPr>
                        <a:t>contribuciones</a:t>
                      </a:r>
                      <a:r>
                        <a:rPr lang="en-US" sz="1800" kern="1200" baseline="0" dirty="0" smtClean="0">
                          <a:solidFill>
                            <a:schemeClr val="dk1"/>
                          </a:solidFill>
                          <a:effectLst/>
                          <a:latin typeface="+mn-lt"/>
                          <a:ea typeface="+mn-ea"/>
                          <a:cs typeface="+mn-cs"/>
                        </a:rPr>
                        <a:t> </a:t>
                      </a:r>
                      <a:r>
                        <a:rPr lang="en-US" sz="1800" kern="1200" baseline="0" dirty="0" err="1" smtClean="0">
                          <a:solidFill>
                            <a:schemeClr val="dk1"/>
                          </a:solidFill>
                          <a:effectLst/>
                          <a:latin typeface="+mn-lt"/>
                          <a:ea typeface="+mn-ea"/>
                          <a:cs typeface="+mn-cs"/>
                        </a:rPr>
                        <a:t>por</a:t>
                      </a:r>
                      <a:r>
                        <a:rPr lang="en-US" sz="1800" kern="1200" baseline="0" dirty="0" smtClean="0">
                          <a:solidFill>
                            <a:schemeClr val="dk1"/>
                          </a:solidFill>
                          <a:effectLst/>
                          <a:latin typeface="+mn-lt"/>
                          <a:ea typeface="+mn-ea"/>
                          <a:cs typeface="+mn-cs"/>
                        </a:rPr>
                        <a:t> </a:t>
                      </a:r>
                      <a:r>
                        <a:rPr lang="en-US" sz="1800" kern="1200" baseline="0" dirty="0" err="1" smtClean="0">
                          <a:solidFill>
                            <a:schemeClr val="dk1"/>
                          </a:solidFill>
                          <a:effectLst/>
                          <a:latin typeface="+mn-lt"/>
                          <a:ea typeface="+mn-ea"/>
                          <a:cs typeface="+mn-cs"/>
                        </a:rPr>
                        <a:t>tratamientos</a:t>
                      </a:r>
                      <a:r>
                        <a:rPr lang="en-US" sz="1800" kern="1200" baseline="0" dirty="0" smtClean="0">
                          <a:solidFill>
                            <a:schemeClr val="dk1"/>
                          </a:solidFill>
                          <a:effectLst/>
                          <a:latin typeface="+mn-lt"/>
                          <a:ea typeface="+mn-ea"/>
                          <a:cs typeface="+mn-cs"/>
                        </a:rPr>
                        <a:t> </a:t>
                      </a:r>
                      <a:r>
                        <a:rPr lang="en-US" sz="1800" kern="1200" baseline="0" dirty="0" err="1" smtClean="0">
                          <a:solidFill>
                            <a:schemeClr val="dk1"/>
                          </a:solidFill>
                          <a:effectLst/>
                          <a:latin typeface="+mn-lt"/>
                          <a:ea typeface="+mn-ea"/>
                          <a:cs typeface="+mn-cs"/>
                        </a:rPr>
                        <a:t>ambulatorios</a:t>
                      </a:r>
                      <a:r>
                        <a:rPr lang="en-US" sz="1800" kern="1200" baseline="0" dirty="0" smtClean="0">
                          <a:solidFill>
                            <a:schemeClr val="dk1"/>
                          </a:solidFill>
                          <a:effectLst/>
                          <a:latin typeface="+mn-lt"/>
                          <a:ea typeface="+mn-ea"/>
                          <a:cs typeface="+mn-cs"/>
                        </a:rPr>
                        <a:t> y </a:t>
                      </a:r>
                      <a:r>
                        <a:rPr lang="en-US" sz="1800" kern="1200" baseline="0" dirty="0" err="1" smtClean="0">
                          <a:solidFill>
                            <a:schemeClr val="dk1"/>
                          </a:solidFill>
                          <a:effectLst/>
                          <a:latin typeface="+mn-lt"/>
                          <a:ea typeface="+mn-ea"/>
                          <a:cs typeface="+mn-cs"/>
                        </a:rPr>
                        <a:t>hospitalarios</a:t>
                      </a:r>
                      <a:r>
                        <a:rPr lang="en-US" sz="1800" kern="1200" baseline="0" dirty="0" smtClean="0">
                          <a:solidFill>
                            <a:schemeClr val="dk1"/>
                          </a:solidFill>
                          <a:effectLst/>
                          <a:latin typeface="+mn-lt"/>
                          <a:ea typeface="+mn-ea"/>
                          <a:cs typeface="+mn-cs"/>
                        </a:rPr>
                        <a:t>)</a:t>
                      </a:r>
                      <a:endParaRPr lang="en-GB" sz="1800" kern="1200" dirty="0" smtClean="0">
                        <a:solidFill>
                          <a:schemeClr val="dk1"/>
                        </a:solidFill>
                        <a:effectLst/>
                        <a:latin typeface="+mn-lt"/>
                        <a:ea typeface="+mn-ea"/>
                        <a:cs typeface="+mn-cs"/>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kern="1200" dirty="0" smtClean="0">
                          <a:solidFill>
                            <a:schemeClr val="dk1"/>
                          </a:solidFill>
                          <a:effectLst/>
                          <a:latin typeface="+mn-lt"/>
                          <a:ea typeface="+mn-ea"/>
                          <a:cs typeface="+mn-cs"/>
                        </a:rPr>
                        <a:t>NICE </a:t>
                      </a:r>
                      <a:r>
                        <a:rPr lang="en-GB" sz="1800" kern="1200" dirty="0" err="1" smtClean="0">
                          <a:solidFill>
                            <a:schemeClr val="dk1"/>
                          </a:solidFill>
                          <a:effectLst/>
                          <a:latin typeface="+mn-lt"/>
                          <a:ea typeface="+mn-ea"/>
                          <a:cs typeface="+mn-cs"/>
                        </a:rPr>
                        <a:t>es</a:t>
                      </a:r>
                      <a:r>
                        <a:rPr lang="en-GB" sz="1800" kern="1200" dirty="0" smtClean="0">
                          <a:solidFill>
                            <a:schemeClr val="dk1"/>
                          </a:solidFill>
                          <a:effectLst/>
                          <a:latin typeface="+mn-lt"/>
                          <a:ea typeface="+mn-ea"/>
                          <a:cs typeface="+mn-cs"/>
                        </a:rPr>
                        <a:t> </a:t>
                      </a:r>
                      <a:r>
                        <a:rPr lang="en-GB" sz="1800" kern="1200" dirty="0" err="1" smtClean="0">
                          <a:solidFill>
                            <a:schemeClr val="dk1"/>
                          </a:solidFill>
                          <a:effectLst/>
                          <a:latin typeface="+mn-lt"/>
                          <a:ea typeface="+mn-ea"/>
                          <a:cs typeface="+mn-cs"/>
                        </a:rPr>
                        <a:t>financiado</a:t>
                      </a:r>
                      <a:r>
                        <a:rPr lang="en-GB" sz="1800" kern="1200" dirty="0" smtClean="0">
                          <a:solidFill>
                            <a:schemeClr val="dk1"/>
                          </a:solidFill>
                          <a:effectLst/>
                          <a:latin typeface="+mn-lt"/>
                          <a:ea typeface="+mn-ea"/>
                          <a:cs typeface="+mn-cs"/>
                        </a:rPr>
                        <a:t> </a:t>
                      </a:r>
                      <a:r>
                        <a:rPr lang="en-GB" sz="1800" kern="1200" dirty="0" err="1" smtClean="0">
                          <a:solidFill>
                            <a:schemeClr val="dk1"/>
                          </a:solidFill>
                          <a:effectLst/>
                          <a:latin typeface="+mn-lt"/>
                          <a:ea typeface="+mn-ea"/>
                          <a:cs typeface="+mn-cs"/>
                        </a:rPr>
                        <a:t>por</a:t>
                      </a:r>
                      <a:r>
                        <a:rPr lang="en-GB" sz="1800" kern="1200" dirty="0" smtClean="0">
                          <a:solidFill>
                            <a:schemeClr val="dk1"/>
                          </a:solidFill>
                          <a:effectLst/>
                          <a:latin typeface="+mn-lt"/>
                          <a:ea typeface="+mn-ea"/>
                          <a:cs typeface="+mn-cs"/>
                        </a:rPr>
                        <a:t> el </a:t>
                      </a:r>
                      <a:r>
                        <a:rPr lang="en-GB" sz="1800" kern="1200" dirty="0" err="1" smtClean="0">
                          <a:solidFill>
                            <a:schemeClr val="dk1"/>
                          </a:solidFill>
                          <a:effectLst/>
                          <a:latin typeface="+mn-lt"/>
                          <a:ea typeface="+mn-ea"/>
                          <a:cs typeface="+mn-cs"/>
                        </a:rPr>
                        <a:t>Departamento</a:t>
                      </a:r>
                      <a:r>
                        <a:rPr lang="en-GB" sz="1800" kern="1200" dirty="0" smtClean="0">
                          <a:solidFill>
                            <a:schemeClr val="dk1"/>
                          </a:solidFill>
                          <a:effectLst/>
                          <a:latin typeface="+mn-lt"/>
                          <a:ea typeface="+mn-ea"/>
                          <a:cs typeface="+mn-cs"/>
                        </a:rPr>
                        <a:t> de</a:t>
                      </a:r>
                      <a:r>
                        <a:rPr lang="en-GB" sz="1800" kern="1200" baseline="0" dirty="0" smtClean="0">
                          <a:solidFill>
                            <a:schemeClr val="dk1"/>
                          </a:solidFill>
                          <a:effectLst/>
                          <a:latin typeface="+mn-lt"/>
                          <a:ea typeface="+mn-ea"/>
                          <a:cs typeface="+mn-cs"/>
                        </a:rPr>
                        <a:t> </a:t>
                      </a:r>
                      <a:r>
                        <a:rPr lang="en-GB" sz="1800" kern="1200" baseline="0" dirty="0" err="1" smtClean="0">
                          <a:solidFill>
                            <a:schemeClr val="dk1"/>
                          </a:solidFill>
                          <a:effectLst/>
                          <a:latin typeface="+mn-lt"/>
                          <a:ea typeface="+mn-ea"/>
                          <a:cs typeface="+mn-cs"/>
                        </a:rPr>
                        <a:t>Salud</a:t>
                      </a:r>
                      <a:r>
                        <a:rPr lang="en-GB" sz="1800" kern="1200" baseline="0" dirty="0" smtClean="0">
                          <a:solidFill>
                            <a:schemeClr val="dk1"/>
                          </a:solidFill>
                          <a:effectLst/>
                          <a:latin typeface="+mn-lt"/>
                          <a:ea typeface="+mn-ea"/>
                          <a:cs typeface="+mn-cs"/>
                        </a:rPr>
                        <a:t> con </a:t>
                      </a:r>
                      <a:r>
                        <a:rPr lang="en-GB" sz="1800" b="1" kern="1200" baseline="0" dirty="0" err="1" smtClean="0">
                          <a:solidFill>
                            <a:schemeClr val="dk1"/>
                          </a:solidFill>
                          <a:effectLst/>
                          <a:latin typeface="+mn-lt"/>
                          <a:ea typeface="+mn-ea"/>
                          <a:cs typeface="+mn-cs"/>
                        </a:rPr>
                        <a:t>impuestos</a:t>
                      </a:r>
                      <a:endParaRPr lang="es-CO" b="1" dirty="0"/>
                    </a:p>
                  </a:txBody>
                  <a:tcPr/>
                </a:tc>
                <a:tc>
                  <a:txBody>
                    <a:bodyPr/>
                    <a:lstStyle/>
                    <a:p>
                      <a:r>
                        <a:rPr lang="en-GB" sz="1800" kern="1200" baseline="0" dirty="0" smtClean="0">
                          <a:solidFill>
                            <a:schemeClr val="dk1"/>
                          </a:solidFill>
                          <a:effectLst/>
                          <a:latin typeface="+mn-lt"/>
                          <a:ea typeface="+mn-ea"/>
                          <a:cs typeface="+mn-cs"/>
                        </a:rPr>
                        <a:t>El PBAC y el MSAC son </a:t>
                      </a:r>
                      <a:r>
                        <a:rPr lang="en-GB" sz="1800" kern="1200" baseline="0" dirty="0" err="1" smtClean="0">
                          <a:solidFill>
                            <a:schemeClr val="dk1"/>
                          </a:solidFill>
                          <a:effectLst/>
                          <a:latin typeface="+mn-lt"/>
                          <a:ea typeface="+mn-ea"/>
                          <a:cs typeface="+mn-cs"/>
                        </a:rPr>
                        <a:t>financiados</a:t>
                      </a:r>
                      <a:r>
                        <a:rPr lang="en-GB" sz="1800" kern="1200" baseline="0" dirty="0" smtClean="0">
                          <a:solidFill>
                            <a:schemeClr val="dk1"/>
                          </a:solidFill>
                          <a:effectLst/>
                          <a:latin typeface="+mn-lt"/>
                          <a:ea typeface="+mn-ea"/>
                          <a:cs typeface="+mn-cs"/>
                        </a:rPr>
                        <a:t> con </a:t>
                      </a:r>
                      <a:r>
                        <a:rPr lang="en-GB" sz="1800" b="1" kern="1200" baseline="0" dirty="0" err="1" smtClean="0">
                          <a:solidFill>
                            <a:schemeClr val="dk1"/>
                          </a:solidFill>
                          <a:effectLst/>
                          <a:latin typeface="+mn-lt"/>
                          <a:ea typeface="+mn-ea"/>
                          <a:cs typeface="+mn-cs"/>
                        </a:rPr>
                        <a:t>impuestos</a:t>
                      </a:r>
                      <a:r>
                        <a:rPr lang="en-GB" sz="1800" b="1" kern="1200" baseline="0" dirty="0" smtClean="0">
                          <a:solidFill>
                            <a:schemeClr val="dk1"/>
                          </a:solidFill>
                          <a:effectLst/>
                          <a:latin typeface="+mn-lt"/>
                          <a:ea typeface="+mn-ea"/>
                          <a:cs typeface="+mn-cs"/>
                        </a:rPr>
                        <a:t> </a:t>
                      </a:r>
                      <a:r>
                        <a:rPr lang="en-GB" sz="1800" b="1" kern="1200" baseline="0" dirty="0" err="1" smtClean="0">
                          <a:solidFill>
                            <a:schemeClr val="dk1"/>
                          </a:solidFill>
                          <a:effectLst/>
                          <a:latin typeface="+mn-lt"/>
                          <a:ea typeface="+mn-ea"/>
                          <a:cs typeface="+mn-cs"/>
                        </a:rPr>
                        <a:t>federales</a:t>
                      </a:r>
                      <a:endParaRPr lang="es-CO" sz="1800" b="1" kern="1200" baseline="0" dirty="0">
                        <a:solidFill>
                          <a:schemeClr val="dk1"/>
                        </a:solidFill>
                        <a:effectLst/>
                        <a:latin typeface="+mn-lt"/>
                        <a:ea typeface="+mn-ea"/>
                        <a:cs typeface="+mn-cs"/>
                      </a:endParaRPr>
                    </a:p>
                  </a:txBody>
                  <a:tcPr/>
                </a:tc>
              </a:tr>
            </a:tbl>
          </a:graphicData>
        </a:graphic>
      </p:graphicFrame>
    </p:spTree>
    <p:extLst>
      <p:ext uri="{BB962C8B-B14F-4D97-AF65-F5344CB8AC3E}">
        <p14:creationId xmlns:p14="http://schemas.microsoft.com/office/powerpoint/2010/main" val="15837402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4 Marcador de contenido"/>
          <p:cNvSpPr>
            <a:spLocks noGrp="1"/>
          </p:cNvSpPr>
          <p:nvPr>
            <p:ph sz="half" idx="2"/>
          </p:nvPr>
        </p:nvSpPr>
        <p:spPr>
          <a:xfrm>
            <a:off x="803151" y="1844824"/>
            <a:ext cx="10081641" cy="3705225"/>
          </a:xfrm>
        </p:spPr>
        <p:txBody>
          <a:bodyPr/>
          <a:lstStyle/>
          <a:p>
            <a:endParaRPr lang="es-CO" sz="2400" b="1" dirty="0" smtClean="0">
              <a:solidFill>
                <a:schemeClr val="tx1"/>
              </a:solidFill>
            </a:endParaRPr>
          </a:p>
          <a:p>
            <a:endParaRPr lang="es-CO" sz="2400" b="1" dirty="0" smtClean="0">
              <a:solidFill>
                <a:schemeClr val="tx1"/>
              </a:solidFill>
              <a:latin typeface="Segoe UI Semibold" pitchFamily="34" charset="0"/>
            </a:endParaRPr>
          </a:p>
        </p:txBody>
      </p:sp>
      <p:sp>
        <p:nvSpPr>
          <p:cNvPr id="3" name="4 Título"/>
          <p:cNvSpPr txBox="1">
            <a:spLocks/>
          </p:cNvSpPr>
          <p:nvPr/>
        </p:nvSpPr>
        <p:spPr>
          <a:xfrm>
            <a:off x="2207568" y="764704"/>
            <a:ext cx="7704856" cy="648072"/>
          </a:xfrm>
          <a:prstGeom prst="rect">
            <a:avLst/>
          </a:prstGeom>
        </p:spPr>
        <p:txBody>
          <a:bodyPr/>
          <a:lstStyle>
            <a:lvl1pPr algn="ctr" defTabSz="914400" rtl="0" eaLnBrk="1" latinLnBrk="0" hangingPunct="1">
              <a:spcBef>
                <a:spcPct val="0"/>
              </a:spcBef>
              <a:buNone/>
              <a:defRPr sz="4400" kern="1200">
                <a:solidFill>
                  <a:schemeClr val="tx1"/>
                </a:solidFill>
                <a:latin typeface="Segoe UI" panose="020B0502040204020203" pitchFamily="34" charset="0"/>
                <a:ea typeface="Segoe UI" panose="020B0502040204020203" pitchFamily="34" charset="0"/>
                <a:cs typeface="Segoe UI" panose="020B0502040204020203" pitchFamily="34" charset="0"/>
              </a:defRPr>
            </a:lvl1pPr>
          </a:lstStyle>
          <a:p>
            <a:pPr>
              <a:spcAft>
                <a:spcPts val="600"/>
              </a:spcAft>
            </a:pPr>
            <a:r>
              <a:rPr lang="es-CO" sz="2800" b="1" dirty="0"/>
              <a:t>El proceso del cambio de políticas</a:t>
            </a:r>
          </a:p>
        </p:txBody>
      </p:sp>
      <p:sp>
        <p:nvSpPr>
          <p:cNvPr id="5" name="4 Marcador de contenido"/>
          <p:cNvSpPr txBox="1">
            <a:spLocks/>
          </p:cNvSpPr>
          <p:nvPr/>
        </p:nvSpPr>
        <p:spPr>
          <a:xfrm>
            <a:off x="839416" y="1772816"/>
            <a:ext cx="10081641" cy="3705225"/>
          </a:xfrm>
          <a:prstGeom prst="rect">
            <a:avLst/>
          </a:prstGeom>
        </p:spPr>
        <p:txBody>
          <a:bodyPr/>
          <a:lstStyle>
            <a:lvl1pPr marL="285750" indent="-285750" algn="just" defTabSz="914400" rtl="0" eaLnBrk="1" latinLnBrk="0" hangingPunct="1">
              <a:spcBef>
                <a:spcPct val="20000"/>
              </a:spcBef>
              <a:buClr>
                <a:srgbClr val="FF0000"/>
              </a:buClr>
              <a:buFont typeface="Arial" panose="020B0604020202020204" pitchFamily="34" charset="0"/>
              <a:buChar char="»"/>
              <a:defRPr sz="1400" kern="1200" baseline="0">
                <a:solidFill>
                  <a:schemeClr val="tx1">
                    <a:lumMod val="75000"/>
                    <a:lumOff val="25000"/>
                  </a:schemeClr>
                </a:solidFill>
                <a:latin typeface="Segoe UI Light" panose="020B0502040204020203" pitchFamily="34" charset="0"/>
                <a:ea typeface="+mn-ea"/>
                <a:cs typeface="+mn-cs"/>
              </a:defRPr>
            </a:lvl1pPr>
            <a:lvl2pPr marL="800100" indent="-342900" algn="l" defTabSz="914400" rtl="0" eaLnBrk="1" latinLnBrk="0" hangingPunct="1">
              <a:spcBef>
                <a:spcPct val="20000"/>
              </a:spcBef>
              <a:buClr>
                <a:srgbClr val="FF0000"/>
              </a:buClr>
              <a:buFont typeface="Arial" panose="020B0604020202020204" pitchFamily="34" charset="0"/>
              <a:buChar char="•"/>
              <a:defRPr sz="24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r>
              <a:rPr lang="es-CO" sz="2800" b="1" dirty="0" smtClean="0">
                <a:solidFill>
                  <a:schemeClr val="tx1"/>
                </a:solidFill>
              </a:rPr>
              <a:t>Modelos racionales: “lo que debe hacerse” (</a:t>
            </a:r>
            <a:r>
              <a:rPr lang="es-CO" sz="2800" b="1" dirty="0" err="1" smtClean="0">
                <a:solidFill>
                  <a:schemeClr val="tx1"/>
                </a:solidFill>
              </a:rPr>
              <a:t>Simon</a:t>
            </a:r>
            <a:r>
              <a:rPr lang="es-CO" sz="2800" b="1" dirty="0" smtClean="0">
                <a:solidFill>
                  <a:schemeClr val="tx1"/>
                </a:solidFill>
              </a:rPr>
              <a:t>, 1957)</a:t>
            </a:r>
          </a:p>
          <a:p>
            <a:endParaRPr lang="es-CO" sz="2800" b="1" dirty="0" smtClean="0">
              <a:solidFill>
                <a:schemeClr val="tx1"/>
              </a:solidFill>
            </a:endParaRPr>
          </a:p>
          <a:p>
            <a:r>
              <a:rPr lang="es-CO" sz="2800" b="1" dirty="0" smtClean="0">
                <a:solidFill>
                  <a:schemeClr val="tx1"/>
                </a:solidFill>
              </a:rPr>
              <a:t>Cambios incrementales: “avanzar poco a poco” (</a:t>
            </a:r>
            <a:r>
              <a:rPr lang="es-CO" sz="2800" b="1" dirty="0" err="1" smtClean="0">
                <a:solidFill>
                  <a:schemeClr val="tx1"/>
                </a:solidFill>
              </a:rPr>
              <a:t>Lindblom</a:t>
            </a:r>
            <a:r>
              <a:rPr lang="es-CO" sz="2800" b="1" dirty="0" smtClean="0">
                <a:solidFill>
                  <a:schemeClr val="tx1"/>
                </a:solidFill>
              </a:rPr>
              <a:t>, 1959)</a:t>
            </a:r>
          </a:p>
          <a:p>
            <a:endParaRPr lang="es-CO" sz="2800" b="1" dirty="0" smtClean="0">
              <a:solidFill>
                <a:schemeClr val="tx1"/>
              </a:solidFill>
            </a:endParaRPr>
          </a:p>
          <a:p>
            <a:r>
              <a:rPr lang="es-CO" sz="2800" b="1" dirty="0" smtClean="0">
                <a:solidFill>
                  <a:schemeClr val="tx1"/>
                </a:solidFill>
              </a:rPr>
              <a:t>Escaneo mixto: inspección amplia y enfoque en un solo componente del problema (</a:t>
            </a:r>
            <a:r>
              <a:rPr lang="es-CO" sz="2800" b="1" dirty="0" err="1" smtClean="0">
                <a:solidFill>
                  <a:schemeClr val="tx1"/>
                </a:solidFill>
              </a:rPr>
              <a:t>Etzioni</a:t>
            </a:r>
            <a:r>
              <a:rPr lang="es-CO" sz="2800" b="1" dirty="0" smtClean="0">
                <a:solidFill>
                  <a:schemeClr val="tx1"/>
                </a:solidFill>
              </a:rPr>
              <a:t>, 1967)</a:t>
            </a:r>
          </a:p>
          <a:p>
            <a:endParaRPr lang="es-CO" sz="2800" b="1" dirty="0" smtClean="0">
              <a:solidFill>
                <a:schemeClr val="tx1"/>
              </a:solidFill>
            </a:endParaRPr>
          </a:p>
          <a:p>
            <a:endParaRPr lang="es-CO" sz="2800" b="1" dirty="0" smtClean="0">
              <a:solidFill>
                <a:schemeClr val="tx1"/>
              </a:solidFill>
            </a:endParaRPr>
          </a:p>
          <a:p>
            <a:endParaRPr lang="es-CO" sz="2800" b="1" dirty="0" smtClean="0">
              <a:solidFill>
                <a:schemeClr val="tx1"/>
              </a:solidFill>
              <a:latin typeface="Segoe UI Semibold" pitchFamily="34" charset="0"/>
            </a:endParaRPr>
          </a:p>
        </p:txBody>
      </p:sp>
    </p:spTree>
    <p:extLst>
      <p:ext uri="{BB962C8B-B14F-4D97-AF65-F5344CB8AC3E}">
        <p14:creationId xmlns:p14="http://schemas.microsoft.com/office/powerpoint/2010/main" val="264129101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2"/>
          </p:nvPr>
        </p:nvSpPr>
        <p:spPr>
          <a:xfrm>
            <a:off x="767408" y="2132856"/>
            <a:ext cx="10585176" cy="4464496"/>
          </a:xfrm>
        </p:spPr>
        <p:txBody>
          <a:bodyPr/>
          <a:lstStyle/>
          <a:p>
            <a:endParaRPr lang="en-GB" sz="1800" dirty="0"/>
          </a:p>
          <a:p>
            <a:endParaRPr lang="en-GB" sz="1800" dirty="0"/>
          </a:p>
        </p:txBody>
      </p:sp>
      <p:sp>
        <p:nvSpPr>
          <p:cNvPr id="3" name="Text Placeholder 2"/>
          <p:cNvSpPr>
            <a:spLocks noGrp="1"/>
          </p:cNvSpPr>
          <p:nvPr>
            <p:ph type="body" sz="quarter" idx="10"/>
          </p:nvPr>
        </p:nvSpPr>
        <p:spPr>
          <a:xfrm>
            <a:off x="839416" y="908720"/>
            <a:ext cx="10585450" cy="358775"/>
          </a:xfrm>
        </p:spPr>
        <p:txBody>
          <a:bodyPr/>
          <a:lstStyle/>
          <a:p>
            <a:r>
              <a:rPr lang="en-GB" dirty="0" smtClean="0"/>
              <a:t>¿</a:t>
            </a:r>
            <a:r>
              <a:rPr lang="en-GB" dirty="0" err="1" smtClean="0"/>
              <a:t>Tamaño</a:t>
            </a:r>
            <a:r>
              <a:rPr lang="en-GB" dirty="0" smtClean="0"/>
              <a:t> del </a:t>
            </a:r>
            <a:r>
              <a:rPr lang="en-GB" dirty="0" err="1" smtClean="0"/>
              <a:t>presupuesto</a:t>
            </a:r>
            <a:r>
              <a:rPr lang="en-GB" dirty="0" smtClean="0"/>
              <a:t> y de la </a:t>
            </a:r>
            <a:r>
              <a:rPr lang="en-GB" dirty="0" err="1" smtClean="0"/>
              <a:t>planta</a:t>
            </a:r>
            <a:r>
              <a:rPr lang="en-GB" dirty="0" smtClean="0"/>
              <a:t> de la </a:t>
            </a:r>
            <a:r>
              <a:rPr lang="en-GB" dirty="0" err="1" smtClean="0"/>
              <a:t>entidad</a:t>
            </a:r>
            <a:r>
              <a:rPr lang="en-GB" dirty="0" smtClean="0"/>
              <a:t>(</a:t>
            </a:r>
            <a:r>
              <a:rPr lang="en-GB" dirty="0" err="1" smtClean="0"/>
              <a:t>es</a:t>
            </a:r>
            <a:r>
              <a:rPr lang="en-GB" dirty="0" smtClean="0"/>
              <a:t>) </a:t>
            </a:r>
            <a:r>
              <a:rPr lang="en-GB" dirty="0" err="1" smtClean="0"/>
              <a:t>que</a:t>
            </a:r>
            <a:r>
              <a:rPr lang="en-GB" dirty="0" smtClean="0"/>
              <a:t> </a:t>
            </a:r>
            <a:r>
              <a:rPr lang="en-GB" dirty="0" err="1" smtClean="0"/>
              <a:t>realiza</a:t>
            </a:r>
            <a:r>
              <a:rPr lang="en-GB" dirty="0" smtClean="0"/>
              <a:t>(n) ETES? </a:t>
            </a:r>
            <a:endParaRPr lang="es-CO" dirty="0"/>
          </a:p>
        </p:txBody>
      </p:sp>
      <p:graphicFrame>
        <p:nvGraphicFramePr>
          <p:cNvPr id="4" name="Table 3"/>
          <p:cNvGraphicFramePr>
            <a:graphicFrameLocks noGrp="1"/>
          </p:cNvGraphicFramePr>
          <p:nvPr>
            <p:extLst/>
          </p:nvPr>
        </p:nvGraphicFramePr>
        <p:xfrm>
          <a:off x="767408" y="1556792"/>
          <a:ext cx="10441160" cy="4890057"/>
        </p:xfrm>
        <a:graphic>
          <a:graphicData uri="http://schemas.openxmlformats.org/drawingml/2006/table">
            <a:tbl>
              <a:tblPr firstRow="1" bandRow="1">
                <a:tableStyleId>{5C22544A-7EE6-4342-B048-85BDC9FD1C3A}</a:tableStyleId>
              </a:tblPr>
              <a:tblGrid>
                <a:gridCol w="2610290"/>
                <a:gridCol w="2610290"/>
                <a:gridCol w="2610290"/>
                <a:gridCol w="2610290"/>
              </a:tblGrid>
              <a:tr h="683817">
                <a:tc>
                  <a:txBody>
                    <a:bodyPr/>
                    <a:lstStyle/>
                    <a:p>
                      <a:pPr algn="ctr"/>
                      <a:r>
                        <a:rPr lang="es-CO" dirty="0" smtClean="0"/>
                        <a:t>Holanda</a:t>
                      </a:r>
                      <a:endParaRPr lang="es-CO" dirty="0"/>
                    </a:p>
                  </a:txBody>
                  <a:tcPr/>
                </a:tc>
                <a:tc>
                  <a:txBody>
                    <a:bodyPr/>
                    <a:lstStyle/>
                    <a:p>
                      <a:pPr algn="ctr"/>
                      <a:r>
                        <a:rPr lang="es-CO" dirty="0" smtClean="0"/>
                        <a:t>Alemania</a:t>
                      </a:r>
                      <a:endParaRPr lang="es-CO" dirty="0"/>
                    </a:p>
                  </a:txBody>
                  <a:tcPr/>
                </a:tc>
                <a:tc>
                  <a:txBody>
                    <a:bodyPr/>
                    <a:lstStyle/>
                    <a:p>
                      <a:pPr algn="ctr"/>
                      <a:r>
                        <a:rPr lang="es-CO" dirty="0" smtClean="0"/>
                        <a:t>Reino Unido</a:t>
                      </a:r>
                      <a:endParaRPr lang="es-CO" dirty="0"/>
                    </a:p>
                  </a:txBody>
                  <a:tcPr/>
                </a:tc>
                <a:tc>
                  <a:txBody>
                    <a:bodyPr/>
                    <a:lstStyle/>
                    <a:p>
                      <a:pPr algn="ctr"/>
                      <a:r>
                        <a:rPr lang="es-CO" dirty="0" smtClean="0"/>
                        <a:t>Australia</a:t>
                      </a:r>
                      <a:endParaRPr lang="es-CO" dirty="0"/>
                    </a:p>
                  </a:txBody>
                  <a:tcPr/>
                </a:tc>
              </a:tr>
              <a:tr h="334863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dirty="0" smtClean="0">
                          <a:solidFill>
                            <a:schemeClr val="dk1"/>
                          </a:solidFill>
                          <a:effectLst/>
                          <a:latin typeface="+mn-lt"/>
                          <a:ea typeface="+mn-ea"/>
                          <a:cs typeface="+mn-cs"/>
                        </a:rPr>
                        <a:t>CVZ </a:t>
                      </a:r>
                      <a:r>
                        <a:rPr lang="en-US" sz="1800" kern="1200" dirty="0" err="1" smtClean="0">
                          <a:solidFill>
                            <a:schemeClr val="dk1"/>
                          </a:solidFill>
                          <a:effectLst/>
                          <a:latin typeface="+mn-lt"/>
                          <a:ea typeface="+mn-ea"/>
                          <a:cs typeface="+mn-cs"/>
                        </a:rPr>
                        <a:t>cuenta</a:t>
                      </a:r>
                      <a:r>
                        <a:rPr lang="en-US" sz="1800" kern="1200" dirty="0" smtClean="0">
                          <a:solidFill>
                            <a:schemeClr val="dk1"/>
                          </a:solidFill>
                          <a:effectLst/>
                          <a:latin typeface="+mn-lt"/>
                          <a:ea typeface="+mn-ea"/>
                          <a:cs typeface="+mn-cs"/>
                        </a:rPr>
                        <a:t> con </a:t>
                      </a:r>
                      <a:r>
                        <a:rPr lang="en-US" sz="1800" b="1" kern="1200" dirty="0" smtClean="0">
                          <a:solidFill>
                            <a:schemeClr val="dk1"/>
                          </a:solidFill>
                          <a:effectLst/>
                          <a:latin typeface="+mn-lt"/>
                          <a:ea typeface="+mn-ea"/>
                          <a:cs typeface="+mn-cs"/>
                        </a:rPr>
                        <a:t>60 </a:t>
                      </a:r>
                      <a:r>
                        <a:rPr lang="en-US" sz="1800" b="1" kern="1200" dirty="0" err="1" smtClean="0">
                          <a:solidFill>
                            <a:schemeClr val="dk1"/>
                          </a:solidFill>
                          <a:effectLst/>
                          <a:latin typeface="+mn-lt"/>
                          <a:ea typeface="+mn-ea"/>
                          <a:cs typeface="+mn-cs"/>
                        </a:rPr>
                        <a:t>empleados</a:t>
                      </a:r>
                      <a:r>
                        <a:rPr lang="en-US" sz="1800" kern="1200" dirty="0" smtClean="0">
                          <a:solidFill>
                            <a:schemeClr val="dk1"/>
                          </a:solidFill>
                          <a:effectLst/>
                          <a:latin typeface="+mn-lt"/>
                          <a:ea typeface="+mn-ea"/>
                          <a:cs typeface="+mn-cs"/>
                        </a:rPr>
                        <a:t> </a:t>
                      </a:r>
                      <a:r>
                        <a:rPr lang="en-US" sz="1800" kern="1200" dirty="0" err="1" smtClean="0">
                          <a:solidFill>
                            <a:schemeClr val="dk1"/>
                          </a:solidFill>
                          <a:effectLst/>
                          <a:latin typeface="+mn-lt"/>
                          <a:ea typeface="+mn-ea"/>
                          <a:cs typeface="+mn-cs"/>
                        </a:rPr>
                        <a:t>para</a:t>
                      </a:r>
                      <a:r>
                        <a:rPr lang="en-US" sz="1800" kern="1200" dirty="0" smtClean="0">
                          <a:solidFill>
                            <a:schemeClr val="dk1"/>
                          </a:solidFill>
                          <a:effectLst/>
                          <a:latin typeface="+mn-lt"/>
                          <a:ea typeface="+mn-ea"/>
                          <a:cs typeface="+mn-cs"/>
                        </a:rPr>
                        <a:t> </a:t>
                      </a:r>
                      <a:r>
                        <a:rPr lang="en-US" sz="1800" kern="1200" dirty="0" err="1" smtClean="0">
                          <a:solidFill>
                            <a:schemeClr val="dk1"/>
                          </a:solidFill>
                          <a:effectLst/>
                          <a:latin typeface="+mn-lt"/>
                          <a:ea typeface="+mn-ea"/>
                          <a:cs typeface="+mn-cs"/>
                        </a:rPr>
                        <a:t>su</a:t>
                      </a:r>
                      <a:r>
                        <a:rPr lang="en-US" sz="1800" kern="1200" dirty="0" smtClean="0">
                          <a:solidFill>
                            <a:schemeClr val="dk1"/>
                          </a:solidFill>
                          <a:effectLst/>
                          <a:latin typeface="+mn-lt"/>
                          <a:ea typeface="+mn-ea"/>
                          <a:cs typeface="+mn-cs"/>
                        </a:rPr>
                        <a:t> </a:t>
                      </a:r>
                      <a:r>
                        <a:rPr lang="en-US" sz="1800" kern="1200" dirty="0" err="1" smtClean="0">
                          <a:solidFill>
                            <a:schemeClr val="dk1"/>
                          </a:solidFill>
                          <a:effectLst/>
                          <a:latin typeface="+mn-lt"/>
                          <a:ea typeface="+mn-ea"/>
                          <a:cs typeface="+mn-cs"/>
                        </a:rPr>
                        <a:t>trabajo</a:t>
                      </a:r>
                      <a:r>
                        <a:rPr lang="en-US" sz="1800" kern="1200" dirty="0" smtClean="0">
                          <a:solidFill>
                            <a:schemeClr val="dk1"/>
                          </a:solidFill>
                          <a:effectLst/>
                          <a:latin typeface="+mn-lt"/>
                          <a:ea typeface="+mn-ea"/>
                          <a:cs typeface="+mn-cs"/>
                        </a:rPr>
                        <a:t> de </a:t>
                      </a:r>
                      <a:r>
                        <a:rPr lang="en-US" sz="1800" kern="1200" dirty="0" err="1" smtClean="0">
                          <a:solidFill>
                            <a:schemeClr val="dk1"/>
                          </a:solidFill>
                          <a:effectLst/>
                          <a:latin typeface="+mn-lt"/>
                          <a:ea typeface="+mn-ea"/>
                          <a:cs typeface="+mn-cs"/>
                        </a:rPr>
                        <a:t>informar</a:t>
                      </a:r>
                      <a:r>
                        <a:rPr lang="en-US" sz="1800" kern="1200" dirty="0" smtClean="0">
                          <a:solidFill>
                            <a:schemeClr val="dk1"/>
                          </a:solidFill>
                          <a:effectLst/>
                          <a:latin typeface="+mn-lt"/>
                          <a:ea typeface="+mn-ea"/>
                          <a:cs typeface="+mn-cs"/>
                        </a:rPr>
                        <a:t> la </a:t>
                      </a:r>
                      <a:r>
                        <a:rPr lang="en-US" sz="1800" kern="1200" dirty="0" err="1" smtClean="0">
                          <a:solidFill>
                            <a:schemeClr val="dk1"/>
                          </a:solidFill>
                          <a:effectLst/>
                          <a:latin typeface="+mn-lt"/>
                          <a:ea typeface="+mn-ea"/>
                          <a:cs typeface="+mn-cs"/>
                        </a:rPr>
                        <a:t>toma</a:t>
                      </a:r>
                      <a:r>
                        <a:rPr lang="en-US" sz="1800" kern="1200" dirty="0" smtClean="0">
                          <a:solidFill>
                            <a:schemeClr val="dk1"/>
                          </a:solidFill>
                          <a:effectLst/>
                          <a:latin typeface="+mn-lt"/>
                          <a:ea typeface="+mn-ea"/>
                          <a:cs typeface="+mn-cs"/>
                        </a:rPr>
                        <a:t> de </a:t>
                      </a:r>
                      <a:r>
                        <a:rPr lang="en-US" sz="1800" kern="1200" dirty="0" err="1" smtClean="0">
                          <a:solidFill>
                            <a:schemeClr val="dk1"/>
                          </a:solidFill>
                          <a:effectLst/>
                          <a:latin typeface="+mn-lt"/>
                          <a:ea typeface="+mn-ea"/>
                          <a:cs typeface="+mn-cs"/>
                        </a:rPr>
                        <a:t>decisiones</a:t>
                      </a:r>
                      <a:r>
                        <a:rPr lang="en-US" sz="1800" kern="1200" dirty="0" smtClean="0">
                          <a:solidFill>
                            <a:schemeClr val="dk1"/>
                          </a:solidFill>
                          <a:effectLst/>
                          <a:latin typeface="+mn-lt"/>
                          <a:ea typeface="+mn-ea"/>
                          <a:cs typeface="+mn-cs"/>
                        </a:rPr>
                        <a:t> </a:t>
                      </a:r>
                      <a:r>
                        <a:rPr lang="en-US" sz="1800" kern="1200" dirty="0" err="1" smtClean="0">
                          <a:solidFill>
                            <a:schemeClr val="dk1"/>
                          </a:solidFill>
                          <a:effectLst/>
                          <a:latin typeface="+mn-lt"/>
                          <a:ea typeface="+mn-ea"/>
                          <a:cs typeface="+mn-cs"/>
                        </a:rPr>
                        <a:t>sobre</a:t>
                      </a:r>
                      <a:r>
                        <a:rPr lang="en-US" sz="1800" kern="1200" dirty="0" smtClean="0">
                          <a:solidFill>
                            <a:schemeClr val="dk1"/>
                          </a:solidFill>
                          <a:effectLst/>
                          <a:latin typeface="+mn-lt"/>
                          <a:ea typeface="+mn-ea"/>
                          <a:cs typeface="+mn-cs"/>
                        </a:rPr>
                        <a:t> los </a:t>
                      </a:r>
                      <a:r>
                        <a:rPr lang="en-US" sz="1800" kern="1200" dirty="0" err="1" smtClean="0">
                          <a:solidFill>
                            <a:schemeClr val="dk1"/>
                          </a:solidFill>
                          <a:effectLst/>
                          <a:latin typeface="+mn-lt"/>
                          <a:ea typeface="+mn-ea"/>
                          <a:cs typeface="+mn-cs"/>
                        </a:rPr>
                        <a:t>beneficios</a:t>
                      </a:r>
                      <a:r>
                        <a:rPr lang="en-US" sz="1800" kern="1200" baseline="0" dirty="0" smtClean="0">
                          <a:solidFill>
                            <a:schemeClr val="dk1"/>
                          </a:solidFill>
                          <a:effectLst/>
                          <a:latin typeface="+mn-lt"/>
                          <a:ea typeface="+mn-ea"/>
                          <a:cs typeface="+mn-cs"/>
                        </a:rPr>
                        <a:t> </a:t>
                      </a:r>
                      <a:r>
                        <a:rPr lang="en-US" sz="1800" kern="1200" dirty="0" smtClean="0">
                          <a:solidFill>
                            <a:schemeClr val="dk1"/>
                          </a:solidFill>
                          <a:effectLst/>
                          <a:latin typeface="+mn-lt"/>
                          <a:ea typeface="+mn-ea"/>
                          <a:cs typeface="+mn-cs"/>
                        </a:rPr>
                        <a:t>del plan</a:t>
                      </a:r>
                    </a:p>
                  </a:txBody>
                  <a:tcPr/>
                </a:tc>
                <a:tc>
                  <a:txBody>
                    <a:bodyPr/>
                    <a:lstStyle/>
                    <a:p>
                      <a:r>
                        <a:rPr lang="en-US" sz="1800" kern="1200" dirty="0" err="1" smtClean="0">
                          <a:solidFill>
                            <a:schemeClr val="dk1"/>
                          </a:solidFill>
                          <a:effectLst/>
                          <a:latin typeface="+mn-lt"/>
                          <a:ea typeface="+mn-ea"/>
                          <a:cs typeface="+mn-cs"/>
                        </a:rPr>
                        <a:t>IQWiG</a:t>
                      </a:r>
                      <a:r>
                        <a:rPr lang="en-US" sz="1800" kern="1200" dirty="0" smtClean="0">
                          <a:solidFill>
                            <a:schemeClr val="dk1"/>
                          </a:solidFill>
                          <a:effectLst/>
                          <a:latin typeface="+mn-lt"/>
                          <a:ea typeface="+mn-ea"/>
                          <a:cs typeface="+mn-cs"/>
                        </a:rPr>
                        <a:t> </a:t>
                      </a:r>
                      <a:r>
                        <a:rPr lang="en-US" sz="1800" kern="1200" dirty="0" err="1" smtClean="0">
                          <a:solidFill>
                            <a:schemeClr val="dk1"/>
                          </a:solidFill>
                          <a:effectLst/>
                          <a:latin typeface="+mn-lt"/>
                          <a:ea typeface="+mn-ea"/>
                          <a:cs typeface="+mn-cs"/>
                        </a:rPr>
                        <a:t>inicio</a:t>
                      </a:r>
                      <a:r>
                        <a:rPr lang="en-US" sz="1800" kern="1200" baseline="0" dirty="0" smtClean="0">
                          <a:solidFill>
                            <a:schemeClr val="dk1"/>
                          </a:solidFill>
                          <a:effectLst/>
                          <a:latin typeface="+mn-lt"/>
                          <a:ea typeface="+mn-ea"/>
                          <a:cs typeface="+mn-cs"/>
                        </a:rPr>
                        <a:t> con </a:t>
                      </a:r>
                      <a:r>
                        <a:rPr lang="en-US" sz="1800" kern="1200" dirty="0" smtClean="0">
                          <a:solidFill>
                            <a:schemeClr val="dk1"/>
                          </a:solidFill>
                          <a:effectLst/>
                          <a:latin typeface="+mn-lt"/>
                          <a:ea typeface="+mn-ea"/>
                          <a:cs typeface="+mn-cs"/>
                        </a:rPr>
                        <a:t>11 </a:t>
                      </a:r>
                      <a:r>
                        <a:rPr lang="en-US" sz="1800" kern="1200" dirty="0" err="1" smtClean="0">
                          <a:solidFill>
                            <a:schemeClr val="dk1"/>
                          </a:solidFill>
                          <a:effectLst/>
                          <a:latin typeface="+mn-lt"/>
                          <a:ea typeface="+mn-ea"/>
                          <a:cs typeface="+mn-cs"/>
                        </a:rPr>
                        <a:t>empleados</a:t>
                      </a:r>
                      <a:r>
                        <a:rPr lang="en-US" sz="1800" kern="1200" dirty="0" smtClean="0">
                          <a:solidFill>
                            <a:schemeClr val="dk1"/>
                          </a:solidFill>
                          <a:effectLst/>
                          <a:latin typeface="+mn-lt"/>
                          <a:ea typeface="+mn-ea"/>
                          <a:cs typeface="+mn-cs"/>
                        </a:rPr>
                        <a:t> en el 2014.</a:t>
                      </a:r>
                      <a:r>
                        <a:rPr lang="en-US" sz="1800" kern="1200" baseline="0" dirty="0" smtClean="0">
                          <a:solidFill>
                            <a:schemeClr val="dk1"/>
                          </a:solidFill>
                          <a:effectLst/>
                          <a:latin typeface="+mn-lt"/>
                          <a:ea typeface="+mn-ea"/>
                          <a:cs typeface="+mn-cs"/>
                        </a:rPr>
                        <a:t> </a:t>
                      </a:r>
                      <a:r>
                        <a:rPr lang="en-US" sz="1800" kern="1200" baseline="0" dirty="0" err="1" smtClean="0">
                          <a:solidFill>
                            <a:schemeClr val="dk1"/>
                          </a:solidFill>
                          <a:effectLst/>
                          <a:latin typeface="+mn-lt"/>
                          <a:ea typeface="+mn-ea"/>
                          <a:cs typeface="+mn-cs"/>
                        </a:rPr>
                        <a:t>Planta</a:t>
                      </a:r>
                      <a:r>
                        <a:rPr lang="en-US" sz="1800" kern="1200" baseline="0" dirty="0" smtClean="0">
                          <a:solidFill>
                            <a:schemeClr val="dk1"/>
                          </a:solidFill>
                          <a:effectLst/>
                          <a:latin typeface="+mn-lt"/>
                          <a:ea typeface="+mn-ea"/>
                          <a:cs typeface="+mn-cs"/>
                        </a:rPr>
                        <a:t> actual de 111 </a:t>
                      </a:r>
                      <a:r>
                        <a:rPr lang="en-US" sz="1800" kern="1200" baseline="0" dirty="0" err="1" smtClean="0">
                          <a:solidFill>
                            <a:schemeClr val="dk1"/>
                          </a:solidFill>
                          <a:effectLst/>
                          <a:latin typeface="+mn-lt"/>
                          <a:ea typeface="+mn-ea"/>
                          <a:cs typeface="+mn-cs"/>
                        </a:rPr>
                        <a:t>empleados</a:t>
                      </a:r>
                      <a:endParaRPr lang="en-US" sz="1800" kern="1200" baseline="0" dirty="0" smtClean="0">
                        <a:solidFill>
                          <a:schemeClr val="dk1"/>
                        </a:solidFill>
                        <a:effectLst/>
                        <a:latin typeface="+mn-lt"/>
                        <a:ea typeface="+mn-ea"/>
                        <a:cs typeface="+mn-cs"/>
                      </a:endParaRPr>
                    </a:p>
                    <a:p>
                      <a:endParaRPr lang="en-US" sz="1800" kern="1200" baseline="0" dirty="0" smtClean="0">
                        <a:solidFill>
                          <a:schemeClr val="dk1"/>
                        </a:solidFill>
                        <a:effectLst/>
                        <a:latin typeface="+mn-lt"/>
                        <a:ea typeface="+mn-ea"/>
                        <a:cs typeface="+mn-cs"/>
                      </a:endParaRPr>
                    </a:p>
                    <a:p>
                      <a:r>
                        <a:rPr lang="en-US" sz="1800" kern="1200" dirty="0" smtClean="0">
                          <a:solidFill>
                            <a:schemeClr val="dk1"/>
                          </a:solidFill>
                          <a:effectLst/>
                          <a:latin typeface="+mn-lt"/>
                          <a:ea typeface="+mn-ea"/>
                          <a:cs typeface="+mn-cs"/>
                        </a:rPr>
                        <a:t>DIMDI </a:t>
                      </a:r>
                      <a:r>
                        <a:rPr lang="en-US" sz="1800" kern="1200" dirty="0" err="1" smtClean="0">
                          <a:solidFill>
                            <a:schemeClr val="dk1"/>
                          </a:solidFill>
                          <a:effectLst/>
                          <a:latin typeface="+mn-lt"/>
                          <a:ea typeface="+mn-ea"/>
                          <a:cs typeface="+mn-cs"/>
                        </a:rPr>
                        <a:t>cuenta</a:t>
                      </a:r>
                      <a:r>
                        <a:rPr lang="en-US" sz="1800" kern="1200" dirty="0" smtClean="0">
                          <a:solidFill>
                            <a:schemeClr val="dk1"/>
                          </a:solidFill>
                          <a:effectLst/>
                          <a:latin typeface="+mn-lt"/>
                          <a:ea typeface="+mn-ea"/>
                          <a:cs typeface="+mn-cs"/>
                        </a:rPr>
                        <a:t> con </a:t>
                      </a:r>
                      <a:r>
                        <a:rPr lang="en-US" sz="1800" kern="1200" dirty="0" err="1" smtClean="0">
                          <a:solidFill>
                            <a:schemeClr val="dk1"/>
                          </a:solidFill>
                          <a:effectLst/>
                          <a:latin typeface="+mn-lt"/>
                          <a:ea typeface="+mn-ea"/>
                          <a:cs typeface="+mn-cs"/>
                        </a:rPr>
                        <a:t>planta</a:t>
                      </a:r>
                      <a:r>
                        <a:rPr lang="en-US" sz="1800" kern="1200" dirty="0" smtClean="0">
                          <a:solidFill>
                            <a:schemeClr val="dk1"/>
                          </a:solidFill>
                          <a:effectLst/>
                          <a:latin typeface="+mn-lt"/>
                          <a:ea typeface="+mn-ea"/>
                          <a:cs typeface="+mn-cs"/>
                        </a:rPr>
                        <a:t> actual de 24 </a:t>
                      </a:r>
                      <a:r>
                        <a:rPr lang="en-US" sz="1800" kern="1200" dirty="0" err="1" smtClean="0">
                          <a:solidFill>
                            <a:schemeClr val="dk1"/>
                          </a:solidFill>
                          <a:effectLst/>
                          <a:latin typeface="+mn-lt"/>
                          <a:ea typeface="+mn-ea"/>
                          <a:cs typeface="+mn-cs"/>
                        </a:rPr>
                        <a:t>empleados</a:t>
                      </a:r>
                      <a:endParaRPr lang="en-US" sz="1800" kern="1200" dirty="0" smtClean="0">
                        <a:solidFill>
                          <a:schemeClr val="dk1"/>
                        </a:solidFill>
                        <a:effectLst/>
                        <a:latin typeface="+mn-lt"/>
                        <a:ea typeface="+mn-ea"/>
                        <a:cs typeface="+mn-cs"/>
                      </a:endParaRPr>
                    </a:p>
                    <a:p>
                      <a:endParaRPr lang="en-US" sz="1800" kern="1200" dirty="0" smtClean="0">
                        <a:solidFill>
                          <a:schemeClr val="dk1"/>
                        </a:solidFill>
                        <a:effectLst/>
                        <a:latin typeface="+mn-lt"/>
                        <a:ea typeface="+mn-ea"/>
                        <a:cs typeface="+mn-cs"/>
                      </a:endParaRPr>
                    </a:p>
                    <a:p>
                      <a:r>
                        <a:rPr lang="en-US" sz="1800" kern="1200" dirty="0" err="1" smtClean="0">
                          <a:solidFill>
                            <a:schemeClr val="dk1"/>
                          </a:solidFill>
                          <a:effectLst/>
                          <a:latin typeface="+mn-lt"/>
                          <a:ea typeface="+mn-ea"/>
                          <a:cs typeface="+mn-cs"/>
                        </a:rPr>
                        <a:t>Presupuesto</a:t>
                      </a:r>
                      <a:r>
                        <a:rPr lang="en-US" sz="1800" kern="1200" baseline="0" dirty="0" smtClean="0">
                          <a:solidFill>
                            <a:schemeClr val="dk1"/>
                          </a:solidFill>
                          <a:effectLst/>
                          <a:latin typeface="+mn-lt"/>
                          <a:ea typeface="+mn-ea"/>
                          <a:cs typeface="+mn-cs"/>
                        </a:rPr>
                        <a:t> de </a:t>
                      </a:r>
                      <a:r>
                        <a:rPr lang="en-US" sz="1800" kern="1200" dirty="0" smtClean="0">
                          <a:solidFill>
                            <a:schemeClr val="dk1"/>
                          </a:solidFill>
                          <a:effectLst/>
                          <a:latin typeface="+mn-lt"/>
                          <a:ea typeface="+mn-ea"/>
                          <a:cs typeface="+mn-cs"/>
                        </a:rPr>
                        <a:t>8m EUR </a:t>
                      </a:r>
                      <a:r>
                        <a:rPr lang="en-US" sz="1800" kern="1200" dirty="0" err="1" smtClean="0">
                          <a:solidFill>
                            <a:schemeClr val="dk1"/>
                          </a:solidFill>
                          <a:effectLst/>
                          <a:latin typeface="+mn-lt"/>
                          <a:ea typeface="+mn-ea"/>
                          <a:cs typeface="+mn-cs"/>
                        </a:rPr>
                        <a:t>para</a:t>
                      </a:r>
                      <a:r>
                        <a:rPr lang="en-US" sz="1800" kern="1200" dirty="0" smtClean="0">
                          <a:solidFill>
                            <a:schemeClr val="dk1"/>
                          </a:solidFill>
                          <a:effectLst/>
                          <a:latin typeface="+mn-lt"/>
                          <a:ea typeface="+mn-ea"/>
                          <a:cs typeface="+mn-cs"/>
                        </a:rPr>
                        <a:t> </a:t>
                      </a:r>
                      <a:r>
                        <a:rPr lang="en-US" sz="1800" kern="1200" dirty="0" err="1" smtClean="0">
                          <a:solidFill>
                            <a:schemeClr val="dk1"/>
                          </a:solidFill>
                          <a:effectLst/>
                          <a:latin typeface="+mn-lt"/>
                          <a:ea typeface="+mn-ea"/>
                          <a:cs typeface="+mn-cs"/>
                        </a:rPr>
                        <a:t>IQWiG</a:t>
                      </a:r>
                      <a:r>
                        <a:rPr lang="en-US" sz="1800" kern="1200" dirty="0" smtClean="0">
                          <a:solidFill>
                            <a:schemeClr val="dk1"/>
                          </a:solidFill>
                          <a:effectLst/>
                          <a:latin typeface="+mn-lt"/>
                          <a:ea typeface="+mn-ea"/>
                          <a:cs typeface="+mn-cs"/>
                        </a:rPr>
                        <a:t> en</a:t>
                      </a:r>
                      <a:r>
                        <a:rPr lang="en-US" sz="1800" kern="1200" baseline="0" dirty="0" smtClean="0">
                          <a:solidFill>
                            <a:schemeClr val="dk1"/>
                          </a:solidFill>
                          <a:effectLst/>
                          <a:latin typeface="+mn-lt"/>
                          <a:ea typeface="+mn-ea"/>
                          <a:cs typeface="+mn-cs"/>
                        </a:rPr>
                        <a:t> </a:t>
                      </a:r>
                      <a:r>
                        <a:rPr lang="en-US" sz="1800" kern="1200" dirty="0" smtClean="0">
                          <a:solidFill>
                            <a:schemeClr val="dk1"/>
                          </a:solidFill>
                          <a:effectLst/>
                          <a:latin typeface="+mn-lt"/>
                          <a:ea typeface="+mn-ea"/>
                          <a:cs typeface="+mn-cs"/>
                        </a:rPr>
                        <a:t>2005. En 2010, </a:t>
                      </a:r>
                      <a:r>
                        <a:rPr lang="en-US" sz="1800" b="1" kern="1200" dirty="0" smtClean="0">
                          <a:solidFill>
                            <a:schemeClr val="dk1"/>
                          </a:solidFill>
                          <a:effectLst/>
                          <a:latin typeface="+mn-lt"/>
                          <a:ea typeface="+mn-ea"/>
                          <a:cs typeface="+mn-cs"/>
                        </a:rPr>
                        <a:t>13m</a:t>
                      </a:r>
                      <a:r>
                        <a:rPr lang="en-US" sz="1800" kern="1200" baseline="0" dirty="0" smtClean="0">
                          <a:solidFill>
                            <a:schemeClr val="dk1"/>
                          </a:solidFill>
                          <a:effectLst/>
                          <a:latin typeface="+mn-lt"/>
                          <a:ea typeface="+mn-ea"/>
                          <a:cs typeface="+mn-cs"/>
                        </a:rPr>
                        <a:t> </a:t>
                      </a:r>
                      <a:r>
                        <a:rPr lang="en-US" sz="1800" kern="1200" dirty="0" smtClean="0">
                          <a:solidFill>
                            <a:schemeClr val="dk1"/>
                          </a:solidFill>
                          <a:effectLst/>
                          <a:latin typeface="+mn-lt"/>
                          <a:ea typeface="+mn-ea"/>
                          <a:cs typeface="+mn-cs"/>
                        </a:rPr>
                        <a:t>(0,0076%</a:t>
                      </a:r>
                      <a:r>
                        <a:rPr lang="en-US" sz="1800" kern="1200" baseline="0" dirty="0" smtClean="0">
                          <a:solidFill>
                            <a:schemeClr val="dk1"/>
                          </a:solidFill>
                          <a:effectLst/>
                          <a:latin typeface="+mn-lt"/>
                          <a:ea typeface="+mn-ea"/>
                          <a:cs typeface="+mn-cs"/>
                        </a:rPr>
                        <a:t> </a:t>
                      </a:r>
                      <a:r>
                        <a:rPr lang="en-US" sz="1800" kern="1200" dirty="0" smtClean="0">
                          <a:solidFill>
                            <a:schemeClr val="dk1"/>
                          </a:solidFill>
                          <a:effectLst/>
                          <a:latin typeface="+mn-lt"/>
                          <a:ea typeface="+mn-ea"/>
                          <a:cs typeface="+mn-cs"/>
                        </a:rPr>
                        <a:t>del </a:t>
                      </a:r>
                      <a:r>
                        <a:rPr lang="en-US" sz="1800" kern="1200" dirty="0" err="1" smtClean="0">
                          <a:solidFill>
                            <a:schemeClr val="dk1"/>
                          </a:solidFill>
                          <a:effectLst/>
                          <a:latin typeface="+mn-lt"/>
                          <a:ea typeface="+mn-ea"/>
                          <a:cs typeface="+mn-cs"/>
                        </a:rPr>
                        <a:t>presupuesto</a:t>
                      </a:r>
                      <a:r>
                        <a:rPr lang="en-US" sz="1800" kern="1200" dirty="0" smtClean="0">
                          <a:solidFill>
                            <a:schemeClr val="dk1"/>
                          </a:solidFill>
                          <a:effectLst/>
                          <a:latin typeface="+mn-lt"/>
                          <a:ea typeface="+mn-ea"/>
                          <a:cs typeface="+mn-cs"/>
                        </a:rPr>
                        <a:t> del </a:t>
                      </a:r>
                      <a:r>
                        <a:rPr lang="en-US" sz="1800" kern="1200" baseline="0" dirty="0" err="1" smtClean="0">
                          <a:solidFill>
                            <a:schemeClr val="dk1"/>
                          </a:solidFill>
                          <a:effectLst/>
                          <a:latin typeface="+mn-lt"/>
                          <a:ea typeface="+mn-ea"/>
                          <a:cs typeface="+mn-cs"/>
                        </a:rPr>
                        <a:t>seguro</a:t>
                      </a:r>
                      <a:r>
                        <a:rPr lang="en-US" sz="1800" kern="1200" baseline="0" dirty="0" smtClean="0">
                          <a:solidFill>
                            <a:schemeClr val="dk1"/>
                          </a:solidFill>
                          <a:effectLst/>
                          <a:latin typeface="+mn-lt"/>
                          <a:ea typeface="+mn-ea"/>
                          <a:cs typeface="+mn-cs"/>
                        </a:rPr>
                        <a:t> de </a:t>
                      </a:r>
                      <a:r>
                        <a:rPr lang="en-US" sz="1800" kern="1200" baseline="0" dirty="0" err="1" smtClean="0">
                          <a:solidFill>
                            <a:schemeClr val="dk1"/>
                          </a:solidFill>
                          <a:effectLst/>
                          <a:latin typeface="+mn-lt"/>
                          <a:ea typeface="+mn-ea"/>
                          <a:cs typeface="+mn-cs"/>
                        </a:rPr>
                        <a:t>salud</a:t>
                      </a:r>
                      <a:r>
                        <a:rPr lang="en-US" sz="1800" kern="1200" baseline="0" dirty="0" smtClean="0">
                          <a:solidFill>
                            <a:schemeClr val="dk1"/>
                          </a:solidFill>
                          <a:effectLst/>
                          <a:latin typeface="+mn-lt"/>
                          <a:ea typeface="+mn-ea"/>
                          <a:cs typeface="+mn-cs"/>
                        </a:rPr>
                        <a:t> </a:t>
                      </a:r>
                      <a:r>
                        <a:rPr lang="en-US" sz="1800" kern="1200" baseline="0" dirty="0" err="1" smtClean="0">
                          <a:solidFill>
                            <a:schemeClr val="dk1"/>
                          </a:solidFill>
                          <a:effectLst/>
                          <a:latin typeface="+mn-lt"/>
                          <a:ea typeface="+mn-ea"/>
                          <a:cs typeface="+mn-cs"/>
                        </a:rPr>
                        <a:t>básico</a:t>
                      </a:r>
                      <a:r>
                        <a:rPr lang="en-US" sz="1800" kern="1200" baseline="0" dirty="0" smtClean="0">
                          <a:solidFill>
                            <a:schemeClr val="dk1"/>
                          </a:solidFill>
                          <a:effectLst/>
                          <a:latin typeface="+mn-lt"/>
                          <a:ea typeface="+mn-ea"/>
                          <a:cs typeface="+mn-cs"/>
                        </a:rPr>
                        <a:t>)</a:t>
                      </a:r>
                    </a:p>
                    <a:p>
                      <a:endParaRPr lang="en-US" sz="1800" kern="1200" baseline="0" dirty="0" smtClean="0">
                        <a:solidFill>
                          <a:schemeClr val="dk1"/>
                        </a:solidFill>
                        <a:effectLst/>
                        <a:latin typeface="+mn-lt"/>
                        <a:ea typeface="+mn-ea"/>
                        <a:cs typeface="+mn-cs"/>
                      </a:endParaRPr>
                    </a:p>
                    <a:p>
                      <a:r>
                        <a:rPr lang="en-US" sz="1800" kern="1200" baseline="0" dirty="0" smtClean="0">
                          <a:solidFill>
                            <a:schemeClr val="dk1"/>
                          </a:solidFill>
                          <a:effectLst/>
                          <a:latin typeface="+mn-lt"/>
                          <a:ea typeface="+mn-ea"/>
                          <a:cs typeface="+mn-cs"/>
                        </a:rPr>
                        <a:t>DMDI: 750,000 EUR </a:t>
                      </a:r>
                      <a:r>
                        <a:rPr lang="en-US" sz="1800" kern="1200" baseline="0" dirty="0" err="1" smtClean="0">
                          <a:solidFill>
                            <a:schemeClr val="dk1"/>
                          </a:solidFill>
                          <a:effectLst/>
                          <a:latin typeface="+mn-lt"/>
                          <a:ea typeface="+mn-ea"/>
                          <a:cs typeface="+mn-cs"/>
                        </a:rPr>
                        <a:t>año</a:t>
                      </a:r>
                      <a:endParaRPr lang="en-GB" sz="1800" kern="1200" dirty="0" smtClean="0">
                        <a:solidFill>
                          <a:schemeClr val="dk1"/>
                        </a:solidFill>
                        <a:effectLst/>
                        <a:latin typeface="+mn-lt"/>
                        <a:ea typeface="+mn-ea"/>
                        <a:cs typeface="+mn-cs"/>
                      </a:endParaRPr>
                    </a:p>
                  </a:txBody>
                  <a:tcPr/>
                </a:tc>
                <a:tc>
                  <a:txBody>
                    <a:bodyPr/>
                    <a:lstStyle/>
                    <a:p>
                      <a:r>
                        <a:rPr lang="es-CO" dirty="0" smtClean="0"/>
                        <a:t>NICE inicio con </a:t>
                      </a:r>
                      <a:r>
                        <a:rPr lang="en-GB" sz="1800" kern="1200" dirty="0" smtClean="0">
                          <a:solidFill>
                            <a:schemeClr val="dk1"/>
                          </a:solidFill>
                          <a:effectLst/>
                          <a:latin typeface="+mn-lt"/>
                          <a:ea typeface="+mn-ea"/>
                          <a:cs typeface="+mn-cs"/>
                        </a:rPr>
                        <a:t>20-30 </a:t>
                      </a:r>
                      <a:r>
                        <a:rPr lang="en-GB" sz="1800" kern="1200" dirty="0" err="1" smtClean="0">
                          <a:solidFill>
                            <a:schemeClr val="dk1"/>
                          </a:solidFill>
                          <a:effectLst/>
                          <a:latin typeface="+mn-lt"/>
                          <a:ea typeface="+mn-ea"/>
                          <a:cs typeface="+mn-cs"/>
                        </a:rPr>
                        <a:t>empleados</a:t>
                      </a:r>
                      <a:r>
                        <a:rPr lang="en-GB" sz="1800" kern="1200" dirty="0" smtClean="0">
                          <a:solidFill>
                            <a:schemeClr val="dk1"/>
                          </a:solidFill>
                          <a:effectLst/>
                          <a:latin typeface="+mn-lt"/>
                          <a:ea typeface="+mn-ea"/>
                          <a:cs typeface="+mn-cs"/>
                        </a:rPr>
                        <a:t> en los </a:t>
                      </a:r>
                      <a:r>
                        <a:rPr lang="en-GB" sz="1800" kern="1200" dirty="0" err="1" smtClean="0">
                          <a:solidFill>
                            <a:schemeClr val="dk1"/>
                          </a:solidFill>
                          <a:effectLst/>
                          <a:latin typeface="+mn-lt"/>
                          <a:ea typeface="+mn-ea"/>
                          <a:cs typeface="+mn-cs"/>
                        </a:rPr>
                        <a:t>primeros</a:t>
                      </a:r>
                      <a:r>
                        <a:rPr lang="en-GB" sz="1800" kern="1200" dirty="0" smtClean="0">
                          <a:solidFill>
                            <a:schemeClr val="dk1"/>
                          </a:solidFill>
                          <a:effectLst/>
                          <a:latin typeface="+mn-lt"/>
                          <a:ea typeface="+mn-ea"/>
                          <a:cs typeface="+mn-cs"/>
                        </a:rPr>
                        <a:t> 2 </a:t>
                      </a:r>
                      <a:r>
                        <a:rPr lang="en-GB" sz="1800" kern="1200" dirty="0" err="1" smtClean="0">
                          <a:solidFill>
                            <a:schemeClr val="dk1"/>
                          </a:solidFill>
                          <a:effectLst/>
                          <a:latin typeface="+mn-lt"/>
                          <a:ea typeface="+mn-ea"/>
                          <a:cs typeface="+mn-cs"/>
                        </a:rPr>
                        <a:t>años</a:t>
                      </a:r>
                      <a:r>
                        <a:rPr lang="en-GB" sz="1800" kern="1200" dirty="0" smtClean="0">
                          <a:solidFill>
                            <a:schemeClr val="dk1"/>
                          </a:solidFill>
                          <a:effectLst/>
                          <a:latin typeface="+mn-lt"/>
                          <a:ea typeface="+mn-ea"/>
                          <a:cs typeface="+mn-cs"/>
                        </a:rPr>
                        <a:t>.</a:t>
                      </a:r>
                      <a:r>
                        <a:rPr lang="en-GB" sz="1800" b="1" kern="1200" baseline="0" dirty="0" smtClean="0">
                          <a:solidFill>
                            <a:schemeClr val="dk1"/>
                          </a:solidFill>
                          <a:effectLst/>
                          <a:latin typeface="+mn-lt"/>
                          <a:ea typeface="+mn-ea"/>
                          <a:cs typeface="+mn-cs"/>
                        </a:rPr>
                        <a:t> </a:t>
                      </a:r>
                      <a:r>
                        <a:rPr lang="en-GB" sz="1800" b="1" kern="1200" baseline="0" dirty="0" err="1" smtClean="0">
                          <a:solidFill>
                            <a:schemeClr val="dk1"/>
                          </a:solidFill>
                          <a:effectLst/>
                          <a:latin typeface="+mn-lt"/>
                          <a:ea typeface="+mn-ea"/>
                          <a:cs typeface="+mn-cs"/>
                        </a:rPr>
                        <a:t>Planta</a:t>
                      </a:r>
                      <a:r>
                        <a:rPr lang="en-GB" sz="1800" b="1" kern="1200" baseline="0" dirty="0" smtClean="0">
                          <a:solidFill>
                            <a:schemeClr val="dk1"/>
                          </a:solidFill>
                          <a:effectLst/>
                          <a:latin typeface="+mn-lt"/>
                          <a:ea typeface="+mn-ea"/>
                          <a:cs typeface="+mn-cs"/>
                        </a:rPr>
                        <a:t> </a:t>
                      </a:r>
                      <a:r>
                        <a:rPr lang="en-GB" sz="1800" b="1" kern="1200" baseline="0" dirty="0" err="1" smtClean="0">
                          <a:solidFill>
                            <a:schemeClr val="dk1"/>
                          </a:solidFill>
                          <a:effectLst/>
                          <a:latin typeface="+mn-lt"/>
                          <a:ea typeface="+mn-ea"/>
                          <a:cs typeface="+mn-cs"/>
                        </a:rPr>
                        <a:t>acutal</a:t>
                      </a:r>
                      <a:r>
                        <a:rPr lang="en-GB" sz="1800" b="1" kern="1200" baseline="0" dirty="0" smtClean="0">
                          <a:solidFill>
                            <a:schemeClr val="dk1"/>
                          </a:solidFill>
                          <a:effectLst/>
                          <a:latin typeface="+mn-lt"/>
                          <a:ea typeface="+mn-ea"/>
                          <a:cs typeface="+mn-cs"/>
                        </a:rPr>
                        <a:t> de </a:t>
                      </a:r>
                      <a:r>
                        <a:rPr lang="en-GB" sz="1800" b="1" kern="1200" baseline="0" dirty="0" err="1" smtClean="0">
                          <a:solidFill>
                            <a:schemeClr val="dk1"/>
                          </a:solidFill>
                          <a:effectLst/>
                          <a:latin typeface="+mn-lt"/>
                          <a:ea typeface="+mn-ea"/>
                          <a:cs typeface="+mn-cs"/>
                        </a:rPr>
                        <a:t>más</a:t>
                      </a:r>
                      <a:r>
                        <a:rPr lang="en-GB" sz="1800" b="1" kern="1200" baseline="0" dirty="0" smtClean="0">
                          <a:solidFill>
                            <a:schemeClr val="dk1"/>
                          </a:solidFill>
                          <a:effectLst/>
                          <a:latin typeface="+mn-lt"/>
                          <a:ea typeface="+mn-ea"/>
                          <a:cs typeface="+mn-cs"/>
                        </a:rPr>
                        <a:t> de 500 personas</a:t>
                      </a:r>
                    </a:p>
                    <a:p>
                      <a:endParaRPr lang="en-GB" sz="1800" kern="1200" baseline="0" dirty="0" smtClean="0">
                        <a:solidFill>
                          <a:schemeClr val="dk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800" kern="1200" dirty="0" err="1" smtClean="0">
                          <a:solidFill>
                            <a:schemeClr val="dk1"/>
                          </a:solidFill>
                          <a:effectLst/>
                          <a:latin typeface="+mn-lt"/>
                          <a:ea typeface="+mn-ea"/>
                          <a:cs typeface="+mn-cs"/>
                        </a:rPr>
                        <a:t>Presupuesto</a:t>
                      </a:r>
                      <a:r>
                        <a:rPr lang="en-GB" sz="1800" kern="1200" dirty="0" smtClean="0">
                          <a:solidFill>
                            <a:schemeClr val="dk1"/>
                          </a:solidFill>
                          <a:effectLst/>
                          <a:latin typeface="+mn-lt"/>
                          <a:ea typeface="+mn-ea"/>
                          <a:cs typeface="+mn-cs"/>
                        </a:rPr>
                        <a:t> actual de </a:t>
                      </a:r>
                      <a:r>
                        <a:rPr lang="en-GB" sz="1800" b="1" kern="1200" dirty="0" smtClean="0">
                          <a:solidFill>
                            <a:schemeClr val="dk1"/>
                          </a:solidFill>
                          <a:effectLst/>
                          <a:latin typeface="+mn-lt"/>
                          <a:ea typeface="+mn-ea"/>
                          <a:cs typeface="+mn-cs"/>
                        </a:rPr>
                        <a:t>£60m </a:t>
                      </a:r>
                      <a:r>
                        <a:rPr lang="en-GB" sz="1800" kern="1200" dirty="0" smtClean="0">
                          <a:solidFill>
                            <a:schemeClr val="dk1"/>
                          </a:solidFill>
                          <a:effectLst/>
                          <a:latin typeface="+mn-lt"/>
                          <a:ea typeface="+mn-ea"/>
                          <a:cs typeface="+mn-cs"/>
                        </a:rPr>
                        <a:t>– el </a:t>
                      </a:r>
                      <a:r>
                        <a:rPr lang="en-GB" sz="1800" kern="1200" dirty="0" err="1" smtClean="0">
                          <a:solidFill>
                            <a:schemeClr val="dk1"/>
                          </a:solidFill>
                          <a:effectLst/>
                          <a:latin typeface="+mn-lt"/>
                          <a:ea typeface="+mn-ea"/>
                          <a:cs typeface="+mn-cs"/>
                        </a:rPr>
                        <a:t>equivalente</a:t>
                      </a:r>
                      <a:r>
                        <a:rPr lang="en-GB" sz="1800" kern="1200" dirty="0" smtClean="0">
                          <a:solidFill>
                            <a:schemeClr val="dk1"/>
                          </a:solidFill>
                          <a:effectLst/>
                          <a:latin typeface="+mn-lt"/>
                          <a:ea typeface="+mn-ea"/>
                          <a:cs typeface="+mn-cs"/>
                        </a:rPr>
                        <a:t> al 0.6% del </a:t>
                      </a:r>
                      <a:r>
                        <a:rPr lang="en-GB" sz="1800" kern="1200" dirty="0" err="1" smtClean="0">
                          <a:solidFill>
                            <a:schemeClr val="dk1"/>
                          </a:solidFill>
                          <a:effectLst/>
                          <a:latin typeface="+mn-lt"/>
                          <a:ea typeface="+mn-ea"/>
                          <a:cs typeface="+mn-cs"/>
                        </a:rPr>
                        <a:t>presupuesto</a:t>
                      </a:r>
                      <a:r>
                        <a:rPr lang="en-GB" sz="1800" kern="1200" dirty="0" smtClean="0">
                          <a:solidFill>
                            <a:schemeClr val="dk1"/>
                          </a:solidFill>
                          <a:effectLst/>
                          <a:latin typeface="+mn-lt"/>
                          <a:ea typeface="+mn-ea"/>
                          <a:cs typeface="+mn-cs"/>
                        </a:rPr>
                        <a:t> annual del NHS</a:t>
                      </a:r>
                      <a:endParaRPr lang="es-CO" sz="1800" kern="1200" dirty="0" smtClean="0">
                        <a:solidFill>
                          <a:schemeClr val="dk1"/>
                        </a:solidFill>
                        <a:effectLst/>
                        <a:latin typeface="+mn-lt"/>
                        <a:ea typeface="+mn-ea"/>
                        <a:cs typeface="+mn-cs"/>
                      </a:endParaRPr>
                    </a:p>
                    <a:p>
                      <a:endParaRPr lang="es-CO" dirty="0"/>
                    </a:p>
                  </a:txBody>
                  <a:tcPr/>
                </a:tc>
                <a:tc>
                  <a:txBody>
                    <a:bodyPr/>
                    <a:lstStyle/>
                    <a:p>
                      <a:r>
                        <a:rPr lang="es-CO" dirty="0" smtClean="0"/>
                        <a:t>PBAC cuenta con</a:t>
                      </a:r>
                      <a:r>
                        <a:rPr lang="es-CO" baseline="0" dirty="0" smtClean="0"/>
                        <a:t> </a:t>
                      </a:r>
                      <a:r>
                        <a:rPr lang="es-CO" b="1" baseline="0" dirty="0" smtClean="0"/>
                        <a:t>18 miembros</a:t>
                      </a:r>
                      <a:endParaRPr lang="es-CO" b="1" dirty="0"/>
                    </a:p>
                  </a:txBody>
                  <a:tcPr/>
                </a:tc>
              </a:tr>
            </a:tbl>
          </a:graphicData>
        </a:graphic>
      </p:graphicFrame>
    </p:spTree>
    <p:extLst>
      <p:ext uri="{BB962C8B-B14F-4D97-AF65-F5344CB8AC3E}">
        <p14:creationId xmlns:p14="http://schemas.microsoft.com/office/powerpoint/2010/main" val="412331075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2"/>
          </p:nvPr>
        </p:nvSpPr>
        <p:spPr>
          <a:xfrm>
            <a:off x="695400" y="1484784"/>
            <a:ext cx="11233248" cy="5112568"/>
          </a:xfrm>
        </p:spPr>
        <p:txBody>
          <a:bodyPr/>
          <a:lstStyle/>
          <a:p>
            <a:r>
              <a:rPr lang="es-CO" sz="2000" dirty="0" smtClean="0"/>
              <a:t>Independencia</a:t>
            </a:r>
          </a:p>
          <a:p>
            <a:r>
              <a:rPr lang="es-CO" sz="2000" dirty="0" smtClean="0">
                <a:latin typeface="Segoe UI Light" panose="020B0502040204020203" pitchFamily="34" charset="0"/>
              </a:rPr>
              <a:t>Métodos rigurosos (aunque varían según contexto)</a:t>
            </a:r>
          </a:p>
          <a:p>
            <a:r>
              <a:rPr lang="es-CO" sz="2000" dirty="0" smtClean="0"/>
              <a:t>Empiezan pequeñas y crecen</a:t>
            </a:r>
          </a:p>
          <a:p>
            <a:r>
              <a:rPr lang="es-CO" sz="2000" dirty="0" smtClean="0">
                <a:latin typeface="Segoe UI Light" panose="020B0502040204020203" pitchFamily="34" charset="0"/>
              </a:rPr>
              <a:t>Estructura de gobierno que promueva credibilidad</a:t>
            </a:r>
          </a:p>
          <a:p>
            <a:r>
              <a:rPr lang="es-CO" sz="2000" dirty="0" smtClean="0"/>
              <a:t>Efecto vinculante de las recomendaciones (según contexto)</a:t>
            </a:r>
          </a:p>
          <a:p>
            <a:r>
              <a:rPr lang="es-CO" sz="2000" dirty="0" smtClean="0">
                <a:latin typeface="Segoe UI Light" panose="020B0502040204020203" pitchFamily="34" charset="0"/>
              </a:rPr>
              <a:t>Financiación primordialmente publica </a:t>
            </a:r>
          </a:p>
          <a:p>
            <a:r>
              <a:rPr lang="es-CO" sz="2000" dirty="0" smtClean="0"/>
              <a:t>Capacidad local</a:t>
            </a:r>
          </a:p>
          <a:p>
            <a:r>
              <a:rPr lang="es-CO" sz="2000" dirty="0" smtClean="0">
                <a:latin typeface="Segoe UI Light" panose="020B0502040204020203" pitchFamily="34" charset="0"/>
              </a:rPr>
              <a:t>Balance in-</a:t>
            </a:r>
            <a:r>
              <a:rPr lang="es-CO" sz="2000" dirty="0" err="1" smtClean="0">
                <a:latin typeface="Segoe UI Light" panose="020B0502040204020203" pitchFamily="34" charset="0"/>
              </a:rPr>
              <a:t>house</a:t>
            </a:r>
            <a:r>
              <a:rPr lang="es-CO" sz="2000" dirty="0" smtClean="0">
                <a:latin typeface="Segoe UI Light" panose="020B0502040204020203" pitchFamily="34" charset="0"/>
              </a:rPr>
              <a:t> y externo</a:t>
            </a:r>
            <a:endParaRPr lang="es-CO" sz="2000" dirty="0">
              <a:latin typeface="Segoe UI Light" panose="020B0502040204020203" pitchFamily="34" charset="0"/>
            </a:endParaRPr>
          </a:p>
          <a:p>
            <a:pPr lvl="0"/>
            <a:endParaRPr lang="en-GB" sz="2000" dirty="0" smtClean="0"/>
          </a:p>
        </p:txBody>
      </p:sp>
      <p:sp>
        <p:nvSpPr>
          <p:cNvPr id="4" name="Título 1"/>
          <p:cNvSpPr txBox="1">
            <a:spLocks/>
          </p:cNvSpPr>
          <p:nvPr/>
        </p:nvSpPr>
        <p:spPr>
          <a:xfrm>
            <a:off x="1667508" y="980728"/>
            <a:ext cx="8892988" cy="720080"/>
          </a:xfrm>
          <a:prstGeom prst="rect">
            <a:avLst/>
          </a:prstGeom>
        </p:spPr>
        <p:txBody>
          <a:bodyPr/>
          <a:lstStyle>
            <a:lvl1pPr algn="ctr" defTabSz="914400" rtl="0" eaLnBrk="1" latinLnBrk="0" hangingPunct="1">
              <a:spcBef>
                <a:spcPct val="0"/>
              </a:spcBef>
              <a:buNone/>
              <a:defRPr sz="4400" kern="1200">
                <a:solidFill>
                  <a:schemeClr val="tx1"/>
                </a:solidFill>
                <a:latin typeface="Segoe UI" panose="020B0502040204020203" pitchFamily="34" charset="0"/>
                <a:ea typeface="Segoe UI" panose="020B0502040204020203" pitchFamily="34" charset="0"/>
                <a:cs typeface="Segoe UI" panose="020B0502040204020203" pitchFamily="34" charset="0"/>
              </a:defRPr>
            </a:lvl1pPr>
          </a:lstStyle>
          <a:p>
            <a:r>
              <a:rPr lang="es-CO" sz="2400" b="1" dirty="0" smtClean="0"/>
              <a:t>Hallazgos referenciación de mejores prácticas para ETES</a:t>
            </a:r>
            <a:endParaRPr lang="en-US" sz="2400" b="1" dirty="0"/>
          </a:p>
        </p:txBody>
      </p:sp>
    </p:spTree>
    <p:extLst>
      <p:ext uri="{BB962C8B-B14F-4D97-AF65-F5344CB8AC3E}">
        <p14:creationId xmlns:p14="http://schemas.microsoft.com/office/powerpoint/2010/main" val="52130479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2"/>
          </p:nvPr>
        </p:nvSpPr>
        <p:spPr>
          <a:xfrm>
            <a:off x="767408" y="2060848"/>
            <a:ext cx="10585176" cy="4104456"/>
          </a:xfrm>
        </p:spPr>
        <p:txBody>
          <a:bodyPr/>
          <a:lstStyle/>
          <a:p>
            <a:pPr lvl="0"/>
            <a:r>
              <a:rPr lang="en-US" sz="2000" dirty="0" smtClean="0">
                <a:solidFill>
                  <a:schemeClr val="tx1"/>
                </a:solidFill>
              </a:rPr>
              <a:t>La ETES </a:t>
            </a:r>
            <a:r>
              <a:rPr lang="en-US" sz="2000" dirty="0" err="1" smtClean="0">
                <a:solidFill>
                  <a:schemeClr val="tx1"/>
                </a:solidFill>
              </a:rPr>
              <a:t>deben</a:t>
            </a:r>
            <a:r>
              <a:rPr lang="en-US" sz="2000" dirty="0" smtClean="0">
                <a:solidFill>
                  <a:schemeClr val="tx1"/>
                </a:solidFill>
              </a:rPr>
              <a:t>:</a:t>
            </a:r>
          </a:p>
          <a:p>
            <a:pPr lvl="1"/>
            <a:r>
              <a:rPr lang="en-US" sz="2000" dirty="0" err="1" smtClean="0">
                <a:latin typeface="Segoe UI Light" panose="020B0502040204020203" pitchFamily="34" charset="0"/>
              </a:rPr>
              <a:t>ser</a:t>
            </a:r>
            <a:r>
              <a:rPr lang="en-US" sz="2000" dirty="0" smtClean="0">
                <a:latin typeface="Segoe UI Light" panose="020B0502040204020203" pitchFamily="34" charset="0"/>
              </a:rPr>
              <a:t> </a:t>
            </a:r>
            <a:r>
              <a:rPr lang="en-US" sz="2000" dirty="0">
                <a:latin typeface="Segoe UI Light" panose="020B0502040204020203" pitchFamily="34" charset="0"/>
              </a:rPr>
              <a:t>un </a:t>
            </a:r>
            <a:r>
              <a:rPr lang="en-US" sz="2000" dirty="0" err="1">
                <a:latin typeface="Segoe UI Light" panose="020B0502040204020203" pitchFamily="34" charset="0"/>
              </a:rPr>
              <a:t>ejercicio</a:t>
            </a:r>
            <a:r>
              <a:rPr lang="en-US" sz="2000" dirty="0">
                <a:latin typeface="Segoe UI Light" panose="020B0502040204020203" pitchFamily="34" charset="0"/>
              </a:rPr>
              <a:t> neutral y </a:t>
            </a:r>
            <a:r>
              <a:rPr lang="en-US" sz="2000" dirty="0" err="1">
                <a:latin typeface="Segoe UI Light" panose="020B0502040204020203" pitchFamily="34" charset="0"/>
              </a:rPr>
              <a:t>transparente</a:t>
            </a:r>
            <a:endParaRPr lang="en-US" sz="2000" dirty="0">
              <a:latin typeface="Segoe UI Light" panose="020B0502040204020203" pitchFamily="34" charset="0"/>
            </a:endParaRPr>
          </a:p>
          <a:p>
            <a:pPr lvl="1"/>
            <a:r>
              <a:rPr lang="en-US" sz="2000" dirty="0" err="1" smtClean="0">
                <a:latin typeface="Segoe UI Light" panose="020B0502040204020203" pitchFamily="34" charset="0"/>
              </a:rPr>
              <a:t>incorporar</a:t>
            </a:r>
            <a:r>
              <a:rPr lang="en-US" sz="2000" dirty="0" smtClean="0">
                <a:latin typeface="Segoe UI Light" panose="020B0502040204020203" pitchFamily="34" charset="0"/>
              </a:rPr>
              <a:t> </a:t>
            </a:r>
            <a:r>
              <a:rPr lang="en-US" sz="2000" dirty="0" err="1">
                <a:latin typeface="Segoe UI Light" panose="020B0502040204020203" pitchFamily="34" charset="0"/>
              </a:rPr>
              <a:t>metodos</a:t>
            </a:r>
            <a:r>
              <a:rPr lang="en-US" sz="2000" dirty="0">
                <a:latin typeface="Segoe UI Light" panose="020B0502040204020203" pitchFamily="34" charset="0"/>
              </a:rPr>
              <a:t> </a:t>
            </a:r>
            <a:r>
              <a:rPr lang="en-US" sz="2000" dirty="0" err="1">
                <a:latin typeface="Segoe UI Light" panose="020B0502040204020203" pitchFamily="34" charset="0"/>
              </a:rPr>
              <a:t>apropiados</a:t>
            </a:r>
            <a:r>
              <a:rPr lang="en-US" sz="2000" dirty="0">
                <a:latin typeface="Segoe UI Light" panose="020B0502040204020203" pitchFamily="34" charset="0"/>
              </a:rPr>
              <a:t> </a:t>
            </a:r>
            <a:r>
              <a:rPr lang="en-US" sz="2000" dirty="0" err="1">
                <a:latin typeface="Segoe UI Light" panose="020B0502040204020203" pitchFamily="34" charset="0"/>
              </a:rPr>
              <a:t>para</a:t>
            </a:r>
            <a:r>
              <a:rPr lang="en-US" sz="2000" dirty="0">
                <a:latin typeface="Segoe UI Light" panose="020B0502040204020203" pitchFamily="34" charset="0"/>
              </a:rPr>
              <a:t> </a:t>
            </a:r>
            <a:r>
              <a:rPr lang="en-US" sz="2000" dirty="0" err="1">
                <a:latin typeface="Segoe UI Light" panose="020B0502040204020203" pitchFamily="34" charset="0"/>
              </a:rPr>
              <a:t>evaluar</a:t>
            </a:r>
            <a:r>
              <a:rPr lang="en-US" sz="2000" dirty="0">
                <a:latin typeface="Segoe UI Light" panose="020B0502040204020203" pitchFamily="34" charset="0"/>
              </a:rPr>
              <a:t> </a:t>
            </a:r>
            <a:r>
              <a:rPr lang="en-US" sz="2000" dirty="0" err="1">
                <a:latin typeface="Segoe UI Light" panose="020B0502040204020203" pitchFamily="34" charset="0"/>
              </a:rPr>
              <a:t>costos</a:t>
            </a:r>
            <a:r>
              <a:rPr lang="en-US" sz="2000" dirty="0">
                <a:latin typeface="Segoe UI Light" panose="020B0502040204020203" pitchFamily="34" charset="0"/>
              </a:rPr>
              <a:t> y </a:t>
            </a:r>
            <a:r>
              <a:rPr lang="en-US" sz="2000" dirty="0" err="1">
                <a:latin typeface="Segoe UI Light" panose="020B0502040204020203" pitchFamily="34" charset="0"/>
              </a:rPr>
              <a:t>beneficios</a:t>
            </a:r>
            <a:r>
              <a:rPr lang="en-US" sz="2000" dirty="0">
                <a:latin typeface="Segoe UI Light" panose="020B0502040204020203" pitchFamily="34" charset="0"/>
              </a:rPr>
              <a:t> </a:t>
            </a:r>
          </a:p>
          <a:p>
            <a:pPr lvl="1"/>
            <a:r>
              <a:rPr lang="en-US" sz="2000" dirty="0" err="1" smtClean="0">
                <a:latin typeface="Segoe UI Light" panose="020B0502040204020203" pitchFamily="34" charset="0"/>
              </a:rPr>
              <a:t>caracterizar</a:t>
            </a:r>
            <a:r>
              <a:rPr lang="en-US" sz="2000" dirty="0" smtClean="0">
                <a:latin typeface="Segoe UI Light" panose="020B0502040204020203" pitchFamily="34" charset="0"/>
              </a:rPr>
              <a:t> </a:t>
            </a:r>
            <a:r>
              <a:rPr lang="en-US" sz="2000" dirty="0" err="1">
                <a:latin typeface="Segoe UI Light" panose="020B0502040204020203" pitchFamily="34" charset="0"/>
              </a:rPr>
              <a:t>explicitamente</a:t>
            </a:r>
            <a:r>
              <a:rPr lang="en-US" sz="2000" dirty="0">
                <a:latin typeface="Segoe UI Light" panose="020B0502040204020203" pitchFamily="34" charset="0"/>
              </a:rPr>
              <a:t>  la </a:t>
            </a:r>
            <a:r>
              <a:rPr lang="en-US" sz="2000" dirty="0" err="1">
                <a:latin typeface="Segoe UI Light" panose="020B0502040204020203" pitchFamily="34" charset="0"/>
              </a:rPr>
              <a:t>incertidumbre</a:t>
            </a:r>
            <a:r>
              <a:rPr lang="en-US" sz="2000" dirty="0">
                <a:latin typeface="Segoe UI Light" panose="020B0502040204020203" pitchFamily="34" charset="0"/>
              </a:rPr>
              <a:t> </a:t>
            </a:r>
            <a:r>
              <a:rPr lang="en-US" sz="2000" dirty="0" err="1">
                <a:latin typeface="Segoe UI Light" panose="020B0502040204020203" pitchFamily="34" charset="0"/>
              </a:rPr>
              <a:t>alreadedor</a:t>
            </a:r>
            <a:r>
              <a:rPr lang="en-US" sz="2000" dirty="0">
                <a:latin typeface="Segoe UI Light" panose="020B0502040204020203" pitchFamily="34" charset="0"/>
              </a:rPr>
              <a:t> de los </a:t>
            </a:r>
            <a:r>
              <a:rPr lang="en-US" sz="2000" dirty="0" err="1">
                <a:latin typeface="Segoe UI Light" panose="020B0502040204020203" pitchFamily="34" charset="0"/>
              </a:rPr>
              <a:t>resultados</a:t>
            </a:r>
            <a:r>
              <a:rPr lang="en-US" sz="2000" dirty="0">
                <a:latin typeface="Segoe UI Light" panose="020B0502040204020203" pitchFamily="34" charset="0"/>
              </a:rPr>
              <a:t> </a:t>
            </a:r>
            <a:endParaRPr lang="en-US" sz="2000" dirty="0" smtClean="0">
              <a:latin typeface="Segoe UI Light" panose="020B0502040204020203" pitchFamily="34" charset="0"/>
            </a:endParaRPr>
          </a:p>
          <a:p>
            <a:pPr lvl="1"/>
            <a:r>
              <a:rPr lang="en-US" sz="2000" dirty="0" err="1" smtClean="0">
                <a:latin typeface="Segoe UI Light" panose="020B0502040204020203" pitchFamily="34" charset="0"/>
              </a:rPr>
              <a:t>Involucrar</a:t>
            </a:r>
            <a:r>
              <a:rPr lang="en-US" sz="2000" dirty="0" smtClean="0">
                <a:latin typeface="Segoe UI Light" panose="020B0502040204020203" pitchFamily="34" charset="0"/>
              </a:rPr>
              <a:t> </a:t>
            </a:r>
            <a:r>
              <a:rPr lang="en-US" sz="2000" dirty="0" err="1" smtClean="0">
                <a:latin typeface="Segoe UI Light" panose="020B0502040204020203" pitchFamily="34" charset="0"/>
              </a:rPr>
              <a:t>activamente</a:t>
            </a:r>
            <a:r>
              <a:rPr lang="en-US" sz="2000" dirty="0" smtClean="0">
                <a:latin typeface="Segoe UI Light" panose="020B0502040204020203" pitchFamily="34" charset="0"/>
              </a:rPr>
              <a:t> </a:t>
            </a:r>
            <a:r>
              <a:rPr lang="en-US" sz="2000" dirty="0" err="1" smtClean="0">
                <a:latin typeface="Segoe UI Light" panose="020B0502040204020203" pitchFamily="34" charset="0"/>
              </a:rPr>
              <a:t>todos</a:t>
            </a:r>
            <a:r>
              <a:rPr lang="en-US" sz="2000" dirty="0" smtClean="0">
                <a:latin typeface="Segoe UI Light" panose="020B0502040204020203" pitchFamily="34" charset="0"/>
              </a:rPr>
              <a:t> los </a:t>
            </a:r>
            <a:r>
              <a:rPr lang="en-US" sz="2000" dirty="0" err="1" smtClean="0">
                <a:latin typeface="Segoe UI Light" panose="020B0502040204020203" pitchFamily="34" charset="0"/>
              </a:rPr>
              <a:t>actores</a:t>
            </a:r>
            <a:r>
              <a:rPr lang="en-US" sz="2000" dirty="0" smtClean="0">
                <a:latin typeface="Segoe UI Light" panose="020B0502040204020203" pitchFamily="34" charset="0"/>
              </a:rPr>
              <a:t> claves </a:t>
            </a:r>
          </a:p>
          <a:p>
            <a:pPr lvl="1"/>
            <a:r>
              <a:rPr lang="en-US" sz="2000" dirty="0" err="1" smtClean="0">
                <a:latin typeface="Segoe UI Light" panose="020B0502040204020203" pitchFamily="34" charset="0"/>
              </a:rPr>
              <a:t>Buscar</a:t>
            </a:r>
            <a:r>
              <a:rPr lang="en-US" sz="2000" dirty="0" smtClean="0">
                <a:latin typeface="Segoe UI Light" panose="020B0502040204020203" pitchFamily="34" charset="0"/>
              </a:rPr>
              <a:t> </a:t>
            </a:r>
            <a:r>
              <a:rPr lang="en-US" sz="2000" dirty="0" err="1" smtClean="0">
                <a:latin typeface="Segoe UI Light" panose="020B0502040204020203" pitchFamily="34" charset="0"/>
              </a:rPr>
              <a:t>activamente</a:t>
            </a:r>
            <a:r>
              <a:rPr lang="en-US" sz="2000" dirty="0" smtClean="0">
                <a:latin typeface="Segoe UI Light" panose="020B0502040204020203" pitchFamily="34" charset="0"/>
              </a:rPr>
              <a:t> </a:t>
            </a:r>
            <a:r>
              <a:rPr lang="en-US" sz="2000" dirty="0" err="1" smtClean="0">
                <a:latin typeface="Segoe UI Light" panose="020B0502040204020203" pitchFamily="34" charset="0"/>
              </a:rPr>
              <a:t>toda</a:t>
            </a:r>
            <a:r>
              <a:rPr lang="en-US" sz="2000" dirty="0" smtClean="0">
                <a:latin typeface="Segoe UI Light" panose="020B0502040204020203" pitchFamily="34" charset="0"/>
              </a:rPr>
              <a:t> la </a:t>
            </a:r>
            <a:r>
              <a:rPr lang="en-US" sz="2000" dirty="0" err="1" smtClean="0">
                <a:latin typeface="Segoe UI Light" panose="020B0502040204020203" pitchFamily="34" charset="0"/>
              </a:rPr>
              <a:t>información</a:t>
            </a:r>
            <a:r>
              <a:rPr lang="en-US" sz="2000" dirty="0" smtClean="0">
                <a:latin typeface="Segoe UI Light" panose="020B0502040204020203" pitchFamily="34" charset="0"/>
              </a:rPr>
              <a:t> </a:t>
            </a:r>
            <a:r>
              <a:rPr lang="en-US" sz="2000" dirty="0" err="1" smtClean="0">
                <a:latin typeface="Segoe UI Light" panose="020B0502040204020203" pitchFamily="34" charset="0"/>
              </a:rPr>
              <a:t>disponible</a:t>
            </a:r>
            <a:r>
              <a:rPr lang="en-US" sz="2000" dirty="0" smtClean="0">
                <a:latin typeface="Segoe UI Light" panose="020B0502040204020203" pitchFamily="34" charset="0"/>
              </a:rPr>
              <a:t> </a:t>
            </a:r>
          </a:p>
          <a:p>
            <a:pPr lvl="1"/>
            <a:endParaRPr lang="en-US" sz="2000" dirty="0" smtClean="0">
              <a:latin typeface="Segoe UI Light" panose="020B0502040204020203" pitchFamily="34" charset="0"/>
            </a:endParaRPr>
          </a:p>
          <a:p>
            <a:r>
              <a:rPr lang="en-US" sz="2000" dirty="0" smtClean="0">
                <a:solidFill>
                  <a:schemeClr val="tx1"/>
                </a:solidFill>
              </a:rPr>
              <a:t>La </a:t>
            </a:r>
            <a:r>
              <a:rPr lang="en-US" sz="2000" dirty="0" err="1" smtClean="0">
                <a:solidFill>
                  <a:schemeClr val="tx1"/>
                </a:solidFill>
              </a:rPr>
              <a:t>implementación</a:t>
            </a:r>
            <a:r>
              <a:rPr lang="en-US" sz="2000" dirty="0" smtClean="0">
                <a:solidFill>
                  <a:schemeClr val="tx1"/>
                </a:solidFill>
              </a:rPr>
              <a:t> de los </a:t>
            </a:r>
            <a:r>
              <a:rPr lang="en-US" sz="2000" dirty="0" err="1" smtClean="0">
                <a:solidFill>
                  <a:schemeClr val="tx1"/>
                </a:solidFill>
              </a:rPr>
              <a:t>resultados</a:t>
            </a:r>
            <a:r>
              <a:rPr lang="en-US" sz="2000" dirty="0" smtClean="0">
                <a:solidFill>
                  <a:schemeClr val="tx1"/>
                </a:solidFill>
              </a:rPr>
              <a:t> de </a:t>
            </a:r>
            <a:r>
              <a:rPr lang="en-US" sz="2000" dirty="0" err="1" smtClean="0">
                <a:solidFill>
                  <a:schemeClr val="tx1"/>
                </a:solidFill>
              </a:rPr>
              <a:t>las</a:t>
            </a:r>
            <a:r>
              <a:rPr lang="en-US" sz="2000" dirty="0" smtClean="0">
                <a:solidFill>
                  <a:schemeClr val="tx1"/>
                </a:solidFill>
              </a:rPr>
              <a:t> ETES </a:t>
            </a:r>
            <a:r>
              <a:rPr lang="en-US" sz="2000" dirty="0" err="1" smtClean="0">
                <a:solidFill>
                  <a:schemeClr val="tx1"/>
                </a:solidFill>
              </a:rPr>
              <a:t>debe</a:t>
            </a:r>
            <a:r>
              <a:rPr lang="en-US" sz="2000" dirty="0" smtClean="0">
                <a:solidFill>
                  <a:schemeClr val="tx1"/>
                </a:solidFill>
              </a:rPr>
              <a:t> </a:t>
            </a:r>
            <a:r>
              <a:rPr lang="en-US" sz="2000" dirty="0" err="1" smtClean="0">
                <a:solidFill>
                  <a:schemeClr val="tx1"/>
                </a:solidFill>
              </a:rPr>
              <a:t>ser</a:t>
            </a:r>
            <a:r>
              <a:rPr lang="en-US" sz="2000" dirty="0" smtClean="0">
                <a:solidFill>
                  <a:schemeClr val="tx1"/>
                </a:solidFill>
              </a:rPr>
              <a:t> </a:t>
            </a:r>
            <a:r>
              <a:rPr lang="en-US" sz="2000" dirty="0" err="1" smtClean="0">
                <a:solidFill>
                  <a:schemeClr val="tx1"/>
                </a:solidFill>
              </a:rPr>
              <a:t>monitorizada</a:t>
            </a:r>
            <a:r>
              <a:rPr lang="en-US" sz="2000" dirty="0" smtClean="0">
                <a:solidFill>
                  <a:schemeClr val="tx1"/>
                </a:solidFill>
              </a:rPr>
              <a:t> </a:t>
            </a:r>
          </a:p>
          <a:p>
            <a:endParaRPr lang="en-US" sz="2000" dirty="0" smtClean="0">
              <a:solidFill>
                <a:schemeClr val="tx1"/>
              </a:solidFill>
            </a:endParaRPr>
          </a:p>
          <a:p>
            <a:r>
              <a:rPr lang="en-US" sz="2000" dirty="0" smtClean="0">
                <a:solidFill>
                  <a:schemeClr val="tx1"/>
                </a:solidFill>
              </a:rPr>
              <a:t>La </a:t>
            </a:r>
            <a:r>
              <a:rPr lang="en-US" sz="2000" dirty="0" err="1" smtClean="0">
                <a:solidFill>
                  <a:schemeClr val="tx1"/>
                </a:solidFill>
              </a:rPr>
              <a:t>relación</a:t>
            </a:r>
            <a:r>
              <a:rPr lang="en-US" sz="2000" dirty="0" smtClean="0">
                <a:solidFill>
                  <a:schemeClr val="tx1"/>
                </a:solidFill>
              </a:rPr>
              <a:t> entre el </a:t>
            </a:r>
            <a:r>
              <a:rPr lang="en-US" sz="2000" dirty="0" err="1" smtClean="0">
                <a:solidFill>
                  <a:schemeClr val="tx1"/>
                </a:solidFill>
              </a:rPr>
              <a:t>resultado</a:t>
            </a:r>
            <a:r>
              <a:rPr lang="en-US" sz="2000" dirty="0" smtClean="0">
                <a:solidFill>
                  <a:schemeClr val="tx1"/>
                </a:solidFill>
              </a:rPr>
              <a:t> de </a:t>
            </a:r>
            <a:r>
              <a:rPr lang="en-US" sz="2000" dirty="0" err="1" smtClean="0">
                <a:solidFill>
                  <a:schemeClr val="tx1"/>
                </a:solidFill>
              </a:rPr>
              <a:t>las</a:t>
            </a:r>
            <a:r>
              <a:rPr lang="en-US" sz="2000" dirty="0" smtClean="0">
                <a:solidFill>
                  <a:schemeClr val="tx1"/>
                </a:solidFill>
              </a:rPr>
              <a:t> ETES y el </a:t>
            </a:r>
            <a:r>
              <a:rPr lang="en-US" sz="2000" dirty="0" err="1" smtClean="0">
                <a:solidFill>
                  <a:schemeClr val="tx1"/>
                </a:solidFill>
              </a:rPr>
              <a:t>proceso</a:t>
            </a:r>
            <a:r>
              <a:rPr lang="en-US" sz="2000" dirty="0" smtClean="0">
                <a:solidFill>
                  <a:schemeClr val="tx1"/>
                </a:solidFill>
              </a:rPr>
              <a:t> de </a:t>
            </a:r>
            <a:r>
              <a:rPr lang="en-US" sz="2000" dirty="0" err="1" smtClean="0">
                <a:solidFill>
                  <a:schemeClr val="tx1"/>
                </a:solidFill>
              </a:rPr>
              <a:t>toma</a:t>
            </a:r>
            <a:r>
              <a:rPr lang="en-US" sz="2000" dirty="0" smtClean="0">
                <a:solidFill>
                  <a:schemeClr val="tx1"/>
                </a:solidFill>
              </a:rPr>
              <a:t> </a:t>
            </a:r>
            <a:r>
              <a:rPr lang="en-US" sz="2000" dirty="0" err="1" smtClean="0">
                <a:solidFill>
                  <a:schemeClr val="tx1"/>
                </a:solidFill>
              </a:rPr>
              <a:t>decisiones</a:t>
            </a:r>
            <a:r>
              <a:rPr lang="en-US" sz="2000" dirty="0" smtClean="0">
                <a:solidFill>
                  <a:schemeClr val="tx1"/>
                </a:solidFill>
              </a:rPr>
              <a:t> </a:t>
            </a:r>
            <a:r>
              <a:rPr lang="en-US" sz="2000" dirty="0" err="1" smtClean="0">
                <a:solidFill>
                  <a:schemeClr val="tx1"/>
                </a:solidFill>
              </a:rPr>
              <a:t>debe</a:t>
            </a:r>
            <a:r>
              <a:rPr lang="en-US" sz="2000" dirty="0" smtClean="0">
                <a:solidFill>
                  <a:schemeClr val="tx1"/>
                </a:solidFill>
              </a:rPr>
              <a:t> </a:t>
            </a:r>
            <a:r>
              <a:rPr lang="en-US" sz="2000" dirty="0" err="1" smtClean="0">
                <a:solidFill>
                  <a:schemeClr val="tx1"/>
                </a:solidFill>
              </a:rPr>
              <a:t>ser</a:t>
            </a:r>
            <a:r>
              <a:rPr lang="en-US" sz="2000" dirty="0" smtClean="0">
                <a:solidFill>
                  <a:schemeClr val="tx1"/>
                </a:solidFill>
              </a:rPr>
              <a:t> </a:t>
            </a:r>
            <a:r>
              <a:rPr lang="en-US" sz="2000" dirty="0" err="1" smtClean="0">
                <a:solidFill>
                  <a:schemeClr val="tx1"/>
                </a:solidFill>
              </a:rPr>
              <a:t>transparente</a:t>
            </a:r>
            <a:r>
              <a:rPr lang="en-US" sz="2000" dirty="0" smtClean="0">
                <a:solidFill>
                  <a:schemeClr val="tx1"/>
                </a:solidFill>
              </a:rPr>
              <a:t> y </a:t>
            </a:r>
            <a:r>
              <a:rPr lang="en-US" sz="2000" dirty="0" err="1" smtClean="0">
                <a:solidFill>
                  <a:schemeClr val="tx1"/>
                </a:solidFill>
              </a:rPr>
              <a:t>claramente</a:t>
            </a:r>
            <a:r>
              <a:rPr lang="en-US" sz="2000" dirty="0" smtClean="0">
                <a:solidFill>
                  <a:schemeClr val="tx1"/>
                </a:solidFill>
              </a:rPr>
              <a:t> </a:t>
            </a:r>
            <a:r>
              <a:rPr lang="en-US" sz="2000" dirty="0" err="1" smtClean="0">
                <a:solidFill>
                  <a:schemeClr val="tx1"/>
                </a:solidFill>
              </a:rPr>
              <a:t>definido</a:t>
            </a:r>
            <a:endParaRPr lang="es-CO" dirty="0"/>
          </a:p>
        </p:txBody>
      </p:sp>
      <p:sp>
        <p:nvSpPr>
          <p:cNvPr id="3" name="Text Placeholder 2"/>
          <p:cNvSpPr>
            <a:spLocks noGrp="1"/>
          </p:cNvSpPr>
          <p:nvPr>
            <p:ph type="body" sz="quarter" idx="10"/>
          </p:nvPr>
        </p:nvSpPr>
        <p:spPr>
          <a:xfrm>
            <a:off x="839788" y="1196752"/>
            <a:ext cx="10585450" cy="358775"/>
          </a:xfrm>
        </p:spPr>
        <p:txBody>
          <a:bodyPr/>
          <a:lstStyle/>
          <a:p>
            <a:r>
              <a:rPr lang="es-CO" sz="2400" b="1" dirty="0">
                <a:solidFill>
                  <a:schemeClr val="tx1"/>
                </a:solidFill>
                <a:latin typeface="Segoe UI" panose="020B0502040204020203" pitchFamily="34" charset="0"/>
                <a:ea typeface="Segoe UI" panose="020B0502040204020203" pitchFamily="34" charset="0"/>
                <a:cs typeface="Segoe UI" panose="020B0502040204020203" pitchFamily="34" charset="0"/>
              </a:rPr>
              <a:t>Mejores prácticas para </a:t>
            </a:r>
            <a:r>
              <a:rPr lang="es-CO" sz="2400" b="1" dirty="0" smtClean="0">
                <a:solidFill>
                  <a:schemeClr val="tx1"/>
                </a:solidFill>
                <a:latin typeface="Segoe UI" panose="020B0502040204020203" pitchFamily="34" charset="0"/>
                <a:ea typeface="Segoe UI" panose="020B0502040204020203" pitchFamily="34" charset="0"/>
                <a:cs typeface="Segoe UI" panose="020B0502040204020203" pitchFamily="34" charset="0"/>
              </a:rPr>
              <a:t>la realización de ETES</a:t>
            </a:r>
            <a:endParaRPr lang="es-CO" sz="2400" b="1" dirty="0">
              <a:solidFill>
                <a:schemeClr val="tx1"/>
              </a:solidFill>
              <a:latin typeface="Segoe UI" panose="020B0502040204020203" pitchFamily="34" charset="0"/>
              <a:ea typeface="Segoe UI" panose="020B0502040204020203" pitchFamily="34" charset="0"/>
              <a:cs typeface="Segoe UI" panose="020B0502040204020203" pitchFamily="34" charset="0"/>
            </a:endParaRPr>
          </a:p>
        </p:txBody>
      </p:sp>
      <p:sp>
        <p:nvSpPr>
          <p:cNvPr id="5" name="CuadroTexto 1"/>
          <p:cNvSpPr txBox="1"/>
          <p:nvPr/>
        </p:nvSpPr>
        <p:spPr>
          <a:xfrm>
            <a:off x="7104112" y="6001543"/>
            <a:ext cx="4288353" cy="307777"/>
          </a:xfrm>
          <a:prstGeom prst="rect">
            <a:avLst/>
          </a:prstGeom>
          <a:noFill/>
        </p:spPr>
        <p:txBody>
          <a:bodyPr wrap="none" rtlCol="0">
            <a:spAutoFit/>
          </a:bodyPr>
          <a:lstStyle/>
          <a:p>
            <a:r>
              <a:rPr lang="es-CO" sz="1400" b="1" i="1" dirty="0" smtClean="0">
                <a:latin typeface="Segoe UI Light" panose="020B0502040204020203" pitchFamily="34" charset="0"/>
                <a:cs typeface="Arial" charset="0"/>
              </a:rPr>
              <a:t>Adaptación </a:t>
            </a:r>
            <a:r>
              <a:rPr lang="es-CO" sz="1400" b="1" i="1" dirty="0">
                <a:latin typeface="Segoe UI Light" panose="020B0502040204020203" pitchFamily="34" charset="0"/>
                <a:cs typeface="Arial" charset="0"/>
              </a:rPr>
              <a:t>en Español de </a:t>
            </a:r>
            <a:r>
              <a:rPr lang="en-GB" sz="1400" b="1" i="1" dirty="0" smtClean="0">
                <a:latin typeface="Segoe UI Light" panose="020B0502040204020203" pitchFamily="34" charset="0"/>
              </a:rPr>
              <a:t>Drummond MF y cols, 2008</a:t>
            </a:r>
            <a:endParaRPr lang="es-CO" sz="1400" b="1" i="1" dirty="0"/>
          </a:p>
        </p:txBody>
      </p:sp>
    </p:spTree>
    <p:extLst>
      <p:ext uri="{BB962C8B-B14F-4D97-AF65-F5344CB8AC3E}">
        <p14:creationId xmlns:p14="http://schemas.microsoft.com/office/powerpoint/2010/main" val="104769561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2"/>
          </p:nvPr>
        </p:nvSpPr>
        <p:spPr>
          <a:xfrm>
            <a:off x="821414" y="1700808"/>
            <a:ext cx="10819202" cy="4896544"/>
          </a:xfrm>
        </p:spPr>
        <p:txBody>
          <a:bodyPr/>
          <a:lstStyle/>
          <a:p>
            <a:endParaRPr lang="en-US" sz="2000" b="1" dirty="0">
              <a:solidFill>
                <a:schemeClr val="tx1"/>
              </a:solidFill>
              <a:latin typeface="Segoe UI Semilight" panose="020B0402040204020203" pitchFamily="34" charset="0"/>
              <a:ea typeface="Segoe UI" panose="020B0502040204020203" pitchFamily="34" charset="0"/>
              <a:cs typeface="Segoe UI Semilight" panose="020B0402040204020203" pitchFamily="34" charset="0"/>
            </a:endParaRPr>
          </a:p>
          <a:p>
            <a:pPr lvl="1"/>
            <a:endParaRPr lang="en-GB" sz="1800" dirty="0"/>
          </a:p>
          <a:p>
            <a:pPr lvl="1"/>
            <a:endParaRPr lang="en-US" sz="1800" dirty="0">
              <a:solidFill>
                <a:srgbClr val="FF0000"/>
              </a:solidFill>
              <a:latin typeface="Segoe UI Semilight" panose="020B0402040204020203" pitchFamily="34" charset="0"/>
              <a:ea typeface="Segoe UI" panose="020B0502040204020203" pitchFamily="34" charset="0"/>
              <a:cs typeface="Segoe UI Semilight" panose="020B0402040204020203" pitchFamily="34" charset="0"/>
            </a:endParaRPr>
          </a:p>
          <a:p>
            <a:endParaRPr lang="en-US" sz="2000" b="1" dirty="0">
              <a:solidFill>
                <a:schemeClr val="tx1"/>
              </a:solidFill>
              <a:latin typeface="Segoe UI Semilight" panose="020B0402040204020203" pitchFamily="34" charset="0"/>
              <a:ea typeface="Segoe UI" panose="020B0502040204020203" pitchFamily="34" charset="0"/>
              <a:cs typeface="Segoe UI Semilight" panose="020B0402040204020203" pitchFamily="34" charset="0"/>
            </a:endParaRPr>
          </a:p>
          <a:p>
            <a:endParaRPr lang="es-CO" dirty="0"/>
          </a:p>
        </p:txBody>
      </p:sp>
      <p:sp>
        <p:nvSpPr>
          <p:cNvPr id="4" name="Título 1"/>
          <p:cNvSpPr txBox="1">
            <a:spLocks/>
          </p:cNvSpPr>
          <p:nvPr/>
        </p:nvSpPr>
        <p:spPr>
          <a:xfrm>
            <a:off x="1667508" y="980728"/>
            <a:ext cx="9181020" cy="720080"/>
          </a:xfrm>
          <a:prstGeom prst="rect">
            <a:avLst/>
          </a:prstGeom>
        </p:spPr>
        <p:txBody>
          <a:bodyPr/>
          <a:lstStyle>
            <a:lvl1pPr algn="ctr" defTabSz="914400" rtl="0" eaLnBrk="1" latinLnBrk="0" hangingPunct="1">
              <a:spcBef>
                <a:spcPct val="0"/>
              </a:spcBef>
              <a:buNone/>
              <a:defRPr sz="4400" kern="1200">
                <a:solidFill>
                  <a:schemeClr val="tx1"/>
                </a:solidFill>
                <a:latin typeface="Segoe UI" panose="020B0502040204020203" pitchFamily="34" charset="0"/>
                <a:ea typeface="Segoe UI" panose="020B0502040204020203" pitchFamily="34" charset="0"/>
                <a:cs typeface="Segoe UI" panose="020B0502040204020203" pitchFamily="34" charset="0"/>
              </a:defRPr>
            </a:lvl1pPr>
          </a:lstStyle>
          <a:p>
            <a:r>
              <a:rPr lang="en-US" sz="2400" b="1" dirty="0" err="1"/>
              <a:t>Resultados</a:t>
            </a:r>
            <a:r>
              <a:rPr lang="en-US" sz="2400" b="1" dirty="0"/>
              <a:t> </a:t>
            </a:r>
            <a:r>
              <a:rPr lang="en-US" sz="2400" b="1" dirty="0" err="1"/>
              <a:t>grupos</a:t>
            </a:r>
            <a:r>
              <a:rPr lang="en-US" sz="2400" b="1" dirty="0"/>
              <a:t> </a:t>
            </a:r>
            <a:r>
              <a:rPr lang="en-US" sz="2400" b="1" dirty="0" err="1"/>
              <a:t>focales</a:t>
            </a:r>
            <a:r>
              <a:rPr lang="en-US" sz="2400" b="1" dirty="0"/>
              <a:t> y </a:t>
            </a:r>
            <a:r>
              <a:rPr lang="en-US" sz="2400" b="1" dirty="0" err="1"/>
              <a:t>entrevistas</a:t>
            </a:r>
            <a:r>
              <a:rPr lang="en-US" sz="2400" b="1" dirty="0"/>
              <a:t> </a:t>
            </a:r>
            <a:r>
              <a:rPr lang="en-US" sz="2400" b="1" dirty="0" smtClean="0"/>
              <a:t>semi-</a:t>
            </a:r>
            <a:r>
              <a:rPr lang="en-US" sz="2400" b="1" dirty="0" err="1" smtClean="0"/>
              <a:t>estructuradas</a:t>
            </a:r>
            <a:r>
              <a:rPr lang="en-US" sz="2400" b="1" dirty="0" smtClean="0"/>
              <a:t> (1)</a:t>
            </a:r>
            <a:endParaRPr lang="es-CO" sz="2400" b="1" dirty="0">
              <a:latin typeface="Segoe UI Semilight" panose="020B0402040204020203" pitchFamily="34" charset="0"/>
              <a:cs typeface="Segoe UI Semilight" panose="020B0402040204020203" pitchFamily="34" charset="0"/>
            </a:endParaRPr>
          </a:p>
        </p:txBody>
      </p:sp>
      <p:sp>
        <p:nvSpPr>
          <p:cNvPr id="5" name="Content Placeholder 1"/>
          <p:cNvSpPr txBox="1">
            <a:spLocks/>
          </p:cNvSpPr>
          <p:nvPr/>
        </p:nvSpPr>
        <p:spPr>
          <a:xfrm>
            <a:off x="353362" y="1268760"/>
            <a:ext cx="11521280" cy="5184576"/>
          </a:xfrm>
          <a:prstGeom prst="rect">
            <a:avLst/>
          </a:prstGeom>
        </p:spPr>
        <p:txBody>
          <a:bodyPr/>
          <a:lstStyle>
            <a:lvl1pPr marL="285750" indent="-285750" algn="just" defTabSz="914400" rtl="0" eaLnBrk="1" latinLnBrk="0" hangingPunct="1">
              <a:spcBef>
                <a:spcPct val="20000"/>
              </a:spcBef>
              <a:buClr>
                <a:srgbClr val="FF0000"/>
              </a:buClr>
              <a:buFont typeface="Arial" panose="020B0604020202020204" pitchFamily="34" charset="0"/>
              <a:buChar char="»"/>
              <a:defRPr sz="1400" kern="1200" baseline="0">
                <a:solidFill>
                  <a:schemeClr val="tx1">
                    <a:lumMod val="75000"/>
                    <a:lumOff val="25000"/>
                  </a:schemeClr>
                </a:solidFill>
                <a:latin typeface="Segoe UI Light" panose="020B0502040204020203" pitchFamily="34" charset="0"/>
                <a:ea typeface="+mn-ea"/>
                <a:cs typeface="+mn-cs"/>
              </a:defRPr>
            </a:lvl1pPr>
            <a:lvl2pPr marL="800100" indent="-342900" algn="l" defTabSz="914400" rtl="0" eaLnBrk="1" latinLnBrk="0" hangingPunct="1">
              <a:spcBef>
                <a:spcPct val="20000"/>
              </a:spcBef>
              <a:buClr>
                <a:srgbClr val="FF0000"/>
              </a:buClr>
              <a:buFont typeface="Arial" panose="020B0604020202020204" pitchFamily="34" charset="0"/>
              <a:buChar char="•"/>
              <a:defRPr sz="24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endParaRPr lang="en-GB" sz="2000" dirty="0" smtClean="0"/>
          </a:p>
          <a:p>
            <a:pPr marL="0" indent="0">
              <a:buNone/>
            </a:pPr>
            <a:endParaRPr lang="es-CO" sz="2000" b="1" dirty="0" smtClean="0">
              <a:solidFill>
                <a:schemeClr val="tx1"/>
              </a:solidFill>
              <a:latin typeface="Segoe UI Semilight" panose="020B0402040204020203" pitchFamily="34" charset="0"/>
              <a:ea typeface="Segoe UI" panose="020B0502040204020203" pitchFamily="34" charset="0"/>
              <a:cs typeface="Segoe UI Semilight" panose="020B0402040204020203" pitchFamily="34" charset="0"/>
            </a:endParaRPr>
          </a:p>
          <a:p>
            <a:pPr lvl="1">
              <a:spcBef>
                <a:spcPts val="800"/>
              </a:spcBef>
            </a:pPr>
            <a:r>
              <a:rPr lang="es-CO" sz="2000" dirty="0" smtClean="0">
                <a:latin typeface="Segoe UI Light" panose="020B0502040204020203" pitchFamily="34" charset="0"/>
              </a:rPr>
              <a:t>El IETS es </a:t>
            </a:r>
            <a:r>
              <a:rPr lang="es-CO" sz="2000" dirty="0" smtClean="0">
                <a:latin typeface="Segoe UI Light" panose="020B0502040204020203" pitchFamily="34" charset="0"/>
              </a:rPr>
              <a:t>“necesario” </a:t>
            </a:r>
            <a:r>
              <a:rPr lang="es-CO" sz="2000" dirty="0">
                <a:latin typeface="Segoe UI Light" panose="020B0502040204020203" pitchFamily="34" charset="0"/>
              </a:rPr>
              <a:t>para mejorar la eficiencia del  </a:t>
            </a:r>
            <a:r>
              <a:rPr lang="es-CO" sz="2000" dirty="0" smtClean="0">
                <a:latin typeface="Segoe UI Light" panose="020B0502040204020203" pitchFamily="34" charset="0"/>
              </a:rPr>
              <a:t>sistema</a:t>
            </a:r>
          </a:p>
          <a:p>
            <a:pPr lvl="1">
              <a:spcBef>
                <a:spcPts val="800"/>
              </a:spcBef>
            </a:pPr>
            <a:r>
              <a:rPr lang="es-CO" sz="2000" dirty="0" smtClean="0">
                <a:latin typeface="Segoe UI Light" panose="020B0502040204020203" pitchFamily="34" charset="0"/>
              </a:rPr>
              <a:t>Es vital que el IETS haga parte de un </a:t>
            </a:r>
            <a:r>
              <a:rPr lang="es-CO" sz="2000" dirty="0" smtClean="0">
                <a:latin typeface="Segoe UI Light" panose="020B0502040204020203" pitchFamily="34" charset="0"/>
              </a:rPr>
              <a:t>“sistema articulado”</a:t>
            </a:r>
            <a:endParaRPr lang="es-CO" sz="2000" dirty="0" smtClean="0">
              <a:latin typeface="Segoe UI Light" panose="020B0502040204020203" pitchFamily="34" charset="0"/>
            </a:endParaRPr>
          </a:p>
          <a:p>
            <a:pPr lvl="1">
              <a:spcBef>
                <a:spcPts val="800"/>
              </a:spcBef>
            </a:pPr>
            <a:r>
              <a:rPr lang="es-CO" sz="2000" dirty="0" smtClean="0">
                <a:latin typeface="Segoe UI Light" panose="020B0502040204020203" pitchFamily="34" charset="0"/>
              </a:rPr>
              <a:t>No </a:t>
            </a:r>
            <a:r>
              <a:rPr lang="es-CO" sz="2000" dirty="0">
                <a:latin typeface="Segoe UI Light" panose="020B0502040204020203" pitchFamily="34" charset="0"/>
              </a:rPr>
              <a:t>hubo consenso en relación a la naturaleza (público, privado, mixto) pero si frente a la </a:t>
            </a:r>
            <a:r>
              <a:rPr lang="es-CO" sz="2000" dirty="0" smtClean="0">
                <a:latin typeface="Segoe UI Light" panose="020B0502040204020203" pitchFamily="34" charset="0"/>
              </a:rPr>
              <a:t>“independencia </a:t>
            </a:r>
            <a:r>
              <a:rPr lang="es-CO" sz="2000" dirty="0">
                <a:latin typeface="Segoe UI Light" panose="020B0502040204020203" pitchFamily="34" charset="0"/>
              </a:rPr>
              <a:t>técnica de intereses políticos y del sector </a:t>
            </a:r>
            <a:r>
              <a:rPr lang="es-CO" sz="2000" dirty="0" smtClean="0">
                <a:latin typeface="Segoe UI Light" panose="020B0502040204020203" pitchFamily="34" charset="0"/>
              </a:rPr>
              <a:t>privado”</a:t>
            </a:r>
            <a:endParaRPr lang="es-CO" sz="2000" dirty="0" smtClean="0">
              <a:latin typeface="Segoe UI Light" panose="020B0502040204020203" pitchFamily="34" charset="0"/>
            </a:endParaRPr>
          </a:p>
          <a:p>
            <a:pPr lvl="1">
              <a:spcBef>
                <a:spcPts val="800"/>
              </a:spcBef>
            </a:pPr>
            <a:r>
              <a:rPr lang="es-CO" sz="2000" dirty="0" smtClean="0">
                <a:latin typeface="Segoe UI Light" panose="020B0502040204020203" pitchFamily="34" charset="0"/>
              </a:rPr>
              <a:t>Se recomienda un organismo </a:t>
            </a:r>
            <a:r>
              <a:rPr lang="es-CO" sz="2000" dirty="0" smtClean="0">
                <a:latin typeface="Segoe UI Light" panose="020B0502040204020203" pitchFamily="34" charset="0"/>
              </a:rPr>
              <a:t>“único</a:t>
            </a:r>
            <a:r>
              <a:rPr lang="es-CO" sz="2000" dirty="0" smtClean="0">
                <a:latin typeface="Segoe UI Light" panose="020B0502040204020203" pitchFamily="34" charset="0"/>
              </a:rPr>
              <a:t>, central y </a:t>
            </a:r>
            <a:r>
              <a:rPr lang="es-CO" sz="2000" dirty="0" smtClean="0">
                <a:latin typeface="Segoe UI Light" panose="020B0502040204020203" pitchFamily="34" charset="0"/>
              </a:rPr>
              <a:t>nacional”</a:t>
            </a:r>
            <a:endParaRPr lang="es-CO" sz="2000" dirty="0">
              <a:latin typeface="Segoe UI Light" panose="020B0502040204020203" pitchFamily="34" charset="0"/>
            </a:endParaRPr>
          </a:p>
        </p:txBody>
      </p:sp>
    </p:spTree>
    <p:extLst>
      <p:ext uri="{BB962C8B-B14F-4D97-AF65-F5344CB8AC3E}">
        <p14:creationId xmlns:p14="http://schemas.microsoft.com/office/powerpoint/2010/main" val="61197702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2"/>
          </p:nvPr>
        </p:nvSpPr>
        <p:spPr>
          <a:xfrm>
            <a:off x="821414" y="1700808"/>
            <a:ext cx="10819202" cy="4896544"/>
          </a:xfrm>
        </p:spPr>
        <p:txBody>
          <a:bodyPr/>
          <a:lstStyle/>
          <a:p>
            <a:endParaRPr lang="en-US" sz="2000" b="1" dirty="0">
              <a:solidFill>
                <a:schemeClr val="tx1"/>
              </a:solidFill>
              <a:latin typeface="Segoe UI Semilight" panose="020B0402040204020203" pitchFamily="34" charset="0"/>
              <a:ea typeface="Segoe UI" panose="020B0502040204020203" pitchFamily="34" charset="0"/>
              <a:cs typeface="Segoe UI Semilight" panose="020B0402040204020203" pitchFamily="34" charset="0"/>
            </a:endParaRPr>
          </a:p>
          <a:p>
            <a:pPr lvl="1"/>
            <a:endParaRPr lang="en-GB" sz="1800" dirty="0"/>
          </a:p>
          <a:p>
            <a:pPr lvl="1"/>
            <a:endParaRPr lang="en-US" sz="1800" dirty="0">
              <a:solidFill>
                <a:srgbClr val="FF0000"/>
              </a:solidFill>
              <a:latin typeface="Segoe UI Semilight" panose="020B0402040204020203" pitchFamily="34" charset="0"/>
              <a:ea typeface="Segoe UI" panose="020B0502040204020203" pitchFamily="34" charset="0"/>
              <a:cs typeface="Segoe UI Semilight" panose="020B0402040204020203" pitchFamily="34" charset="0"/>
            </a:endParaRPr>
          </a:p>
          <a:p>
            <a:endParaRPr lang="en-US" sz="2000" b="1" dirty="0">
              <a:solidFill>
                <a:schemeClr val="tx1"/>
              </a:solidFill>
              <a:latin typeface="Segoe UI Semilight" panose="020B0402040204020203" pitchFamily="34" charset="0"/>
              <a:ea typeface="Segoe UI" panose="020B0502040204020203" pitchFamily="34" charset="0"/>
              <a:cs typeface="Segoe UI Semilight" panose="020B0402040204020203" pitchFamily="34" charset="0"/>
            </a:endParaRPr>
          </a:p>
          <a:p>
            <a:endParaRPr lang="es-CO" dirty="0"/>
          </a:p>
        </p:txBody>
      </p:sp>
      <p:sp>
        <p:nvSpPr>
          <p:cNvPr id="4" name="Título 1"/>
          <p:cNvSpPr txBox="1">
            <a:spLocks/>
          </p:cNvSpPr>
          <p:nvPr/>
        </p:nvSpPr>
        <p:spPr>
          <a:xfrm>
            <a:off x="1667508" y="980728"/>
            <a:ext cx="9109012" cy="720080"/>
          </a:xfrm>
          <a:prstGeom prst="rect">
            <a:avLst/>
          </a:prstGeom>
        </p:spPr>
        <p:txBody>
          <a:bodyPr/>
          <a:lstStyle>
            <a:lvl1pPr algn="ctr" defTabSz="914400" rtl="0" eaLnBrk="1" latinLnBrk="0" hangingPunct="1">
              <a:spcBef>
                <a:spcPct val="0"/>
              </a:spcBef>
              <a:buNone/>
              <a:defRPr sz="4400" kern="1200">
                <a:solidFill>
                  <a:schemeClr val="tx1"/>
                </a:solidFill>
                <a:latin typeface="Segoe UI" panose="020B0502040204020203" pitchFamily="34" charset="0"/>
                <a:ea typeface="Segoe UI" panose="020B0502040204020203" pitchFamily="34" charset="0"/>
                <a:cs typeface="Segoe UI" panose="020B0502040204020203" pitchFamily="34" charset="0"/>
              </a:defRPr>
            </a:lvl1pPr>
          </a:lstStyle>
          <a:p>
            <a:r>
              <a:rPr lang="en-US" sz="2400" b="1" dirty="0" err="1" smtClean="0"/>
              <a:t>Resultados</a:t>
            </a:r>
            <a:r>
              <a:rPr lang="en-US" sz="2400" b="1" dirty="0" smtClean="0"/>
              <a:t> </a:t>
            </a:r>
            <a:r>
              <a:rPr lang="en-US" sz="2400" b="1" dirty="0" err="1" smtClean="0"/>
              <a:t>grupos</a:t>
            </a:r>
            <a:r>
              <a:rPr lang="en-US" sz="2400" b="1" dirty="0" smtClean="0"/>
              <a:t> </a:t>
            </a:r>
            <a:r>
              <a:rPr lang="en-US" sz="2400" b="1" dirty="0" err="1" smtClean="0"/>
              <a:t>focales</a:t>
            </a:r>
            <a:r>
              <a:rPr lang="en-US" sz="2400" b="1" dirty="0" smtClean="0"/>
              <a:t> y </a:t>
            </a:r>
            <a:r>
              <a:rPr lang="en-US" sz="2400" b="1" dirty="0" err="1" smtClean="0"/>
              <a:t>entrevistas</a:t>
            </a:r>
            <a:r>
              <a:rPr lang="en-US" sz="2400" b="1" dirty="0" smtClean="0"/>
              <a:t> semi-</a:t>
            </a:r>
            <a:r>
              <a:rPr lang="en-US" sz="2400" b="1" dirty="0" err="1" smtClean="0"/>
              <a:t>estructuradas</a:t>
            </a:r>
            <a:r>
              <a:rPr lang="en-US" sz="2400" b="1" dirty="0" smtClean="0"/>
              <a:t> (2)</a:t>
            </a:r>
            <a:endParaRPr lang="en-US" sz="2400" b="1" dirty="0"/>
          </a:p>
        </p:txBody>
      </p:sp>
      <p:sp>
        <p:nvSpPr>
          <p:cNvPr id="5" name="Content Placeholder 1"/>
          <p:cNvSpPr txBox="1">
            <a:spLocks/>
          </p:cNvSpPr>
          <p:nvPr/>
        </p:nvSpPr>
        <p:spPr>
          <a:xfrm>
            <a:off x="353362" y="1988840"/>
            <a:ext cx="11521280" cy="4176464"/>
          </a:xfrm>
          <a:prstGeom prst="rect">
            <a:avLst/>
          </a:prstGeom>
        </p:spPr>
        <p:txBody>
          <a:bodyPr/>
          <a:lstStyle>
            <a:lvl1pPr marL="285750" indent="-285750" algn="just" defTabSz="914400" rtl="0" eaLnBrk="1" latinLnBrk="0" hangingPunct="1">
              <a:spcBef>
                <a:spcPct val="20000"/>
              </a:spcBef>
              <a:buClr>
                <a:srgbClr val="FF0000"/>
              </a:buClr>
              <a:buFont typeface="Arial" panose="020B0604020202020204" pitchFamily="34" charset="0"/>
              <a:buChar char="»"/>
              <a:defRPr sz="1400" kern="1200" baseline="0">
                <a:solidFill>
                  <a:schemeClr val="tx1">
                    <a:lumMod val="75000"/>
                    <a:lumOff val="25000"/>
                  </a:schemeClr>
                </a:solidFill>
                <a:latin typeface="Segoe UI Light" panose="020B0502040204020203" pitchFamily="34" charset="0"/>
                <a:ea typeface="+mn-ea"/>
                <a:cs typeface="+mn-cs"/>
              </a:defRPr>
            </a:lvl1pPr>
            <a:lvl2pPr marL="800100" indent="-342900" algn="l" defTabSz="914400" rtl="0" eaLnBrk="1" latinLnBrk="0" hangingPunct="1">
              <a:spcBef>
                <a:spcPct val="20000"/>
              </a:spcBef>
              <a:buClr>
                <a:srgbClr val="FF0000"/>
              </a:buClr>
              <a:buFont typeface="Arial" panose="020B0604020202020204" pitchFamily="34" charset="0"/>
              <a:buChar char="•"/>
              <a:defRPr sz="24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endParaRPr lang="en-GB" sz="2000" dirty="0" smtClean="0"/>
          </a:p>
          <a:p>
            <a:pPr lvl="1">
              <a:spcBef>
                <a:spcPts val="800"/>
              </a:spcBef>
            </a:pPr>
            <a:r>
              <a:rPr lang="es-CO" sz="2000" dirty="0" smtClean="0">
                <a:latin typeface="Segoe UI Light" panose="020B0502040204020203" pitchFamily="34" charset="0"/>
              </a:rPr>
              <a:t>La </a:t>
            </a:r>
            <a:r>
              <a:rPr lang="es-CO" sz="2000" dirty="0">
                <a:latin typeface="Segoe UI Light" panose="020B0502040204020203" pitchFamily="34" charset="0"/>
              </a:rPr>
              <a:t>selección de tópicos debe incluir información de múltiples fuentes </a:t>
            </a:r>
          </a:p>
          <a:p>
            <a:pPr lvl="1">
              <a:spcBef>
                <a:spcPts val="800"/>
              </a:spcBef>
            </a:pPr>
            <a:endParaRPr lang="es-CO" sz="2000" dirty="0" smtClean="0">
              <a:latin typeface="Segoe UI Light" panose="020B0502040204020203" pitchFamily="34" charset="0"/>
            </a:endParaRPr>
          </a:p>
          <a:p>
            <a:pPr lvl="1">
              <a:spcBef>
                <a:spcPts val="800"/>
              </a:spcBef>
            </a:pPr>
            <a:r>
              <a:rPr lang="es-CO" sz="2000" dirty="0" smtClean="0">
                <a:latin typeface="Segoe UI Light" panose="020B0502040204020203" pitchFamily="34" charset="0"/>
              </a:rPr>
              <a:t>ETES </a:t>
            </a:r>
            <a:r>
              <a:rPr lang="es-CO" sz="2000" dirty="0">
                <a:latin typeface="Segoe UI Light" panose="020B0502040204020203" pitchFamily="34" charset="0"/>
              </a:rPr>
              <a:t>deben ser contratadas con universidades para crear capacidades técnicas en este sector</a:t>
            </a:r>
            <a:endParaRPr lang="es-CO" sz="2000" dirty="0"/>
          </a:p>
          <a:p>
            <a:pPr lvl="1">
              <a:spcBef>
                <a:spcPts val="800"/>
              </a:spcBef>
            </a:pPr>
            <a:endParaRPr lang="es-CO" sz="2000" dirty="0" smtClean="0">
              <a:latin typeface="Segoe UI Light" panose="020B0502040204020203" pitchFamily="34" charset="0"/>
            </a:endParaRPr>
          </a:p>
          <a:p>
            <a:pPr lvl="1">
              <a:spcBef>
                <a:spcPts val="800"/>
              </a:spcBef>
            </a:pPr>
            <a:r>
              <a:rPr lang="es-CO" sz="2000" dirty="0" smtClean="0">
                <a:latin typeface="Segoe UI Light" panose="020B0502040204020203" pitchFamily="34" charset="0"/>
              </a:rPr>
              <a:t>El </a:t>
            </a:r>
            <a:r>
              <a:rPr lang="es-CO" sz="2000" dirty="0">
                <a:latin typeface="Segoe UI Light" panose="020B0502040204020203" pitchFamily="34" charset="0"/>
              </a:rPr>
              <a:t>IETS debe evaluar al menos 5 aspectos: seguridad, eficacia, efectividad, utilidad e impacto económico (eficiencia</a:t>
            </a:r>
            <a:r>
              <a:rPr lang="es-CO" sz="2000" dirty="0" smtClean="0">
                <a:latin typeface="Segoe UI Light" panose="020B0502040204020203" pitchFamily="34" charset="0"/>
              </a:rPr>
              <a:t>)</a:t>
            </a:r>
          </a:p>
          <a:p>
            <a:pPr lvl="1">
              <a:spcBef>
                <a:spcPts val="800"/>
              </a:spcBef>
            </a:pPr>
            <a:endParaRPr lang="es-CO" sz="2000" dirty="0" smtClean="0">
              <a:latin typeface="Segoe UI Light" panose="020B0502040204020203" pitchFamily="34" charset="0"/>
            </a:endParaRPr>
          </a:p>
          <a:p>
            <a:pPr lvl="1">
              <a:spcBef>
                <a:spcPts val="800"/>
              </a:spcBef>
            </a:pPr>
            <a:r>
              <a:rPr lang="es-CO" sz="2000" dirty="0" smtClean="0">
                <a:latin typeface="Segoe UI Light" panose="020B0502040204020203" pitchFamily="34" charset="0"/>
              </a:rPr>
              <a:t>El elemento más crítico es el No-POS</a:t>
            </a:r>
            <a:endParaRPr lang="es-CO" sz="2000" dirty="0">
              <a:latin typeface="Segoe UI Light" panose="020B0502040204020203" pitchFamily="34" charset="0"/>
            </a:endParaRPr>
          </a:p>
          <a:p>
            <a:pPr lvl="1">
              <a:spcBef>
                <a:spcPts val="800"/>
              </a:spcBef>
            </a:pPr>
            <a:endParaRPr lang="es-CO" sz="2000" dirty="0">
              <a:latin typeface="Segoe UI Light" panose="020B0502040204020203" pitchFamily="34" charset="0"/>
            </a:endParaRPr>
          </a:p>
        </p:txBody>
      </p:sp>
    </p:spTree>
    <p:extLst>
      <p:ext uri="{BB962C8B-B14F-4D97-AF65-F5344CB8AC3E}">
        <p14:creationId xmlns:p14="http://schemas.microsoft.com/office/powerpoint/2010/main" val="74785478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sz="half" idx="2"/>
          </p:nvPr>
        </p:nvSpPr>
        <p:spPr>
          <a:xfrm>
            <a:off x="911424" y="2348880"/>
            <a:ext cx="9865096" cy="3168352"/>
          </a:xfrm>
        </p:spPr>
        <p:txBody>
          <a:bodyPr/>
          <a:lstStyle/>
          <a:p>
            <a:pPr algn="l"/>
            <a:r>
              <a:rPr lang="es-CO" sz="2000" dirty="0" smtClean="0"/>
              <a:t>Relación entre precios, ETES y el plan de beneficios</a:t>
            </a:r>
          </a:p>
          <a:p>
            <a:pPr algn="l"/>
            <a:endParaRPr lang="es-CO" sz="2000" dirty="0"/>
          </a:p>
          <a:p>
            <a:pPr algn="l"/>
            <a:r>
              <a:rPr lang="es-CO" sz="2000" dirty="0" smtClean="0"/>
              <a:t>Respaldo político y técnico para el IETS, soportado por participación transparente de los actores del sistema, incluyendo procesos de apelación</a:t>
            </a:r>
          </a:p>
          <a:p>
            <a:pPr algn="l"/>
            <a:endParaRPr lang="es-CO" sz="2000" dirty="0"/>
          </a:p>
          <a:p>
            <a:pPr algn="l"/>
            <a:r>
              <a:rPr lang="es-ES_tradnl" sz="2000" dirty="0" smtClean="0"/>
              <a:t>Apoyo </a:t>
            </a:r>
            <a:r>
              <a:rPr lang="es-ES_tradnl" sz="2000" dirty="0"/>
              <a:t>del gremio médico para el establecimiento del IETS y </a:t>
            </a:r>
            <a:r>
              <a:rPr lang="es-ES_tradnl" sz="2000" dirty="0" smtClean="0"/>
              <a:t>el </a:t>
            </a:r>
            <a:r>
              <a:rPr lang="es-ES_tradnl" sz="2000" dirty="0"/>
              <a:t>sistema de priorización</a:t>
            </a:r>
            <a:endParaRPr lang="es-CO" sz="2000" dirty="0" smtClean="0"/>
          </a:p>
          <a:p>
            <a:pPr algn="l"/>
            <a:endParaRPr lang="es-CO" sz="2000" dirty="0"/>
          </a:p>
          <a:p>
            <a:pPr algn="l"/>
            <a:r>
              <a:rPr lang="en-GB" sz="2000" dirty="0" smtClean="0"/>
              <a:t>Integración </a:t>
            </a:r>
            <a:r>
              <a:rPr lang="en-GB" sz="2000" dirty="0"/>
              <a:t>entre ETES y GPC</a:t>
            </a:r>
            <a:br>
              <a:rPr lang="en-GB" sz="2000" dirty="0"/>
            </a:br>
            <a:endParaRPr lang="es-CO" sz="2000" dirty="0" smtClean="0"/>
          </a:p>
          <a:p>
            <a:r>
              <a:rPr lang="en-GB" sz="2000" dirty="0" err="1" smtClean="0"/>
              <a:t>Modificación</a:t>
            </a:r>
            <a:r>
              <a:rPr lang="en-GB" sz="2000" dirty="0" smtClean="0"/>
              <a:t> de a </a:t>
            </a:r>
            <a:r>
              <a:rPr lang="en-GB" sz="2000" dirty="0" err="1"/>
              <a:t>estructura</a:t>
            </a:r>
            <a:r>
              <a:rPr lang="en-GB" sz="2000" dirty="0"/>
              <a:t> de los </a:t>
            </a:r>
            <a:r>
              <a:rPr lang="en-GB" sz="2000" dirty="0" err="1"/>
              <a:t>CTCc</a:t>
            </a:r>
            <a:r>
              <a:rPr lang="en-GB" sz="2000" dirty="0"/>
              <a:t>  en los </a:t>
            </a:r>
            <a:r>
              <a:rPr lang="en-GB" sz="2000" dirty="0" err="1"/>
              <a:t>tiempos</a:t>
            </a:r>
            <a:r>
              <a:rPr lang="en-GB" sz="2000" dirty="0"/>
              <a:t> </a:t>
            </a:r>
            <a:r>
              <a:rPr lang="en-GB" sz="2000" dirty="0" err="1" smtClean="0"/>
              <a:t>apropiados</a:t>
            </a:r>
            <a:endParaRPr lang="es-CO" sz="2000" dirty="0"/>
          </a:p>
        </p:txBody>
      </p:sp>
      <p:sp>
        <p:nvSpPr>
          <p:cNvPr id="4" name="Title 1"/>
          <p:cNvSpPr txBox="1">
            <a:spLocks/>
          </p:cNvSpPr>
          <p:nvPr/>
        </p:nvSpPr>
        <p:spPr>
          <a:xfrm>
            <a:off x="914400" y="1117869"/>
            <a:ext cx="10363200" cy="366915"/>
          </a:xfrm>
          <a:prstGeom prst="rect">
            <a:avLst/>
          </a:prstGeom>
        </p:spPr>
        <p:txBody>
          <a:bodyPr/>
          <a:lstStyle>
            <a:lvl1pPr algn="ctr" defTabSz="914400" rtl="0" eaLnBrk="1" latinLnBrk="0" hangingPunct="1">
              <a:spcBef>
                <a:spcPct val="0"/>
              </a:spcBef>
              <a:buNone/>
              <a:defRPr sz="4400" kern="1200">
                <a:solidFill>
                  <a:schemeClr val="tx1"/>
                </a:solidFill>
                <a:latin typeface="Segoe UI" panose="020B0502040204020203" pitchFamily="34" charset="0"/>
                <a:ea typeface="Segoe UI" panose="020B0502040204020203" pitchFamily="34" charset="0"/>
                <a:cs typeface="Segoe UI" panose="020B0502040204020203" pitchFamily="34" charset="0"/>
              </a:defRPr>
            </a:lvl1pPr>
          </a:lstStyle>
          <a:p>
            <a:r>
              <a:rPr lang="es-CO" sz="3200" b="1" dirty="0"/>
              <a:t>Factores de éxito sugeridos</a:t>
            </a:r>
          </a:p>
        </p:txBody>
      </p:sp>
    </p:spTree>
    <p:extLst>
      <p:ext uri="{BB962C8B-B14F-4D97-AF65-F5344CB8AC3E}">
        <p14:creationId xmlns:p14="http://schemas.microsoft.com/office/powerpoint/2010/main" val="145655551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sz="half" idx="2"/>
          </p:nvPr>
        </p:nvSpPr>
        <p:spPr>
          <a:xfrm>
            <a:off x="695400" y="2348880"/>
            <a:ext cx="10582200" cy="3744416"/>
          </a:xfrm>
        </p:spPr>
        <p:txBody>
          <a:bodyPr/>
          <a:lstStyle/>
          <a:p>
            <a:pPr algn="l"/>
            <a:r>
              <a:rPr lang="es-CO" sz="2000" dirty="0" smtClean="0"/>
              <a:t>No debe haber superposición de funciones entre el IETS y la CRES</a:t>
            </a:r>
          </a:p>
          <a:p>
            <a:pPr algn="l"/>
            <a:endParaRPr lang="es-CO" sz="2000" dirty="0"/>
          </a:p>
          <a:p>
            <a:pPr algn="l"/>
            <a:r>
              <a:rPr lang="es-ES_tradnl" sz="2000" dirty="0" smtClean="0"/>
              <a:t>Cargar al </a:t>
            </a:r>
            <a:r>
              <a:rPr lang="es-ES_tradnl" sz="2000" dirty="0"/>
              <a:t>IETS con funciones que le impidan desempeñar su misión </a:t>
            </a:r>
            <a:r>
              <a:rPr lang="es-ES_tradnl" sz="2000" dirty="0" smtClean="0"/>
              <a:t>inicial en los </a:t>
            </a:r>
            <a:r>
              <a:rPr lang="es-ES_tradnl" sz="2000" dirty="0"/>
              <a:t>primeros años </a:t>
            </a:r>
            <a:endParaRPr lang="es-ES_tradnl" sz="2000" dirty="0" smtClean="0"/>
          </a:p>
          <a:p>
            <a:pPr algn="l"/>
            <a:endParaRPr lang="es-ES_tradnl" sz="2000" dirty="0" smtClean="0"/>
          </a:p>
          <a:p>
            <a:pPr algn="l"/>
            <a:r>
              <a:rPr lang="es-ES_tradnl" sz="2000" dirty="0" smtClean="0"/>
              <a:t>No atraer directivos </a:t>
            </a:r>
            <a:r>
              <a:rPr lang="es-ES_tradnl" sz="2000" dirty="0" smtClean="0"/>
              <a:t> y técnicos del </a:t>
            </a:r>
            <a:r>
              <a:rPr lang="es-ES_tradnl" sz="2000" dirty="0" smtClean="0"/>
              <a:t>más alto nivel</a:t>
            </a:r>
            <a:endParaRPr lang="es-CO" sz="2000" dirty="0" smtClean="0"/>
          </a:p>
          <a:p>
            <a:pPr algn="l"/>
            <a:endParaRPr lang="es-CO" sz="2000" dirty="0"/>
          </a:p>
          <a:p>
            <a:pPr algn="l"/>
            <a:r>
              <a:rPr lang="en-GB" sz="2000" dirty="0" smtClean="0"/>
              <a:t>No </a:t>
            </a:r>
            <a:r>
              <a:rPr lang="en-GB" sz="2000" dirty="0" err="1" smtClean="0"/>
              <a:t>fortalecer</a:t>
            </a:r>
            <a:r>
              <a:rPr lang="en-GB" sz="2000" dirty="0" smtClean="0"/>
              <a:t> los </a:t>
            </a:r>
            <a:r>
              <a:rPr lang="es-ES_tradnl" sz="2000" dirty="0" smtClean="0"/>
              <a:t>sistemas </a:t>
            </a:r>
            <a:r>
              <a:rPr lang="es-ES_tradnl" sz="2000" dirty="0"/>
              <a:t>de información </a:t>
            </a:r>
            <a:r>
              <a:rPr lang="es-ES_tradnl" sz="2000" dirty="0" smtClean="0"/>
              <a:t>del sistema de priorización paralelamente </a:t>
            </a:r>
            <a:r>
              <a:rPr lang="es-ES_tradnl" sz="2000" dirty="0"/>
              <a:t>con el establecimiento del IETS,</a:t>
            </a:r>
            <a:r>
              <a:rPr lang="en-GB" sz="2000" dirty="0"/>
              <a:t/>
            </a:r>
            <a:br>
              <a:rPr lang="en-GB" sz="2000" dirty="0"/>
            </a:br>
            <a:endParaRPr lang="es-CO" sz="2000" dirty="0" smtClean="0"/>
          </a:p>
          <a:p>
            <a:r>
              <a:rPr lang="en-GB" sz="2000" dirty="0" err="1" smtClean="0"/>
              <a:t>Modificación</a:t>
            </a:r>
            <a:r>
              <a:rPr lang="en-GB" sz="2000" dirty="0" smtClean="0"/>
              <a:t> de a </a:t>
            </a:r>
            <a:r>
              <a:rPr lang="en-GB" sz="2000" dirty="0" err="1"/>
              <a:t>estructura</a:t>
            </a:r>
            <a:r>
              <a:rPr lang="en-GB" sz="2000" dirty="0"/>
              <a:t> de los </a:t>
            </a:r>
            <a:r>
              <a:rPr lang="en-GB" sz="2000" dirty="0" err="1"/>
              <a:t>CTCc</a:t>
            </a:r>
            <a:r>
              <a:rPr lang="en-GB" sz="2000" dirty="0"/>
              <a:t>  en los </a:t>
            </a:r>
            <a:r>
              <a:rPr lang="en-GB" sz="2000" dirty="0" err="1"/>
              <a:t>tiempos</a:t>
            </a:r>
            <a:r>
              <a:rPr lang="en-GB" sz="2000" dirty="0"/>
              <a:t> </a:t>
            </a:r>
            <a:r>
              <a:rPr lang="en-GB" sz="2000" dirty="0" err="1" smtClean="0"/>
              <a:t>apropiados</a:t>
            </a:r>
            <a:endParaRPr lang="es-CO" sz="2000" dirty="0"/>
          </a:p>
        </p:txBody>
      </p:sp>
      <p:sp>
        <p:nvSpPr>
          <p:cNvPr id="4" name="Title 1"/>
          <p:cNvSpPr txBox="1">
            <a:spLocks/>
          </p:cNvSpPr>
          <p:nvPr/>
        </p:nvSpPr>
        <p:spPr>
          <a:xfrm>
            <a:off x="914400" y="1117869"/>
            <a:ext cx="10363200" cy="654947"/>
          </a:xfrm>
          <a:prstGeom prst="rect">
            <a:avLst/>
          </a:prstGeom>
        </p:spPr>
        <p:txBody>
          <a:bodyPr/>
          <a:lstStyle>
            <a:lvl1pPr algn="ctr" defTabSz="914400" rtl="0" eaLnBrk="1" latinLnBrk="0" hangingPunct="1">
              <a:spcBef>
                <a:spcPct val="0"/>
              </a:spcBef>
              <a:buNone/>
              <a:defRPr sz="4400" kern="1200">
                <a:solidFill>
                  <a:schemeClr val="tx1"/>
                </a:solidFill>
                <a:latin typeface="Segoe UI" panose="020B0502040204020203" pitchFamily="34" charset="0"/>
                <a:ea typeface="Segoe UI" panose="020B0502040204020203" pitchFamily="34" charset="0"/>
                <a:cs typeface="Segoe UI" panose="020B0502040204020203" pitchFamily="34" charset="0"/>
              </a:defRPr>
            </a:lvl1pPr>
          </a:lstStyle>
          <a:p>
            <a:r>
              <a:rPr lang="es-CO" sz="3200" b="1" dirty="0" smtClean="0"/>
              <a:t>Errores a evitar sugeridos</a:t>
            </a:r>
            <a:endParaRPr lang="es-CO" sz="3200" b="1" dirty="0"/>
          </a:p>
        </p:txBody>
      </p:sp>
    </p:spTree>
    <p:extLst>
      <p:ext uri="{BB962C8B-B14F-4D97-AF65-F5344CB8AC3E}">
        <p14:creationId xmlns:p14="http://schemas.microsoft.com/office/powerpoint/2010/main" val="333168551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4 Título"/>
          <p:cNvSpPr txBox="1">
            <a:spLocks/>
          </p:cNvSpPr>
          <p:nvPr/>
        </p:nvSpPr>
        <p:spPr>
          <a:xfrm>
            <a:off x="2279576" y="1124744"/>
            <a:ext cx="7704856" cy="648072"/>
          </a:xfrm>
          <a:prstGeom prst="rect">
            <a:avLst/>
          </a:prstGeom>
        </p:spPr>
        <p:txBody>
          <a:bodyPr/>
          <a:lstStyle>
            <a:lvl1pPr algn="ctr" defTabSz="914400" rtl="0" eaLnBrk="1" latinLnBrk="0" hangingPunct="1">
              <a:spcBef>
                <a:spcPct val="0"/>
              </a:spcBef>
              <a:buNone/>
              <a:defRPr sz="4400" kern="1200">
                <a:solidFill>
                  <a:schemeClr val="tx1"/>
                </a:solidFill>
                <a:latin typeface="Segoe UI" panose="020B0502040204020203" pitchFamily="34" charset="0"/>
                <a:ea typeface="Segoe UI" panose="020B0502040204020203" pitchFamily="34" charset="0"/>
                <a:cs typeface="Segoe UI" panose="020B0502040204020203" pitchFamily="34" charset="0"/>
              </a:defRPr>
            </a:lvl1pPr>
          </a:lstStyle>
          <a:p>
            <a:r>
              <a:rPr lang="en-US" sz="2800" b="1" dirty="0" err="1" smtClean="0"/>
              <a:t>Formación</a:t>
            </a:r>
            <a:r>
              <a:rPr lang="en-US" sz="2800" b="1" dirty="0" smtClean="0"/>
              <a:t> del IETS- </a:t>
            </a:r>
            <a:r>
              <a:rPr lang="en-US" sz="2800" b="1" dirty="0" err="1" smtClean="0"/>
              <a:t>pasos</a:t>
            </a:r>
            <a:r>
              <a:rPr lang="en-US" sz="2800" b="1" dirty="0" smtClean="0"/>
              <a:t> </a:t>
            </a:r>
            <a:r>
              <a:rPr lang="en-US" sz="2800" b="1" dirty="0" err="1" smtClean="0"/>
              <a:t>incrementales</a:t>
            </a:r>
            <a:endParaRPr lang="en-US" sz="2800" b="1" dirty="0"/>
          </a:p>
        </p:txBody>
      </p:sp>
      <p:pic>
        <p:nvPicPr>
          <p:cNvPr id="2" name="Imagen 1"/>
          <p:cNvPicPr>
            <a:picLocks noChangeAspect="1"/>
          </p:cNvPicPr>
          <p:nvPr/>
        </p:nvPicPr>
        <p:blipFill>
          <a:blip r:embed="rId2"/>
          <a:stretch>
            <a:fillRect/>
          </a:stretch>
        </p:blipFill>
        <p:spPr>
          <a:xfrm>
            <a:off x="8256240" y="2460079"/>
            <a:ext cx="3055987" cy="3340265"/>
          </a:xfrm>
          <a:prstGeom prst="rect">
            <a:avLst/>
          </a:prstGeom>
        </p:spPr>
      </p:pic>
      <p:sp>
        <p:nvSpPr>
          <p:cNvPr id="8" name="4 Marcador de contenido"/>
          <p:cNvSpPr>
            <a:spLocks noGrp="1"/>
          </p:cNvSpPr>
          <p:nvPr>
            <p:ph sz="half" idx="2"/>
          </p:nvPr>
        </p:nvSpPr>
        <p:spPr>
          <a:xfrm>
            <a:off x="803151" y="2100039"/>
            <a:ext cx="10081641" cy="3705225"/>
          </a:xfrm>
        </p:spPr>
        <p:txBody>
          <a:bodyPr/>
          <a:lstStyle/>
          <a:p>
            <a:endParaRPr lang="en-US" sz="2400" b="1" dirty="0" smtClean="0">
              <a:solidFill>
                <a:schemeClr val="tx1"/>
              </a:solidFill>
            </a:endParaRPr>
          </a:p>
          <a:p>
            <a:r>
              <a:rPr lang="es-CO" sz="2400" b="1" dirty="0" smtClean="0">
                <a:solidFill>
                  <a:schemeClr val="tx1"/>
                </a:solidFill>
              </a:rPr>
              <a:t>Inclusión en </a:t>
            </a:r>
            <a:r>
              <a:rPr lang="es-CO" sz="2400" b="1" dirty="0">
                <a:solidFill>
                  <a:schemeClr val="tx1"/>
                </a:solidFill>
              </a:rPr>
              <a:t>agenda política</a:t>
            </a:r>
          </a:p>
          <a:p>
            <a:endParaRPr lang="es-CO" sz="2800" b="1" dirty="0">
              <a:solidFill>
                <a:schemeClr val="tx1"/>
              </a:solidFill>
            </a:endParaRPr>
          </a:p>
          <a:p>
            <a:r>
              <a:rPr lang="es-CO" sz="2400" b="1" dirty="0">
                <a:solidFill>
                  <a:schemeClr val="tx1"/>
                </a:solidFill>
              </a:rPr>
              <a:t>Formulación </a:t>
            </a:r>
            <a:r>
              <a:rPr lang="es-CO" sz="2400" b="1" dirty="0" smtClean="0">
                <a:solidFill>
                  <a:schemeClr val="tx1"/>
                </a:solidFill>
              </a:rPr>
              <a:t>de política</a:t>
            </a:r>
            <a:endParaRPr lang="es-CO" sz="2400" b="1" dirty="0">
              <a:solidFill>
                <a:schemeClr val="tx1"/>
              </a:solidFill>
            </a:endParaRPr>
          </a:p>
          <a:p>
            <a:endParaRPr lang="es-CO" sz="2400" b="1" dirty="0">
              <a:solidFill>
                <a:schemeClr val="tx1"/>
              </a:solidFill>
            </a:endParaRPr>
          </a:p>
          <a:p>
            <a:r>
              <a:rPr lang="es-CO" sz="2400" b="1" dirty="0">
                <a:solidFill>
                  <a:srgbClr val="FF0000"/>
                </a:solidFill>
              </a:rPr>
              <a:t>Implementación de política </a:t>
            </a:r>
          </a:p>
          <a:p>
            <a:endParaRPr lang="es-CO" sz="2400" b="1" dirty="0">
              <a:solidFill>
                <a:schemeClr val="tx1"/>
              </a:solidFill>
            </a:endParaRPr>
          </a:p>
          <a:p>
            <a:r>
              <a:rPr lang="es-CO" sz="2400" b="1" dirty="0">
                <a:solidFill>
                  <a:schemeClr val="tx1"/>
                </a:solidFill>
              </a:rPr>
              <a:t>Seguimiento</a:t>
            </a:r>
          </a:p>
          <a:p>
            <a:endParaRPr lang="en-US" sz="2400" b="1" dirty="0">
              <a:solidFill>
                <a:schemeClr val="tx1"/>
              </a:solidFill>
            </a:endParaRPr>
          </a:p>
          <a:p>
            <a:endParaRPr lang="en-US" sz="2400" b="1" dirty="0" smtClean="0">
              <a:solidFill>
                <a:schemeClr val="tx1"/>
              </a:solidFill>
              <a:latin typeface="Segoe UI Semibold" pitchFamily="34" charset="0"/>
            </a:endParaRPr>
          </a:p>
        </p:txBody>
      </p:sp>
    </p:spTree>
    <p:extLst>
      <p:ext uri="{BB962C8B-B14F-4D97-AF65-F5344CB8AC3E}">
        <p14:creationId xmlns:p14="http://schemas.microsoft.com/office/powerpoint/2010/main" val="4255266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281142" y="1855223"/>
            <a:ext cx="11719514" cy="4238073"/>
            <a:chOff x="-6890" y="1603415"/>
            <a:chExt cx="12367586" cy="4260209"/>
          </a:xfrm>
        </p:grpSpPr>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8356" t="21918" r="34862" b="20149"/>
            <a:stretch/>
          </p:blipFill>
          <p:spPr bwMode="auto">
            <a:xfrm>
              <a:off x="-6890" y="1603415"/>
              <a:ext cx="6086902" cy="42378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l="14371" t="21939" r="37063" b="19823"/>
            <a:stretch/>
          </p:blipFill>
          <p:spPr bwMode="auto">
            <a:xfrm>
              <a:off x="6041782" y="1603415"/>
              <a:ext cx="6318914" cy="42602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8" name="Marcador de texto 12"/>
          <p:cNvSpPr>
            <a:spLocks noGrp="1"/>
          </p:cNvSpPr>
          <p:nvPr>
            <p:ph type="body" sz="quarter" idx="10"/>
          </p:nvPr>
        </p:nvSpPr>
        <p:spPr>
          <a:xfrm>
            <a:off x="804997" y="1052736"/>
            <a:ext cx="10585450" cy="576064"/>
          </a:xfrm>
        </p:spPr>
        <p:txBody>
          <a:bodyPr/>
          <a:lstStyle/>
          <a:p>
            <a:r>
              <a:rPr lang="es-CO" sz="2800" b="1" dirty="0">
                <a:solidFill>
                  <a:schemeClr val="tx1"/>
                </a:solidFill>
                <a:latin typeface="Segoe UI" panose="020B0502040204020203" pitchFamily="34" charset="0"/>
                <a:ea typeface="Segoe UI" panose="020B0502040204020203" pitchFamily="34" charset="0"/>
                <a:cs typeface="Segoe UI" panose="020B0502040204020203" pitchFamily="34" charset="0"/>
              </a:rPr>
              <a:t>Plan de negocios</a:t>
            </a:r>
          </a:p>
        </p:txBody>
      </p:sp>
      <p:sp>
        <p:nvSpPr>
          <p:cNvPr id="9" name="CuadroTexto 1"/>
          <p:cNvSpPr txBox="1"/>
          <p:nvPr/>
        </p:nvSpPr>
        <p:spPr>
          <a:xfrm>
            <a:off x="191344" y="6237312"/>
            <a:ext cx="4440383" cy="307777"/>
          </a:xfrm>
          <a:prstGeom prst="rect">
            <a:avLst/>
          </a:prstGeom>
          <a:noFill/>
        </p:spPr>
        <p:txBody>
          <a:bodyPr wrap="none" rtlCol="0">
            <a:spAutoFit/>
          </a:bodyPr>
          <a:lstStyle/>
          <a:p>
            <a:r>
              <a:rPr lang="es-CO" sz="1400" b="1" i="1" dirty="0" smtClean="0">
                <a:latin typeface="Segoe UI Light" panose="020B0502040204020203" pitchFamily="34" charset="0"/>
                <a:cs typeface="Arial" charset="0"/>
              </a:rPr>
              <a:t>Business </a:t>
            </a:r>
            <a:r>
              <a:rPr lang="es-CO" sz="1400" b="1" i="1" dirty="0" err="1" smtClean="0">
                <a:latin typeface="Segoe UI Light" panose="020B0502040204020203" pitchFamily="34" charset="0"/>
                <a:cs typeface="Arial" charset="0"/>
              </a:rPr>
              <a:t>model</a:t>
            </a:r>
            <a:r>
              <a:rPr lang="es-CO" sz="1400" b="1" i="1" dirty="0" smtClean="0">
                <a:latin typeface="Segoe UI Light" panose="020B0502040204020203" pitchFamily="34" charset="0"/>
                <a:cs typeface="Arial" charset="0"/>
              </a:rPr>
              <a:t> </a:t>
            </a:r>
            <a:r>
              <a:rPr lang="es-CO" sz="1400" b="1" i="1" dirty="0" err="1" smtClean="0">
                <a:latin typeface="Segoe UI Light" panose="020B0502040204020203" pitchFamily="34" charset="0"/>
                <a:cs typeface="Arial" charset="0"/>
              </a:rPr>
              <a:t>generation</a:t>
            </a:r>
            <a:r>
              <a:rPr lang="es-CO" sz="1400" b="1" i="1" dirty="0" smtClean="0">
                <a:latin typeface="Segoe UI Light" panose="020B0502040204020203" pitchFamily="34" charset="0"/>
                <a:cs typeface="Arial" charset="0"/>
              </a:rPr>
              <a:t>, </a:t>
            </a:r>
            <a:r>
              <a:rPr lang="es-CO" sz="1400" b="1" i="1" dirty="0" err="1" smtClean="0">
                <a:latin typeface="Segoe UI Light" panose="020B0502040204020203" pitchFamily="34" charset="0"/>
                <a:cs typeface="Arial" charset="0"/>
              </a:rPr>
              <a:t>Osterwalder</a:t>
            </a:r>
            <a:r>
              <a:rPr lang="es-CO" sz="1400" b="1" i="1" dirty="0" smtClean="0">
                <a:latin typeface="Segoe UI Light" panose="020B0502040204020203" pitchFamily="34" charset="0"/>
                <a:cs typeface="Arial" charset="0"/>
              </a:rPr>
              <a:t> &amp; </a:t>
            </a:r>
            <a:r>
              <a:rPr lang="es-CO" sz="1400" b="1" i="1" dirty="0" err="1" smtClean="0">
                <a:latin typeface="Segoe UI Light" panose="020B0502040204020203" pitchFamily="34" charset="0"/>
                <a:cs typeface="Arial" charset="0"/>
              </a:rPr>
              <a:t>Pigneur</a:t>
            </a:r>
            <a:r>
              <a:rPr lang="es-CO" sz="1400" b="1" i="1" dirty="0" smtClean="0">
                <a:latin typeface="Segoe UI Light" panose="020B0502040204020203" pitchFamily="34" charset="0"/>
                <a:cs typeface="Arial" charset="0"/>
              </a:rPr>
              <a:t> </a:t>
            </a:r>
            <a:r>
              <a:rPr lang="en-GB" sz="1400" b="1" i="1" dirty="0" smtClean="0">
                <a:latin typeface="Segoe UI Light" panose="020B0502040204020203" pitchFamily="34" charset="0"/>
              </a:rPr>
              <a:t>2009</a:t>
            </a:r>
            <a:endParaRPr lang="es-CO" sz="1400" b="1" i="1" dirty="0"/>
          </a:p>
        </p:txBody>
      </p:sp>
    </p:spTree>
    <p:extLst>
      <p:ext uri="{BB962C8B-B14F-4D97-AF65-F5344CB8AC3E}">
        <p14:creationId xmlns:p14="http://schemas.microsoft.com/office/powerpoint/2010/main" val="202896646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67408" y="404664"/>
            <a:ext cx="10363200" cy="1440179"/>
          </a:xfrm>
        </p:spPr>
        <p:txBody>
          <a:bodyPr rtlCol="0">
            <a:normAutofit/>
          </a:bodyPr>
          <a:lstStyle/>
          <a:p>
            <a:pPr>
              <a:defRPr/>
            </a:pPr>
            <a:r>
              <a:rPr lang="es-CO" sz="3600" dirty="0"/>
              <a:t> </a:t>
            </a:r>
            <a:r>
              <a:rPr lang="es-CO" sz="3600" dirty="0" smtClean="0"/>
              <a:t>Implementación</a:t>
            </a:r>
            <a:endParaRPr lang="es-CO" sz="3600" dirty="0"/>
          </a:p>
        </p:txBody>
      </p:sp>
      <p:sp>
        <p:nvSpPr>
          <p:cNvPr id="3075" name="2 Marcador de contenido"/>
          <p:cNvSpPr>
            <a:spLocks noGrp="1"/>
          </p:cNvSpPr>
          <p:nvPr>
            <p:ph idx="4294967295"/>
          </p:nvPr>
        </p:nvSpPr>
        <p:spPr>
          <a:xfrm>
            <a:off x="1700064" y="1412329"/>
            <a:ext cx="8497887" cy="4752975"/>
          </a:xfrm>
          <a:prstGeom prst="rect">
            <a:avLst/>
          </a:prstGeom>
        </p:spPr>
        <p:txBody>
          <a:bodyPr/>
          <a:lstStyle/>
          <a:p>
            <a:pPr algn="just" eaLnBrk="1" hangingPunct="1"/>
            <a:r>
              <a:rPr lang="es-CO" sz="2200" dirty="0">
                <a:latin typeface="Segoe UI Light" panose="020B0502040204020203" pitchFamily="34" charset="0"/>
              </a:rPr>
              <a:t>Mesas de participación para reforma 2010</a:t>
            </a:r>
          </a:p>
          <a:p>
            <a:pPr algn="just" eaLnBrk="1" hangingPunct="1"/>
            <a:r>
              <a:rPr lang="es-CO" sz="2200" dirty="0">
                <a:latin typeface="Segoe UI Light" panose="020B0502040204020203" pitchFamily="34" charset="0"/>
              </a:rPr>
              <a:t>Proyecto BID 2010 </a:t>
            </a:r>
            <a:r>
              <a:rPr lang="es-CO" sz="2200" dirty="0" err="1">
                <a:latin typeface="Segoe UI Light" panose="020B0502040204020203" pitchFamily="34" charset="0"/>
              </a:rPr>
              <a:t>referenciación</a:t>
            </a:r>
            <a:r>
              <a:rPr lang="es-CO" sz="2200" dirty="0">
                <a:latin typeface="Segoe UI Light" panose="020B0502040204020203" pitchFamily="34" charset="0"/>
              </a:rPr>
              <a:t> top 20 recobros</a:t>
            </a:r>
          </a:p>
          <a:p>
            <a:pPr algn="just" eaLnBrk="1" hangingPunct="1"/>
            <a:r>
              <a:rPr lang="es-CO" sz="2200" dirty="0">
                <a:latin typeface="Segoe UI Light" panose="020B0502040204020203" pitchFamily="34" charset="0"/>
              </a:rPr>
              <a:t>Ley 1438 de 2011</a:t>
            </a:r>
          </a:p>
          <a:p>
            <a:pPr algn="just" eaLnBrk="1" hangingPunct="1"/>
            <a:r>
              <a:rPr lang="es-CO" sz="2200" dirty="0">
                <a:latin typeface="Segoe UI Light" panose="020B0502040204020203" pitchFamily="34" charset="0"/>
              </a:rPr>
              <a:t>Proyecto BID 2011 mapa de ruta para la creación:</a:t>
            </a:r>
          </a:p>
          <a:p>
            <a:pPr lvl="1" algn="just" eaLnBrk="1" hangingPunct="1"/>
            <a:r>
              <a:rPr lang="es-CO" sz="2200" dirty="0">
                <a:latin typeface="Segoe UI Light" panose="020B0502040204020203" pitchFamily="34" charset="0"/>
              </a:rPr>
              <a:t>Referencia buenas practicas en ETES países ingresos altos y de la región (RU, Ale, </a:t>
            </a:r>
            <a:r>
              <a:rPr lang="es-CO" sz="2200" dirty="0" err="1">
                <a:latin typeface="Segoe UI Light" panose="020B0502040204020203" pitchFamily="34" charset="0"/>
              </a:rPr>
              <a:t>Aus</a:t>
            </a:r>
            <a:r>
              <a:rPr lang="es-CO" sz="2200" dirty="0">
                <a:latin typeface="Segoe UI Light" panose="020B0502040204020203" pitchFamily="34" charset="0"/>
              </a:rPr>
              <a:t>, </a:t>
            </a:r>
            <a:r>
              <a:rPr lang="es-CO" sz="2200" dirty="0" err="1">
                <a:latin typeface="Segoe UI Light" panose="020B0502040204020203" pitchFamily="34" charset="0"/>
              </a:rPr>
              <a:t>Hol</a:t>
            </a:r>
            <a:r>
              <a:rPr lang="es-CO" sz="2200" dirty="0">
                <a:latin typeface="Segoe UI Light" panose="020B0502040204020203" pitchFamily="34" charset="0"/>
              </a:rPr>
              <a:t>, </a:t>
            </a:r>
            <a:r>
              <a:rPr lang="es-CO" sz="2200" dirty="0" err="1">
                <a:latin typeface="Segoe UI Light" panose="020B0502040204020203" pitchFamily="34" charset="0"/>
              </a:rPr>
              <a:t>Bra</a:t>
            </a:r>
            <a:r>
              <a:rPr lang="es-CO" sz="2200" dirty="0">
                <a:latin typeface="Segoe UI Light" panose="020B0502040204020203" pitchFamily="34" charset="0"/>
              </a:rPr>
              <a:t>, Chi, </a:t>
            </a:r>
            <a:r>
              <a:rPr lang="es-CO" sz="2200" dirty="0" err="1">
                <a:latin typeface="Segoe UI Light" panose="020B0502040204020203" pitchFamily="34" charset="0"/>
              </a:rPr>
              <a:t>Uru</a:t>
            </a:r>
            <a:r>
              <a:rPr lang="es-CO" sz="2200" dirty="0">
                <a:latin typeface="Segoe UI Light" panose="020B0502040204020203" pitchFamily="34" charset="0"/>
              </a:rPr>
              <a:t>)</a:t>
            </a:r>
          </a:p>
          <a:p>
            <a:pPr lvl="1" algn="just" eaLnBrk="1" hangingPunct="1"/>
            <a:r>
              <a:rPr lang="es-CO" sz="2200" dirty="0">
                <a:latin typeface="Segoe UI Light" panose="020B0502040204020203" pitchFamily="34" charset="0"/>
              </a:rPr>
              <a:t>Análisis de actores relevantes en el país (40 entrevistas)</a:t>
            </a:r>
          </a:p>
          <a:p>
            <a:pPr lvl="1" algn="just" eaLnBrk="1" hangingPunct="1"/>
            <a:r>
              <a:rPr lang="es-CO" sz="2200" dirty="0">
                <a:latin typeface="Segoe UI Light" panose="020B0502040204020203" pitchFamily="34" charset="0"/>
              </a:rPr>
              <a:t>Apoyo técnico NICE </a:t>
            </a:r>
            <a:r>
              <a:rPr lang="es-CO" sz="2200" i="1" dirty="0" err="1">
                <a:latin typeface="Segoe UI Light" panose="020B0502040204020203" pitchFamily="34" charset="0"/>
              </a:rPr>
              <a:t>international</a:t>
            </a:r>
            <a:r>
              <a:rPr lang="es-CO" sz="2200" dirty="0">
                <a:latin typeface="Segoe UI Light" panose="020B0502040204020203" pitchFamily="34" charset="0"/>
              </a:rPr>
              <a:t> e IECS</a:t>
            </a:r>
          </a:p>
          <a:p>
            <a:pPr algn="just" eaLnBrk="1" hangingPunct="1"/>
            <a:r>
              <a:rPr lang="es-CO" sz="2200" dirty="0">
                <a:latin typeface="Segoe UI Light" panose="020B0502040204020203" pitchFamily="34" charset="0"/>
              </a:rPr>
              <a:t>Contextualización expertos locales </a:t>
            </a:r>
          </a:p>
          <a:p>
            <a:pPr algn="just" eaLnBrk="1" hangingPunct="1"/>
            <a:r>
              <a:rPr lang="es-CO" sz="2200" dirty="0">
                <a:latin typeface="Segoe UI Light" panose="020B0502040204020203" pitchFamily="34" charset="0"/>
              </a:rPr>
              <a:t>Planeación </a:t>
            </a:r>
          </a:p>
          <a:p>
            <a:pPr algn="just" eaLnBrk="1" hangingPunct="1"/>
            <a:r>
              <a:rPr lang="es-CO" sz="2200" dirty="0">
                <a:latin typeface="Segoe UI Light" panose="020B0502040204020203" pitchFamily="34" charset="0"/>
              </a:rPr>
              <a:t>Puesta en marcha </a:t>
            </a:r>
          </a:p>
        </p:txBody>
      </p:sp>
    </p:spTree>
    <p:extLst>
      <p:ext uri="{BB962C8B-B14F-4D97-AF65-F5344CB8AC3E}">
        <p14:creationId xmlns:p14="http://schemas.microsoft.com/office/powerpoint/2010/main" val="208772820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4 Título"/>
          <p:cNvSpPr txBox="1">
            <a:spLocks/>
          </p:cNvSpPr>
          <p:nvPr/>
        </p:nvSpPr>
        <p:spPr>
          <a:xfrm>
            <a:off x="2207568" y="764704"/>
            <a:ext cx="7704856" cy="648072"/>
          </a:xfrm>
          <a:prstGeom prst="rect">
            <a:avLst/>
          </a:prstGeom>
        </p:spPr>
        <p:txBody>
          <a:bodyPr/>
          <a:lstStyle>
            <a:lvl1pPr algn="ctr" defTabSz="914400" rtl="0" eaLnBrk="1" latinLnBrk="0" hangingPunct="1">
              <a:spcBef>
                <a:spcPct val="0"/>
              </a:spcBef>
              <a:buNone/>
              <a:defRPr sz="4400" kern="1200">
                <a:solidFill>
                  <a:schemeClr val="tx1"/>
                </a:solidFill>
                <a:latin typeface="Segoe UI" panose="020B0502040204020203" pitchFamily="34" charset="0"/>
                <a:ea typeface="Segoe UI" panose="020B0502040204020203" pitchFamily="34" charset="0"/>
                <a:cs typeface="Segoe UI" panose="020B0502040204020203" pitchFamily="34" charset="0"/>
              </a:defRPr>
            </a:lvl1pPr>
          </a:lstStyle>
          <a:p>
            <a:r>
              <a:rPr lang="es-CO" sz="2800" b="1" dirty="0" smtClean="0"/>
              <a:t>El abordaje heurístico- pasos incrementales</a:t>
            </a:r>
            <a:endParaRPr lang="es-CO" sz="2800" b="1" dirty="0"/>
          </a:p>
        </p:txBody>
      </p:sp>
      <p:pic>
        <p:nvPicPr>
          <p:cNvPr id="5" name="Imagen 4"/>
          <p:cNvPicPr>
            <a:picLocks noChangeAspect="1"/>
          </p:cNvPicPr>
          <p:nvPr/>
        </p:nvPicPr>
        <p:blipFill>
          <a:blip r:embed="rId2"/>
          <a:stretch>
            <a:fillRect/>
          </a:stretch>
        </p:blipFill>
        <p:spPr>
          <a:xfrm rot="21439604">
            <a:off x="7972433" y="2346322"/>
            <a:ext cx="3055987" cy="3340265"/>
          </a:xfrm>
          <a:prstGeom prst="rect">
            <a:avLst/>
          </a:prstGeom>
        </p:spPr>
      </p:pic>
      <p:sp>
        <p:nvSpPr>
          <p:cNvPr id="7" name="4 Marcador de contenido"/>
          <p:cNvSpPr txBox="1">
            <a:spLocks/>
          </p:cNvSpPr>
          <p:nvPr/>
        </p:nvSpPr>
        <p:spPr>
          <a:xfrm>
            <a:off x="839416" y="1772816"/>
            <a:ext cx="10081641" cy="3705225"/>
          </a:xfrm>
          <a:prstGeom prst="rect">
            <a:avLst/>
          </a:prstGeom>
        </p:spPr>
        <p:txBody>
          <a:bodyPr/>
          <a:lstStyle>
            <a:lvl1pPr marL="285750" indent="-285750" algn="just" defTabSz="914400" rtl="0" eaLnBrk="1" latinLnBrk="0" hangingPunct="1">
              <a:spcBef>
                <a:spcPct val="20000"/>
              </a:spcBef>
              <a:buClr>
                <a:srgbClr val="FF0000"/>
              </a:buClr>
              <a:buFont typeface="Arial" panose="020B0604020202020204" pitchFamily="34" charset="0"/>
              <a:buChar char="»"/>
              <a:defRPr sz="1400" kern="1200" baseline="0">
                <a:solidFill>
                  <a:schemeClr val="tx1">
                    <a:lumMod val="75000"/>
                    <a:lumOff val="25000"/>
                  </a:schemeClr>
                </a:solidFill>
                <a:latin typeface="Segoe UI Light" panose="020B0502040204020203" pitchFamily="34" charset="0"/>
                <a:ea typeface="+mn-ea"/>
                <a:cs typeface="+mn-cs"/>
              </a:defRPr>
            </a:lvl1pPr>
            <a:lvl2pPr marL="800100" indent="-342900" algn="l" defTabSz="914400" rtl="0" eaLnBrk="1" latinLnBrk="0" hangingPunct="1">
              <a:spcBef>
                <a:spcPct val="20000"/>
              </a:spcBef>
              <a:buClr>
                <a:srgbClr val="FF0000"/>
              </a:buClr>
              <a:buFont typeface="Arial" panose="020B0604020202020204" pitchFamily="34" charset="0"/>
              <a:buChar char="•"/>
              <a:defRPr sz="24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s-CO" sz="2800" b="1" dirty="0" smtClean="0">
                <a:solidFill>
                  <a:schemeClr val="tx1"/>
                </a:solidFill>
                <a:latin typeface="Segoe UI Semilight" panose="020B0402040204020203" pitchFamily="34" charset="0"/>
                <a:cs typeface="Segoe UI Semilight" panose="020B0402040204020203" pitchFamily="34" charset="0"/>
              </a:rPr>
              <a:t>Abordaje heurístico</a:t>
            </a:r>
          </a:p>
          <a:p>
            <a:pPr marL="0" indent="0">
              <a:buFont typeface="Arial" panose="020B0604020202020204" pitchFamily="34" charset="0"/>
              <a:buNone/>
            </a:pPr>
            <a:endParaRPr lang="es-CO" sz="2800" b="1" dirty="0" smtClean="0">
              <a:solidFill>
                <a:schemeClr val="tx1"/>
              </a:solidFill>
            </a:endParaRPr>
          </a:p>
          <a:p>
            <a:r>
              <a:rPr lang="es-CO" sz="2400" b="1" dirty="0" smtClean="0">
                <a:solidFill>
                  <a:schemeClr val="tx1"/>
                </a:solidFill>
              </a:rPr>
              <a:t>Identificación del problema/inclusión de ETES en agenda política</a:t>
            </a:r>
          </a:p>
          <a:p>
            <a:endParaRPr lang="es-CO" sz="2800" b="1" dirty="0" smtClean="0">
              <a:solidFill>
                <a:schemeClr val="tx1"/>
              </a:solidFill>
            </a:endParaRPr>
          </a:p>
          <a:p>
            <a:r>
              <a:rPr lang="es-CO" sz="2400" b="1" dirty="0" smtClean="0">
                <a:solidFill>
                  <a:schemeClr val="tx1"/>
                </a:solidFill>
              </a:rPr>
              <a:t>Formulación política de ETES</a:t>
            </a:r>
          </a:p>
          <a:p>
            <a:endParaRPr lang="es-CO" sz="2400" b="1" dirty="0" smtClean="0">
              <a:solidFill>
                <a:schemeClr val="tx1"/>
              </a:solidFill>
            </a:endParaRPr>
          </a:p>
          <a:p>
            <a:r>
              <a:rPr lang="es-CO" sz="2400" b="1" dirty="0" smtClean="0">
                <a:solidFill>
                  <a:schemeClr val="tx1"/>
                </a:solidFill>
              </a:rPr>
              <a:t>Implementación política de ETES</a:t>
            </a:r>
          </a:p>
          <a:p>
            <a:endParaRPr lang="es-CO" sz="2400" b="1" dirty="0" smtClean="0">
              <a:solidFill>
                <a:schemeClr val="tx1"/>
              </a:solidFill>
            </a:endParaRPr>
          </a:p>
          <a:p>
            <a:r>
              <a:rPr lang="es-CO" sz="2400" b="1" dirty="0" smtClean="0">
                <a:solidFill>
                  <a:schemeClr val="tx1"/>
                </a:solidFill>
              </a:rPr>
              <a:t>Seguimiento</a:t>
            </a:r>
          </a:p>
          <a:p>
            <a:endParaRPr lang="es-CO" sz="2400" b="1" dirty="0" smtClean="0">
              <a:solidFill>
                <a:schemeClr val="tx1"/>
              </a:solidFill>
            </a:endParaRPr>
          </a:p>
          <a:p>
            <a:endParaRPr lang="es-CO" sz="2400" b="1" dirty="0" smtClean="0">
              <a:solidFill>
                <a:schemeClr val="tx1"/>
              </a:solidFill>
              <a:latin typeface="Segoe UI Semibold" pitchFamily="34" charset="0"/>
            </a:endParaRPr>
          </a:p>
        </p:txBody>
      </p:sp>
    </p:spTree>
    <p:extLst>
      <p:ext uri="{BB962C8B-B14F-4D97-AF65-F5344CB8AC3E}">
        <p14:creationId xmlns:p14="http://schemas.microsoft.com/office/powerpoint/2010/main" val="74636578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67408" y="404664"/>
            <a:ext cx="10363200" cy="1440179"/>
          </a:xfrm>
        </p:spPr>
        <p:txBody>
          <a:bodyPr rtlCol="0">
            <a:normAutofit/>
          </a:bodyPr>
          <a:lstStyle/>
          <a:p>
            <a:pPr>
              <a:defRPr/>
            </a:pPr>
            <a:r>
              <a:rPr lang="es-CO" sz="3600" dirty="0"/>
              <a:t> </a:t>
            </a:r>
            <a:r>
              <a:rPr lang="es-CO" sz="3600" dirty="0" smtClean="0"/>
              <a:t>Implementación</a:t>
            </a:r>
            <a:endParaRPr lang="es-CO" sz="3600" dirty="0"/>
          </a:p>
        </p:txBody>
      </p:sp>
      <p:sp>
        <p:nvSpPr>
          <p:cNvPr id="3075" name="2 Marcador de contenido"/>
          <p:cNvSpPr>
            <a:spLocks noGrp="1"/>
          </p:cNvSpPr>
          <p:nvPr>
            <p:ph idx="4294967295"/>
          </p:nvPr>
        </p:nvSpPr>
        <p:spPr>
          <a:xfrm>
            <a:off x="1700064" y="1412329"/>
            <a:ext cx="8497887" cy="4752975"/>
          </a:xfrm>
          <a:prstGeom prst="rect">
            <a:avLst/>
          </a:prstGeom>
        </p:spPr>
        <p:txBody>
          <a:bodyPr/>
          <a:lstStyle/>
          <a:p>
            <a:pPr algn="just" eaLnBrk="1" hangingPunct="1"/>
            <a:r>
              <a:rPr lang="es-CO" sz="2400" dirty="0" smtClean="0">
                <a:latin typeface="Segoe UI Light" panose="020B0502040204020203" pitchFamily="34" charset="0"/>
              </a:rPr>
              <a:t>Misión</a:t>
            </a:r>
          </a:p>
          <a:p>
            <a:pPr algn="just" eaLnBrk="1" hangingPunct="1"/>
            <a:r>
              <a:rPr lang="es-CO" sz="2400" dirty="0" smtClean="0">
                <a:latin typeface="Segoe UI Light" panose="020B0502040204020203" pitchFamily="34" charset="0"/>
              </a:rPr>
              <a:t>Visión</a:t>
            </a:r>
          </a:p>
          <a:p>
            <a:pPr algn="just" eaLnBrk="1" hangingPunct="1"/>
            <a:r>
              <a:rPr lang="es-CO" sz="2400" dirty="0" smtClean="0">
                <a:latin typeface="Segoe UI Light" panose="020B0502040204020203" pitchFamily="34" charset="0"/>
              </a:rPr>
              <a:t>Selección de miembros fundadores</a:t>
            </a:r>
          </a:p>
          <a:p>
            <a:pPr algn="just" eaLnBrk="1" hangingPunct="1"/>
            <a:r>
              <a:rPr lang="es-CO" sz="2400" dirty="0" smtClean="0">
                <a:latin typeface="Segoe UI Light" panose="020B0502040204020203" pitchFamily="34" charset="0"/>
              </a:rPr>
              <a:t>Fuentes de financiación</a:t>
            </a:r>
          </a:p>
          <a:p>
            <a:pPr algn="just" eaLnBrk="1" hangingPunct="1"/>
            <a:r>
              <a:rPr lang="es-CO" sz="2400" dirty="0" smtClean="0">
                <a:latin typeface="Segoe UI Light" panose="020B0502040204020203" pitchFamily="34" charset="0"/>
              </a:rPr>
              <a:t>Estructura</a:t>
            </a:r>
          </a:p>
          <a:p>
            <a:pPr algn="just" eaLnBrk="1" hangingPunct="1"/>
            <a:r>
              <a:rPr lang="es-CO" sz="2400" dirty="0" smtClean="0">
                <a:latin typeface="Segoe UI Light" panose="020B0502040204020203" pitchFamily="34" charset="0"/>
              </a:rPr>
              <a:t>Primeros pasos (coaching) </a:t>
            </a:r>
          </a:p>
          <a:p>
            <a:pPr algn="just" eaLnBrk="1" hangingPunct="1"/>
            <a:r>
              <a:rPr lang="es-CO" sz="2400" dirty="0" smtClean="0">
                <a:latin typeface="Segoe UI Light" panose="020B0502040204020203" pitchFamily="34" charset="0"/>
              </a:rPr>
              <a:t>Métodos </a:t>
            </a:r>
          </a:p>
          <a:p>
            <a:pPr algn="just" eaLnBrk="1" hangingPunct="1"/>
            <a:r>
              <a:rPr lang="es-CO" sz="2400" dirty="0" smtClean="0">
                <a:latin typeface="Segoe UI Light" panose="020B0502040204020203" pitchFamily="34" charset="0"/>
              </a:rPr>
              <a:t>Productos</a:t>
            </a:r>
            <a:endParaRPr lang="es-CO" sz="2400" dirty="0" smtClean="0">
              <a:latin typeface="Segoe UI Light" panose="020B0502040204020203" pitchFamily="34" charset="0"/>
            </a:endParaRPr>
          </a:p>
          <a:p>
            <a:pPr algn="just" eaLnBrk="1" hangingPunct="1"/>
            <a:endParaRPr lang="es-CO" sz="2400" dirty="0">
              <a:latin typeface="Segoe UI Light" panose="020B0502040204020203" pitchFamily="34" charset="0"/>
            </a:endParaRPr>
          </a:p>
        </p:txBody>
      </p:sp>
    </p:spTree>
    <p:extLst>
      <p:ext uri="{BB962C8B-B14F-4D97-AF65-F5344CB8AC3E}">
        <p14:creationId xmlns:p14="http://schemas.microsoft.com/office/powerpoint/2010/main" val="15967974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124" descr="C:\Users\Satchcraft\Desktop\fonts iets\formatos de logo final\Logo IETS V02 simbolo.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80551" y="5927726"/>
            <a:ext cx="727075" cy="66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ítulo 3"/>
          <p:cNvSpPr>
            <a:spLocks noGrp="1"/>
          </p:cNvSpPr>
          <p:nvPr>
            <p:ph type="title"/>
          </p:nvPr>
        </p:nvSpPr>
        <p:spPr>
          <a:xfrm>
            <a:off x="1981200" y="125760"/>
            <a:ext cx="8229600" cy="1143000"/>
          </a:xfrm>
        </p:spPr>
        <p:txBody>
          <a:bodyPr/>
          <a:lstStyle/>
          <a:p>
            <a:r>
              <a:rPr lang="es-CO" sz="4000" b="1" dirty="0">
                <a:solidFill>
                  <a:schemeClr val="bg1"/>
                </a:solidFill>
              </a:rPr>
              <a:t>Visión- Misión</a:t>
            </a:r>
          </a:p>
        </p:txBody>
      </p:sp>
      <p:sp>
        <p:nvSpPr>
          <p:cNvPr id="5" name="4 Rectángulo"/>
          <p:cNvSpPr/>
          <p:nvPr/>
        </p:nvSpPr>
        <p:spPr>
          <a:xfrm>
            <a:off x="551384" y="1124744"/>
            <a:ext cx="11305256" cy="5078313"/>
          </a:xfrm>
          <a:prstGeom prst="rect">
            <a:avLst/>
          </a:prstGeom>
        </p:spPr>
        <p:txBody>
          <a:bodyPr wrap="square">
            <a:spAutoFit/>
          </a:bodyPr>
          <a:lstStyle/>
          <a:p>
            <a:pPr marL="514350" indent="-514350" algn="ctr"/>
            <a:endParaRPr lang="es-CO" b="1" dirty="0">
              <a:latin typeface="Segoe UI Light" panose="020B0502040204020203" pitchFamily="34" charset="0"/>
            </a:endParaRPr>
          </a:p>
          <a:p>
            <a:pPr algn="just"/>
            <a:r>
              <a:rPr lang="es-CO" b="1" dirty="0">
                <a:latin typeface="Segoe UI Light" panose="020B0502040204020203" pitchFamily="34" charset="0"/>
              </a:rPr>
              <a:t>Objetivo General: </a:t>
            </a:r>
          </a:p>
          <a:p>
            <a:pPr algn="just"/>
            <a:r>
              <a:rPr lang="es-CO" dirty="0">
                <a:latin typeface="Segoe UI Light" panose="020B0502040204020203" pitchFamily="34" charset="0"/>
              </a:rPr>
              <a:t>El objetivo general del IETS es realizar la evaluación de las tecnologías en salud basada en la evidencia científica y producir guías y protocolos sobre medicamentos, dispositivos, procedimientos y tratamientos con el fin de recomendar a las autoridades competentes sobre las tecnologías que deben ser cubiertas con recursos públicos a través del Sistema General de Seguridad Social en Salud.</a:t>
            </a:r>
          </a:p>
          <a:p>
            <a:pPr algn="just"/>
            <a:endParaRPr lang="es-CO" b="1" dirty="0" smtClean="0">
              <a:latin typeface="Segoe UI Light" panose="020B0502040204020203" pitchFamily="34" charset="0"/>
            </a:endParaRPr>
          </a:p>
          <a:p>
            <a:pPr algn="just"/>
            <a:r>
              <a:rPr lang="es-CO" b="1" dirty="0" smtClean="0">
                <a:latin typeface="Segoe UI Light" panose="020B0502040204020203" pitchFamily="34" charset="0"/>
              </a:rPr>
              <a:t>Visión</a:t>
            </a:r>
            <a:r>
              <a:rPr lang="es-CO" b="1" dirty="0">
                <a:latin typeface="Segoe UI Light" panose="020B0502040204020203" pitchFamily="34" charset="0"/>
              </a:rPr>
              <a:t>: </a:t>
            </a:r>
          </a:p>
          <a:p>
            <a:pPr algn="just"/>
            <a:r>
              <a:rPr lang="es-CO" dirty="0">
                <a:latin typeface="Segoe UI Light" panose="020B0502040204020203" pitchFamily="34" charset="0"/>
              </a:rPr>
              <a:t>En 2016, el IETS- será reconocido como el principal referente en evaluación de tecnologías en salud y producción de guías de práctica clínica, para informar la toma de decisiones en salud. Así mismo será líder en la región por propender por la excelencia en salud mediante el uso de la evidencia científica y por el impacto de su interacción con diversos actores.</a:t>
            </a:r>
          </a:p>
          <a:p>
            <a:pPr algn="just"/>
            <a:endParaRPr lang="es-CO" b="1" dirty="0">
              <a:latin typeface="Segoe UI Light" panose="020B0502040204020203" pitchFamily="34" charset="0"/>
            </a:endParaRPr>
          </a:p>
          <a:p>
            <a:pPr algn="ctr">
              <a:defRPr/>
            </a:pPr>
            <a:r>
              <a:rPr lang="es-CO" b="1" dirty="0" smtClean="0">
                <a:latin typeface="Segoe UI Light" panose="020B0502040204020203" pitchFamily="34" charset="0"/>
              </a:rPr>
              <a:t>“</a:t>
            </a:r>
            <a:r>
              <a:rPr lang="es-CO" b="1" dirty="0">
                <a:latin typeface="Segoe UI Light" panose="020B0502040204020203" pitchFamily="34" charset="0"/>
              </a:rPr>
              <a:t>Fin ultimo de promover acceso equitativo, eficiente y sostenible a tecnologías de calidad a todos los ciudadanos” </a:t>
            </a:r>
          </a:p>
          <a:p>
            <a:pPr algn="ctr">
              <a:defRPr/>
            </a:pPr>
            <a:endParaRPr lang="es-CO" b="1" dirty="0">
              <a:latin typeface="Segoe UI Light" panose="020B0502040204020203" pitchFamily="34" charset="0"/>
            </a:endParaRPr>
          </a:p>
          <a:p>
            <a:pPr algn="ctr">
              <a:defRPr/>
            </a:pPr>
            <a:r>
              <a:rPr lang="es-CO" b="1" dirty="0">
                <a:latin typeface="Segoe UI Light" panose="020B0502040204020203" pitchFamily="34" charset="0"/>
              </a:rPr>
              <a:t>“MAXIMIZAR BENEFICIOS…NO MINIMIZAR COSTOS”</a:t>
            </a:r>
          </a:p>
          <a:p>
            <a:pPr algn="just"/>
            <a:endParaRPr lang="es-CO" b="1" dirty="0">
              <a:latin typeface="Segoe UI Light" panose="020B0502040204020203" pitchFamily="34" charset="0"/>
            </a:endParaRPr>
          </a:p>
          <a:p>
            <a:pPr algn="ctr"/>
            <a:r>
              <a:rPr lang="es-CO" b="1" dirty="0">
                <a:latin typeface="Segoe UI Light" panose="020B0502040204020203" pitchFamily="34" charset="0"/>
              </a:rPr>
              <a:t>Slogan:  </a:t>
            </a:r>
            <a:r>
              <a:rPr lang="es-CO" b="1" i="1" dirty="0">
                <a:solidFill>
                  <a:srgbClr val="FF0000"/>
                </a:solidFill>
                <a:latin typeface="Segoe UI Light" panose="020B0502040204020203" pitchFamily="34" charset="0"/>
              </a:rPr>
              <a:t>“Evidencia que promueve confianza”</a:t>
            </a:r>
          </a:p>
        </p:txBody>
      </p:sp>
      <p:sp>
        <p:nvSpPr>
          <p:cNvPr id="6" name="1 Título"/>
          <p:cNvSpPr txBox="1">
            <a:spLocks/>
          </p:cNvSpPr>
          <p:nvPr/>
        </p:nvSpPr>
        <p:spPr>
          <a:xfrm>
            <a:off x="2423592" y="431058"/>
            <a:ext cx="6923932" cy="566837"/>
          </a:xfrm>
          <a:prstGeom prst="rect">
            <a:avLst/>
          </a:prstGeom>
        </p:spPr>
        <p:txBody>
          <a:bodyPr lIns="0" tIns="0" rIns="0" bIns="0"/>
          <a:lstStyle>
            <a:lvl1pPr algn="ctr" defTabSz="914400" rtl="0" eaLnBrk="1" latinLnBrk="0" hangingPunct="1">
              <a:spcBef>
                <a:spcPct val="0"/>
              </a:spcBef>
              <a:buNone/>
              <a:defRPr sz="4400" kern="1200">
                <a:solidFill>
                  <a:schemeClr val="tx1"/>
                </a:solidFill>
                <a:latin typeface="Segoe UI" panose="020B0502040204020203" pitchFamily="34" charset="0"/>
                <a:ea typeface="Segoe UI" panose="020B0502040204020203" pitchFamily="34" charset="0"/>
                <a:cs typeface="Segoe UI" panose="020B0502040204020203" pitchFamily="34" charset="0"/>
              </a:defRPr>
            </a:lvl1pPr>
          </a:lstStyle>
          <a:p>
            <a:pPr>
              <a:defRPr/>
            </a:pPr>
            <a:r>
              <a:rPr lang="es-CO" sz="3200" b="1" dirty="0" smtClean="0">
                <a:effectLst>
                  <a:outerShdw blurRad="38100" dist="38100" dir="2700000" algn="tl">
                    <a:srgbClr val="000000">
                      <a:alpha val="43137"/>
                    </a:srgbClr>
                  </a:outerShdw>
                </a:effectLst>
                <a:latin typeface="Segoe UI Light" panose="020B0502040204020203" pitchFamily="34" charset="0"/>
              </a:rPr>
              <a:t>La creación del IETS</a:t>
            </a:r>
            <a:endParaRPr lang="en-GB" sz="3200" b="1" dirty="0" smtClean="0">
              <a:effectLst>
                <a:outerShdw blurRad="38100" dist="38100" dir="2700000" algn="tl">
                  <a:srgbClr val="000000">
                    <a:alpha val="43137"/>
                  </a:srgbClr>
                </a:outerShdw>
              </a:effectLst>
              <a:latin typeface="Segoe UI Light" panose="020B0502040204020203" pitchFamily="34" charset="0"/>
            </a:endParaRPr>
          </a:p>
        </p:txBody>
      </p:sp>
    </p:spTree>
    <p:extLst>
      <p:ext uri="{BB962C8B-B14F-4D97-AF65-F5344CB8AC3E}">
        <p14:creationId xmlns:p14="http://schemas.microsoft.com/office/powerpoint/2010/main" val="283862689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texto 12"/>
          <p:cNvSpPr txBox="1">
            <a:spLocks/>
          </p:cNvSpPr>
          <p:nvPr/>
        </p:nvSpPr>
        <p:spPr>
          <a:xfrm>
            <a:off x="3100309" y="1282628"/>
            <a:ext cx="5954316" cy="609200"/>
          </a:xfrm>
          <a:prstGeom prst="rect">
            <a:avLst/>
          </a:prstGeom>
        </p:spPr>
        <p:txBody>
          <a:bodyPr>
            <a:normAutofit/>
          </a:bodyPr>
          <a:lstStyle>
            <a:lvl1pPr marL="0" indent="0" algn="ctr" defTabSz="914400" rtl="0" eaLnBrk="1" latinLnBrk="0" hangingPunct="1">
              <a:spcBef>
                <a:spcPct val="20000"/>
              </a:spcBef>
              <a:buFont typeface="Arial" pitchFamily="34" charset="0"/>
              <a:buNone/>
              <a:defRPr sz="2000" kern="1200">
                <a:solidFill>
                  <a:schemeClr val="tx1">
                    <a:lumMod val="75000"/>
                    <a:lumOff val="25000"/>
                  </a:schemeClr>
                </a:solidFill>
                <a:latin typeface="Segoe UI Semibold" panose="020B0702040204020203" pitchFamily="34"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s-CO" b="1" dirty="0">
                <a:solidFill>
                  <a:srgbClr val="FF0000"/>
                </a:solidFill>
              </a:rPr>
              <a:t>Miembros del IETS  </a:t>
            </a:r>
          </a:p>
        </p:txBody>
      </p:sp>
      <p:sp>
        <p:nvSpPr>
          <p:cNvPr id="6" name="Rectángulo 5"/>
          <p:cNvSpPr/>
          <p:nvPr/>
        </p:nvSpPr>
        <p:spPr>
          <a:xfrm>
            <a:off x="3100310" y="4691913"/>
            <a:ext cx="1201291" cy="369332"/>
          </a:xfrm>
          <a:prstGeom prst="rect">
            <a:avLst/>
          </a:prstGeom>
        </p:spPr>
        <p:txBody>
          <a:bodyPr wrap="none">
            <a:spAutoFit/>
          </a:bodyPr>
          <a:lstStyle/>
          <a:p>
            <a:pPr marL="214313" indent="-214313">
              <a:buClr>
                <a:srgbClr val="C00000"/>
              </a:buClr>
              <a:buFont typeface="Segoe UI Light" panose="020B0502040204020203" pitchFamily="34" charset="0"/>
              <a:buChar char="»"/>
            </a:pPr>
            <a:r>
              <a:rPr lang="es-CO" dirty="0">
                <a:latin typeface="Segoe UI "/>
                <a:ea typeface="Segoe UI" panose="020B0502040204020203" pitchFamily="34" charset="0"/>
                <a:cs typeface="Segoe UI Light"/>
              </a:rPr>
              <a:t> </a:t>
            </a:r>
            <a:r>
              <a:rPr lang="es-CO" dirty="0">
                <a:latin typeface="Segoe UI" panose="020B0502040204020203" pitchFamily="34" charset="0"/>
                <a:ea typeface="Segoe UI" panose="020B0502040204020203" pitchFamily="34" charset="0"/>
                <a:cs typeface="Segoe UI" panose="020B0502040204020203" pitchFamily="34" charset="0"/>
              </a:rPr>
              <a:t>Invima </a:t>
            </a:r>
          </a:p>
        </p:txBody>
      </p:sp>
      <p:sp>
        <p:nvSpPr>
          <p:cNvPr id="7" name="Rectángulo 6"/>
          <p:cNvSpPr/>
          <p:nvPr/>
        </p:nvSpPr>
        <p:spPr>
          <a:xfrm>
            <a:off x="6357865" y="4222419"/>
            <a:ext cx="3624838" cy="369332"/>
          </a:xfrm>
          <a:prstGeom prst="rect">
            <a:avLst/>
          </a:prstGeom>
        </p:spPr>
        <p:txBody>
          <a:bodyPr wrap="none">
            <a:spAutoFit/>
          </a:bodyPr>
          <a:lstStyle/>
          <a:p>
            <a:pPr marL="214313" indent="-214313">
              <a:buClr>
                <a:srgbClr val="C00000"/>
              </a:buClr>
              <a:buFont typeface="Segoe UI Light" panose="020B0502040204020203" pitchFamily="34" charset="0"/>
              <a:buChar char="»"/>
            </a:pPr>
            <a:r>
              <a:rPr lang="es-CO" dirty="0">
                <a:latin typeface="Segoe UI" panose="020B0502040204020203" pitchFamily="34" charset="0"/>
                <a:ea typeface="Segoe UI" panose="020B0502040204020203" pitchFamily="34" charset="0"/>
                <a:cs typeface="Segoe UI" panose="020B0502040204020203" pitchFamily="34" charset="0"/>
              </a:rPr>
              <a:t>Instituto </a:t>
            </a:r>
            <a:r>
              <a:rPr lang="es-CO" dirty="0">
                <a:latin typeface="Segoe UI" panose="020B0502040204020203" pitchFamily="34" charset="0"/>
                <a:ea typeface="Segoe UI" panose="020B0502040204020203" pitchFamily="34" charset="0"/>
                <a:cs typeface="Segoe UI" panose="020B0502040204020203" pitchFamily="34" charset="0"/>
              </a:rPr>
              <a:t>Nacional de Salud INS </a:t>
            </a:r>
          </a:p>
        </p:txBody>
      </p:sp>
      <p:sp>
        <p:nvSpPr>
          <p:cNvPr id="8" name="Rectángulo 7"/>
          <p:cNvSpPr/>
          <p:nvPr/>
        </p:nvSpPr>
        <p:spPr>
          <a:xfrm>
            <a:off x="3100309" y="4222419"/>
            <a:ext cx="2422586" cy="369332"/>
          </a:xfrm>
          <a:prstGeom prst="rect">
            <a:avLst/>
          </a:prstGeom>
        </p:spPr>
        <p:txBody>
          <a:bodyPr wrap="none">
            <a:spAutoFit/>
          </a:bodyPr>
          <a:lstStyle/>
          <a:p>
            <a:pPr marL="214313" indent="-214313">
              <a:buClr>
                <a:srgbClr val="C00000"/>
              </a:buClr>
              <a:buFont typeface="Segoe UI Light" panose="020B0502040204020203" pitchFamily="34" charset="0"/>
              <a:buChar char="»"/>
            </a:pPr>
            <a:r>
              <a:rPr lang="es-CO" dirty="0">
                <a:latin typeface="Segoe UI" panose="020B0502040204020203" pitchFamily="34" charset="0"/>
                <a:ea typeface="Segoe UI" panose="020B0502040204020203" pitchFamily="34" charset="0"/>
                <a:cs typeface="Segoe UI" panose="020B0502040204020203" pitchFamily="34" charset="0"/>
              </a:rPr>
              <a:t>Ministerio de Salud </a:t>
            </a:r>
          </a:p>
        </p:txBody>
      </p:sp>
      <p:sp>
        <p:nvSpPr>
          <p:cNvPr id="11" name="Rectángulo 10"/>
          <p:cNvSpPr/>
          <p:nvPr/>
        </p:nvSpPr>
        <p:spPr>
          <a:xfrm>
            <a:off x="6357865" y="4679505"/>
            <a:ext cx="1589218" cy="369332"/>
          </a:xfrm>
          <a:prstGeom prst="rect">
            <a:avLst/>
          </a:prstGeom>
        </p:spPr>
        <p:txBody>
          <a:bodyPr wrap="none">
            <a:spAutoFit/>
          </a:bodyPr>
          <a:lstStyle/>
          <a:p>
            <a:pPr marL="214313" indent="-214313">
              <a:buClr>
                <a:srgbClr val="C00000"/>
              </a:buClr>
              <a:buFont typeface="Segoe UI Light" panose="020B0502040204020203" pitchFamily="34" charset="0"/>
              <a:buChar char="»"/>
            </a:pPr>
            <a:r>
              <a:rPr lang="es-CO" dirty="0">
                <a:latin typeface="Segoe UI" panose="020B0502040204020203" pitchFamily="34" charset="0"/>
                <a:ea typeface="Segoe UI" panose="020B0502040204020203" pitchFamily="34" charset="0"/>
                <a:cs typeface="Segoe UI" panose="020B0502040204020203" pitchFamily="34" charset="0"/>
              </a:rPr>
              <a:t>Colciencias </a:t>
            </a:r>
          </a:p>
        </p:txBody>
      </p:sp>
      <p:sp>
        <p:nvSpPr>
          <p:cNvPr id="12" name="Rectángulo 11"/>
          <p:cNvSpPr/>
          <p:nvPr/>
        </p:nvSpPr>
        <p:spPr>
          <a:xfrm>
            <a:off x="6222411" y="5129024"/>
            <a:ext cx="3096040" cy="646331"/>
          </a:xfrm>
          <a:prstGeom prst="rect">
            <a:avLst/>
          </a:prstGeom>
        </p:spPr>
        <p:txBody>
          <a:bodyPr wrap="none">
            <a:spAutoFit/>
          </a:bodyPr>
          <a:lstStyle/>
          <a:p>
            <a:pPr marL="214313" indent="-214313" algn="just">
              <a:buClr>
                <a:srgbClr val="C00000"/>
              </a:buClr>
              <a:buFont typeface="Segoe UI Light" panose="020B0502040204020203" pitchFamily="34" charset="0"/>
              <a:buChar char="»"/>
            </a:pPr>
            <a:r>
              <a:rPr lang="es-CO" dirty="0">
                <a:latin typeface="Segoe UI" panose="020B0502040204020203" pitchFamily="34" charset="0"/>
                <a:ea typeface="Segoe UI" panose="020B0502040204020203" pitchFamily="34" charset="0"/>
                <a:cs typeface="Segoe UI" panose="020B0502040204020203" pitchFamily="34" charset="0"/>
              </a:rPr>
              <a:t>Asociación Colombiana de</a:t>
            </a:r>
          </a:p>
          <a:p>
            <a:pPr algn="just"/>
            <a:r>
              <a:rPr lang="es-CO" dirty="0">
                <a:latin typeface="Segoe UI" panose="020B0502040204020203" pitchFamily="34" charset="0"/>
                <a:ea typeface="Segoe UI" panose="020B0502040204020203" pitchFamily="34" charset="0"/>
                <a:cs typeface="Segoe UI" panose="020B0502040204020203" pitchFamily="34" charset="0"/>
              </a:rPr>
              <a:t>    Sociedades Científicas </a:t>
            </a:r>
            <a:endParaRPr lang="es-CO" dirty="0">
              <a:latin typeface="Segoe UI" panose="020B0502040204020203" pitchFamily="34" charset="0"/>
              <a:ea typeface="Segoe UI" panose="020B0502040204020203" pitchFamily="34" charset="0"/>
              <a:cs typeface="Segoe UI" panose="020B0502040204020203" pitchFamily="34" charset="0"/>
            </a:endParaRPr>
          </a:p>
        </p:txBody>
      </p:sp>
      <p:sp>
        <p:nvSpPr>
          <p:cNvPr id="22" name="Rectángulo 21"/>
          <p:cNvSpPr/>
          <p:nvPr/>
        </p:nvSpPr>
        <p:spPr>
          <a:xfrm>
            <a:off x="3100309" y="5129024"/>
            <a:ext cx="3096040" cy="646331"/>
          </a:xfrm>
          <a:prstGeom prst="rect">
            <a:avLst/>
          </a:prstGeom>
        </p:spPr>
        <p:txBody>
          <a:bodyPr wrap="none">
            <a:spAutoFit/>
          </a:bodyPr>
          <a:lstStyle/>
          <a:p>
            <a:pPr marL="214313" indent="-214313">
              <a:buClr>
                <a:srgbClr val="C00000"/>
              </a:buClr>
              <a:buFont typeface="Segoe UI Light" panose="020B0502040204020203" pitchFamily="34" charset="0"/>
              <a:buChar char="»"/>
            </a:pPr>
            <a:r>
              <a:rPr lang="es-CO" dirty="0">
                <a:latin typeface="Segoe UI" panose="020B0502040204020203" pitchFamily="34" charset="0"/>
                <a:ea typeface="Segoe UI" panose="020B0502040204020203" pitchFamily="34" charset="0"/>
                <a:cs typeface="Segoe UI" panose="020B0502040204020203" pitchFamily="34" charset="0"/>
              </a:rPr>
              <a:t>Asociación Colombiana de</a:t>
            </a:r>
          </a:p>
          <a:p>
            <a:pPr>
              <a:buClr>
                <a:srgbClr val="C00000"/>
              </a:buClr>
            </a:pPr>
            <a:r>
              <a:rPr lang="es-CO" dirty="0">
                <a:latin typeface="Segoe UI" panose="020B0502040204020203" pitchFamily="34" charset="0"/>
                <a:ea typeface="Segoe UI" panose="020B0502040204020203" pitchFamily="34" charset="0"/>
                <a:cs typeface="Segoe UI" panose="020B0502040204020203" pitchFamily="34" charset="0"/>
              </a:rPr>
              <a:t>  </a:t>
            </a:r>
            <a:r>
              <a:rPr lang="es-CO" dirty="0">
                <a:latin typeface="Segoe UI" panose="020B0502040204020203" pitchFamily="34" charset="0"/>
                <a:ea typeface="Segoe UI" panose="020B0502040204020203" pitchFamily="34" charset="0"/>
                <a:cs typeface="Segoe UI" panose="020B0502040204020203" pitchFamily="34" charset="0"/>
              </a:rPr>
              <a:t>  Facultades </a:t>
            </a:r>
            <a:r>
              <a:rPr lang="es-CO" dirty="0">
                <a:latin typeface="Segoe UI" panose="020B0502040204020203" pitchFamily="34" charset="0"/>
                <a:ea typeface="Segoe UI" panose="020B0502040204020203" pitchFamily="34" charset="0"/>
                <a:cs typeface="Segoe UI" panose="020B0502040204020203" pitchFamily="34" charset="0"/>
              </a:rPr>
              <a:t>de Medicina</a:t>
            </a:r>
          </a:p>
        </p:txBody>
      </p:sp>
      <p:pic>
        <p:nvPicPr>
          <p:cNvPr id="23" name="Imagen 22"/>
          <p:cNvPicPr>
            <a:picLocks noChangeAspect="1"/>
          </p:cNvPicPr>
          <p:nvPr/>
        </p:nvPicPr>
        <p:blipFill>
          <a:blip r:embed="rId2"/>
          <a:stretch>
            <a:fillRect/>
          </a:stretch>
        </p:blipFill>
        <p:spPr>
          <a:xfrm>
            <a:off x="1584838" y="1687390"/>
            <a:ext cx="9007938" cy="2484948"/>
          </a:xfrm>
          <a:prstGeom prst="rect">
            <a:avLst/>
          </a:prstGeom>
        </p:spPr>
      </p:pic>
    </p:spTree>
    <p:extLst>
      <p:ext uri="{BB962C8B-B14F-4D97-AF65-F5344CB8AC3E}">
        <p14:creationId xmlns:p14="http://schemas.microsoft.com/office/powerpoint/2010/main" val="277679331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Marcador de contenido 8"/>
          <p:cNvSpPr>
            <a:spLocks noGrp="1"/>
          </p:cNvSpPr>
          <p:nvPr>
            <p:ph sz="half" idx="2"/>
          </p:nvPr>
        </p:nvSpPr>
        <p:spPr>
          <a:xfrm>
            <a:off x="815899" y="1556792"/>
            <a:ext cx="10801200" cy="4137324"/>
          </a:xfrm>
        </p:spPr>
        <p:txBody>
          <a:bodyPr/>
          <a:lstStyle/>
          <a:p>
            <a:pPr marL="12700" indent="0">
              <a:buNone/>
            </a:pPr>
            <a:endParaRPr lang="es-CO" sz="2000" b="1" dirty="0" smtClean="0"/>
          </a:p>
          <a:p>
            <a:r>
              <a:rPr lang="es-ES_tradnl" sz="2000" b="1" dirty="0" smtClean="0">
                <a:solidFill>
                  <a:schemeClr val="tx1"/>
                </a:solidFill>
              </a:rPr>
              <a:t>Corporación sin Ánimo de Lucro de Ciencia y Tecnología.</a:t>
            </a:r>
          </a:p>
          <a:p>
            <a:endParaRPr lang="es-CO" sz="2000" b="1" dirty="0" smtClean="0">
              <a:solidFill>
                <a:schemeClr val="tx1"/>
              </a:solidFill>
            </a:endParaRPr>
          </a:p>
          <a:p>
            <a:pPr>
              <a:defRPr/>
            </a:pPr>
            <a:r>
              <a:rPr lang="es-ES_tradnl" sz="2000" b="1" dirty="0" smtClean="0">
                <a:solidFill>
                  <a:schemeClr val="tx1"/>
                </a:solidFill>
              </a:rPr>
              <a:t>De participación mixta y de carácter privado.</a:t>
            </a:r>
          </a:p>
          <a:p>
            <a:endParaRPr lang="es-CO" sz="2000" b="1" dirty="0" smtClean="0">
              <a:solidFill>
                <a:schemeClr val="tx1"/>
              </a:solidFill>
            </a:endParaRPr>
          </a:p>
          <a:p>
            <a:r>
              <a:rPr lang="es-ES_tradnl" sz="2000" b="1" dirty="0" smtClean="0">
                <a:solidFill>
                  <a:schemeClr val="tx1"/>
                </a:solidFill>
              </a:rPr>
              <a:t>Con patrimonio propio. </a:t>
            </a:r>
          </a:p>
          <a:p>
            <a:endParaRPr lang="es-ES_tradnl" sz="2000" b="1" dirty="0" smtClean="0">
              <a:solidFill>
                <a:schemeClr val="tx1"/>
              </a:solidFill>
            </a:endParaRPr>
          </a:p>
          <a:p>
            <a:r>
              <a:rPr lang="es-ES_tradnl" sz="2000" b="1" dirty="0" smtClean="0">
                <a:solidFill>
                  <a:schemeClr val="tx1"/>
                </a:solidFill>
              </a:rPr>
              <a:t>Marco legal: Código Civil, en la Ley 489 de 1998, en el Decreto Ley 393 de 1991 y en la Ley 1438 de 2011.</a:t>
            </a:r>
          </a:p>
          <a:p>
            <a:endParaRPr lang="es-CO" sz="2000" b="1" dirty="0" smtClean="0">
              <a:solidFill>
                <a:schemeClr val="tx1"/>
              </a:solidFill>
            </a:endParaRPr>
          </a:p>
          <a:p>
            <a:pPr>
              <a:defRPr/>
            </a:pPr>
            <a:r>
              <a:rPr lang="es-CO" sz="2000" b="1" dirty="0" smtClean="0">
                <a:solidFill>
                  <a:schemeClr val="tx1"/>
                </a:solidFill>
              </a:rPr>
              <a:t>Conforman al IETS: MSPS, INVIMA, INS, COLCIENCIAS y ASCOFAME como miembros fundadores</a:t>
            </a:r>
            <a:r>
              <a:rPr lang="es-CO" sz="2000" dirty="0" smtClean="0">
                <a:solidFill>
                  <a:schemeClr val="tx1"/>
                </a:solidFill>
              </a:rPr>
              <a:t>.</a:t>
            </a:r>
          </a:p>
          <a:p>
            <a:endParaRPr lang="es-CO" sz="2000" dirty="0">
              <a:solidFill>
                <a:schemeClr val="tx1"/>
              </a:solidFill>
            </a:endParaRPr>
          </a:p>
        </p:txBody>
      </p:sp>
      <p:sp>
        <p:nvSpPr>
          <p:cNvPr id="13" name="Marcador de texto 12"/>
          <p:cNvSpPr>
            <a:spLocks noGrp="1"/>
          </p:cNvSpPr>
          <p:nvPr>
            <p:ph type="body" sz="quarter" idx="10"/>
          </p:nvPr>
        </p:nvSpPr>
        <p:spPr>
          <a:xfrm>
            <a:off x="812059" y="764704"/>
            <a:ext cx="10585450" cy="504056"/>
          </a:xfrm>
        </p:spPr>
        <p:txBody>
          <a:bodyPr/>
          <a:lstStyle/>
          <a:p>
            <a:r>
              <a:rPr lang="es-CO" sz="2800" dirty="0" smtClean="0">
                <a:solidFill>
                  <a:schemeClr val="tx1"/>
                </a:solidFill>
              </a:rPr>
              <a:t>¿Qué es hoy el IETS?</a:t>
            </a:r>
            <a:endParaRPr lang="es-CO" sz="2800" dirty="0">
              <a:solidFill>
                <a:schemeClr val="tx1"/>
              </a:solidFill>
            </a:endParaRPr>
          </a:p>
        </p:txBody>
      </p:sp>
    </p:spTree>
    <p:extLst>
      <p:ext uri="{BB962C8B-B14F-4D97-AF65-F5344CB8AC3E}">
        <p14:creationId xmlns:p14="http://schemas.microsoft.com/office/powerpoint/2010/main" val="143156026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866950" y="-30803"/>
            <a:ext cx="8229600" cy="930923"/>
          </a:xfrm>
          <a:noFill/>
          <a:ln>
            <a:noFill/>
          </a:ln>
        </p:spPr>
        <p:style>
          <a:lnRef idx="1">
            <a:schemeClr val="accent1"/>
          </a:lnRef>
          <a:fillRef idx="2">
            <a:schemeClr val="accent1"/>
          </a:fillRef>
          <a:effectRef idx="1">
            <a:schemeClr val="accent1"/>
          </a:effectRef>
          <a:fontRef idx="minor">
            <a:schemeClr val="dk1"/>
          </a:fontRef>
        </p:style>
        <p:txBody>
          <a:bodyPr rtlCol="0">
            <a:noAutofit/>
          </a:bodyPr>
          <a:lstStyle/>
          <a:p>
            <a:pPr>
              <a:defRPr/>
            </a:pPr>
            <a:r>
              <a:rPr lang="es-CO" sz="3200" b="1" dirty="0">
                <a:solidFill>
                  <a:schemeClr val="tx1"/>
                </a:solidFill>
                <a:latin typeface="Segoe UI Light" panose="020B0502040204020203" pitchFamily="34" charset="0"/>
              </a:rPr>
              <a:t/>
            </a:r>
            <a:br>
              <a:rPr lang="es-CO" sz="3200" b="1" dirty="0">
                <a:solidFill>
                  <a:schemeClr val="tx1"/>
                </a:solidFill>
                <a:latin typeface="Segoe UI Light" panose="020B0502040204020203" pitchFamily="34" charset="0"/>
              </a:rPr>
            </a:br>
            <a:r>
              <a:rPr lang="es-CO" sz="3200" b="1" dirty="0">
                <a:solidFill>
                  <a:schemeClr val="tx1"/>
                </a:solidFill>
                <a:latin typeface="Segoe UI Light" panose="020B0502040204020203" pitchFamily="34" charset="0"/>
              </a:rPr>
              <a:t>IETS Estructura</a:t>
            </a:r>
            <a:br>
              <a:rPr lang="es-CO" sz="3200" b="1" dirty="0">
                <a:solidFill>
                  <a:schemeClr val="tx1"/>
                </a:solidFill>
                <a:latin typeface="Segoe UI Light" panose="020B0502040204020203" pitchFamily="34" charset="0"/>
              </a:rPr>
            </a:br>
            <a:endParaRPr lang="es-CO" sz="3200" b="1" dirty="0">
              <a:solidFill>
                <a:schemeClr val="tx1"/>
              </a:solidFill>
              <a:latin typeface="Segoe UI Light" panose="020B0502040204020203" pitchFamily="34" charset="0"/>
            </a:endParaRPr>
          </a:p>
        </p:txBody>
      </p:sp>
      <p:sp>
        <p:nvSpPr>
          <p:cNvPr id="4" name="3 CuadroTexto"/>
          <p:cNvSpPr txBox="1"/>
          <p:nvPr/>
        </p:nvSpPr>
        <p:spPr>
          <a:xfrm>
            <a:off x="4800600" y="1196975"/>
            <a:ext cx="2363788" cy="369332"/>
          </a:xfrm>
          <a:prstGeom prst="rect">
            <a:avLst/>
          </a:prstGeom>
          <a:noFill/>
          <a:ln>
            <a:solidFill>
              <a:schemeClr val="tx2">
                <a:lumMod val="75000"/>
              </a:schemeClr>
            </a:solidFill>
          </a:ln>
        </p:spPr>
        <p:txBody>
          <a:bodyPr>
            <a:spAutoFit/>
          </a:bodyPr>
          <a:lstStyle/>
          <a:p>
            <a:pPr algn="ctr">
              <a:defRPr/>
            </a:pPr>
            <a:r>
              <a:rPr lang="es-CO" dirty="0"/>
              <a:t>Asamblea General </a:t>
            </a:r>
          </a:p>
        </p:txBody>
      </p:sp>
      <p:cxnSp>
        <p:nvCxnSpPr>
          <p:cNvPr id="6" name="5 Conector recto de flecha"/>
          <p:cNvCxnSpPr>
            <a:stCxn id="38" idx="2"/>
            <a:endCxn id="5126" idx="0"/>
          </p:cNvCxnSpPr>
          <p:nvPr/>
        </p:nvCxnSpPr>
        <p:spPr>
          <a:xfrm>
            <a:off x="5981750" y="2430181"/>
            <a:ext cx="6300" cy="71148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126" name="6 CuadroTexto"/>
          <p:cNvSpPr txBox="1">
            <a:spLocks noChangeArrowheads="1"/>
          </p:cNvSpPr>
          <p:nvPr/>
        </p:nvSpPr>
        <p:spPr bwMode="auto">
          <a:xfrm>
            <a:off x="5016500" y="3141663"/>
            <a:ext cx="1943100" cy="369332"/>
          </a:xfrm>
          <a:prstGeom prst="rect">
            <a:avLst/>
          </a:prstGeom>
          <a:noFill/>
          <a:ln w="9525">
            <a:solidFill>
              <a:schemeClr val="tx2"/>
            </a:solidFill>
            <a:miter lim="800000"/>
            <a:headEnd/>
            <a:tailEnd/>
          </a:ln>
        </p:spPr>
        <p:txBody>
          <a:bodyPr>
            <a:spAutoFit/>
          </a:bodyPr>
          <a:lstStyle/>
          <a:p>
            <a:pPr algn="ctr"/>
            <a:r>
              <a:rPr lang="es-CO" dirty="0">
                <a:latin typeface="Calibri" pitchFamily="34" charset="0"/>
              </a:rPr>
              <a:t>Director Ejecutivo</a:t>
            </a:r>
          </a:p>
        </p:txBody>
      </p:sp>
      <p:cxnSp>
        <p:nvCxnSpPr>
          <p:cNvPr id="24" name="23 Conector recto"/>
          <p:cNvCxnSpPr/>
          <p:nvPr/>
        </p:nvCxnSpPr>
        <p:spPr>
          <a:xfrm rot="16200000" flipH="1">
            <a:off x="5348233" y="4176767"/>
            <a:ext cx="1357868" cy="6350"/>
          </a:xfrm>
          <a:prstGeom prst="line">
            <a:avLst/>
          </a:prstGeom>
        </p:spPr>
        <p:style>
          <a:lnRef idx="1">
            <a:schemeClr val="accent1"/>
          </a:lnRef>
          <a:fillRef idx="0">
            <a:schemeClr val="accent1"/>
          </a:fillRef>
          <a:effectRef idx="0">
            <a:schemeClr val="accent1"/>
          </a:effectRef>
          <a:fontRef idx="minor">
            <a:schemeClr val="tx1"/>
          </a:fontRef>
        </p:style>
      </p:cxnSp>
      <p:sp>
        <p:nvSpPr>
          <p:cNvPr id="20" name="19 Rectángulo redondeado"/>
          <p:cNvSpPr/>
          <p:nvPr/>
        </p:nvSpPr>
        <p:spPr>
          <a:xfrm>
            <a:off x="1524000" y="5373216"/>
            <a:ext cx="1368152" cy="647700"/>
          </a:xfrm>
          <a:prstGeom prst="roundRect">
            <a:avLst/>
          </a:prstGeom>
        </p:spPr>
        <p:style>
          <a:lnRef idx="2">
            <a:schemeClr val="accent1"/>
          </a:lnRef>
          <a:fillRef idx="1">
            <a:schemeClr val="lt1"/>
          </a:fillRef>
          <a:effectRef idx="0">
            <a:schemeClr val="accent1"/>
          </a:effectRef>
          <a:fontRef idx="minor">
            <a:schemeClr val="dk1"/>
          </a:fontRef>
        </p:style>
        <p:txBody>
          <a:bodyPr anchor="ctr"/>
          <a:lstStyle/>
          <a:p>
            <a:pPr algn="ctr">
              <a:defRPr/>
            </a:pPr>
            <a:r>
              <a:rPr lang="es-CO" sz="1400" dirty="0" err="1"/>
              <a:t>Subdir</a:t>
            </a:r>
            <a:r>
              <a:rPr lang="es-CO" sz="1400" dirty="0"/>
              <a:t>. </a:t>
            </a:r>
          </a:p>
          <a:p>
            <a:pPr algn="ctr">
              <a:defRPr/>
            </a:pPr>
            <a:r>
              <a:rPr lang="es-CO" sz="1400" dirty="0"/>
              <a:t>Evaluación de Tecnologías</a:t>
            </a:r>
          </a:p>
        </p:txBody>
      </p:sp>
      <p:sp>
        <p:nvSpPr>
          <p:cNvPr id="22" name="21 Rectángulo redondeado"/>
          <p:cNvSpPr/>
          <p:nvPr/>
        </p:nvSpPr>
        <p:spPr>
          <a:xfrm>
            <a:off x="5951984" y="5373216"/>
            <a:ext cx="1543050" cy="647700"/>
          </a:xfrm>
          <a:prstGeom prst="roundRect">
            <a:avLst/>
          </a:prstGeom>
        </p:spPr>
        <p:style>
          <a:lnRef idx="2">
            <a:schemeClr val="accent1"/>
          </a:lnRef>
          <a:fillRef idx="1">
            <a:schemeClr val="lt1"/>
          </a:fillRef>
          <a:effectRef idx="0">
            <a:schemeClr val="accent1"/>
          </a:effectRef>
          <a:fontRef idx="minor">
            <a:schemeClr val="dk1"/>
          </a:fontRef>
        </p:style>
        <p:txBody>
          <a:bodyPr anchor="ctr"/>
          <a:lstStyle/>
          <a:p>
            <a:pPr algn="ctr">
              <a:defRPr/>
            </a:pPr>
            <a:r>
              <a:rPr lang="es-CO" sz="1400" dirty="0" err="1"/>
              <a:t>Subdir</a:t>
            </a:r>
            <a:r>
              <a:rPr lang="es-CO" sz="1400" dirty="0"/>
              <a:t>.</a:t>
            </a:r>
          </a:p>
          <a:p>
            <a:pPr algn="ctr">
              <a:defRPr/>
            </a:pPr>
            <a:r>
              <a:rPr lang="es-CO" sz="1400" dirty="0"/>
              <a:t> Difusión y Comunicación</a:t>
            </a:r>
          </a:p>
        </p:txBody>
      </p:sp>
      <p:sp>
        <p:nvSpPr>
          <p:cNvPr id="23" name="22 Rectángulo redondeado"/>
          <p:cNvSpPr/>
          <p:nvPr/>
        </p:nvSpPr>
        <p:spPr>
          <a:xfrm>
            <a:off x="7608168" y="5373216"/>
            <a:ext cx="1500198" cy="647700"/>
          </a:xfrm>
          <a:prstGeom prst="roundRect">
            <a:avLst/>
          </a:prstGeom>
        </p:spPr>
        <p:style>
          <a:lnRef idx="2">
            <a:schemeClr val="accent1"/>
          </a:lnRef>
          <a:fillRef idx="1">
            <a:schemeClr val="lt1"/>
          </a:fillRef>
          <a:effectRef idx="0">
            <a:schemeClr val="accent1"/>
          </a:effectRef>
          <a:fontRef idx="minor">
            <a:schemeClr val="dk1"/>
          </a:fontRef>
        </p:style>
        <p:txBody>
          <a:bodyPr anchor="ctr"/>
          <a:lstStyle/>
          <a:p>
            <a:pPr algn="ctr">
              <a:defRPr/>
            </a:pPr>
            <a:endParaRPr lang="es-CO" sz="1400" dirty="0"/>
          </a:p>
          <a:p>
            <a:pPr algn="ctr">
              <a:defRPr/>
            </a:pPr>
            <a:r>
              <a:rPr lang="es-CO" sz="1400" dirty="0" err="1"/>
              <a:t>Subdir</a:t>
            </a:r>
            <a:r>
              <a:rPr lang="es-CO" sz="1400" dirty="0"/>
              <a:t>.  </a:t>
            </a:r>
          </a:p>
          <a:p>
            <a:pPr algn="ctr">
              <a:defRPr/>
            </a:pPr>
            <a:r>
              <a:rPr lang="es-CO" sz="1400" dirty="0"/>
              <a:t>Implantación y Diseminación</a:t>
            </a:r>
          </a:p>
          <a:p>
            <a:pPr algn="ctr">
              <a:defRPr/>
            </a:pPr>
            <a:endParaRPr lang="es-CO" sz="1400" dirty="0"/>
          </a:p>
        </p:txBody>
      </p:sp>
      <p:cxnSp>
        <p:nvCxnSpPr>
          <p:cNvPr id="25" name="24 Conector recto"/>
          <p:cNvCxnSpPr/>
          <p:nvPr/>
        </p:nvCxnSpPr>
        <p:spPr>
          <a:xfrm>
            <a:off x="2207568" y="4869160"/>
            <a:ext cx="770485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25 Conector recto de flecha"/>
          <p:cNvCxnSpPr/>
          <p:nvPr/>
        </p:nvCxnSpPr>
        <p:spPr>
          <a:xfrm>
            <a:off x="2207568" y="4869161"/>
            <a:ext cx="0" cy="5048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8" name="27 Conector recto de flecha"/>
          <p:cNvCxnSpPr/>
          <p:nvPr/>
        </p:nvCxnSpPr>
        <p:spPr>
          <a:xfrm>
            <a:off x="8256240" y="4869161"/>
            <a:ext cx="0" cy="5048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9" name="28 Conector recto de flecha"/>
          <p:cNvCxnSpPr/>
          <p:nvPr/>
        </p:nvCxnSpPr>
        <p:spPr>
          <a:xfrm>
            <a:off x="9912424" y="4869161"/>
            <a:ext cx="0" cy="5048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2" name="31 CuadroTexto"/>
          <p:cNvSpPr txBox="1"/>
          <p:nvPr/>
        </p:nvSpPr>
        <p:spPr>
          <a:xfrm rot="10800000" flipV="1">
            <a:off x="7428021" y="1159558"/>
            <a:ext cx="2592388" cy="523875"/>
          </a:xfrm>
          <a:prstGeom prst="rect">
            <a:avLst/>
          </a:prstGeom>
          <a:noFill/>
          <a:ln>
            <a:solidFill>
              <a:schemeClr val="tx2">
                <a:lumMod val="75000"/>
              </a:schemeClr>
            </a:solidFill>
            <a:prstDash val="sysDot"/>
          </a:ln>
        </p:spPr>
        <p:txBody>
          <a:bodyPr>
            <a:spAutoFit/>
          </a:bodyPr>
          <a:lstStyle/>
          <a:p>
            <a:pPr algn="ctr">
              <a:defRPr/>
            </a:pPr>
            <a:r>
              <a:rPr lang="es-CO" sz="1400" dirty="0" err="1"/>
              <a:t>Ministr@</a:t>
            </a:r>
            <a:r>
              <a:rPr lang="es-CO" sz="1400" dirty="0"/>
              <a:t> MSPS,  INVIMA, INS, Colciencias, ASCOFAME</a:t>
            </a:r>
          </a:p>
        </p:txBody>
      </p:sp>
      <p:sp>
        <p:nvSpPr>
          <p:cNvPr id="33" name="32 Elipse"/>
          <p:cNvSpPr/>
          <p:nvPr/>
        </p:nvSpPr>
        <p:spPr>
          <a:xfrm>
            <a:off x="8397527" y="3500487"/>
            <a:ext cx="2270473" cy="936625"/>
          </a:xfrm>
          <a:prstGeom prst="ellipse">
            <a:avLst/>
          </a:prstGeom>
          <a:solidFill>
            <a:schemeClr val="bg1"/>
          </a:solidFill>
          <a:ln>
            <a:solidFill>
              <a:schemeClr val="tx2"/>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es-CO" sz="1700" dirty="0" smtClean="0"/>
              <a:t>Comité Consultivo Internacional</a:t>
            </a:r>
            <a:endParaRPr lang="es-CO" sz="1700" dirty="0"/>
          </a:p>
        </p:txBody>
      </p:sp>
      <p:sp>
        <p:nvSpPr>
          <p:cNvPr id="38" name="37 CuadroTexto"/>
          <p:cNvSpPr txBox="1"/>
          <p:nvPr/>
        </p:nvSpPr>
        <p:spPr>
          <a:xfrm>
            <a:off x="4799856" y="2060848"/>
            <a:ext cx="2363788" cy="369332"/>
          </a:xfrm>
          <a:prstGeom prst="rect">
            <a:avLst/>
          </a:prstGeom>
          <a:noFill/>
          <a:ln>
            <a:solidFill>
              <a:schemeClr val="tx2">
                <a:lumMod val="75000"/>
              </a:schemeClr>
            </a:solidFill>
          </a:ln>
        </p:spPr>
        <p:txBody>
          <a:bodyPr>
            <a:spAutoFit/>
          </a:bodyPr>
          <a:lstStyle/>
          <a:p>
            <a:pPr algn="ctr">
              <a:defRPr/>
            </a:pPr>
            <a:r>
              <a:rPr lang="es-CO" dirty="0"/>
              <a:t>Consejo Directivo</a:t>
            </a:r>
          </a:p>
        </p:txBody>
      </p:sp>
      <p:sp>
        <p:nvSpPr>
          <p:cNvPr id="39" name="38 CuadroTexto"/>
          <p:cNvSpPr txBox="1"/>
          <p:nvPr/>
        </p:nvSpPr>
        <p:spPr>
          <a:xfrm rot="10800000" flipV="1">
            <a:off x="7327288" y="1906961"/>
            <a:ext cx="3312368" cy="523220"/>
          </a:xfrm>
          <a:prstGeom prst="rect">
            <a:avLst/>
          </a:prstGeom>
          <a:noFill/>
          <a:ln>
            <a:solidFill>
              <a:schemeClr val="tx2">
                <a:lumMod val="75000"/>
              </a:schemeClr>
            </a:solidFill>
            <a:prstDash val="sysDot"/>
          </a:ln>
        </p:spPr>
        <p:txBody>
          <a:bodyPr wrap="square">
            <a:spAutoFit/>
          </a:bodyPr>
          <a:lstStyle/>
          <a:p>
            <a:pPr algn="ctr">
              <a:defRPr/>
            </a:pPr>
            <a:r>
              <a:rPr lang="es-CO" sz="1400" dirty="0"/>
              <a:t>Presidente de CD, </a:t>
            </a:r>
            <a:r>
              <a:rPr lang="es-CO" sz="1400" dirty="0" err="1"/>
              <a:t>Ministr</a:t>
            </a:r>
            <a:r>
              <a:rPr lang="es-CO" sz="1400" dirty="0"/>
              <a:t>@ MSPS,  </a:t>
            </a:r>
            <a:r>
              <a:rPr lang="es-CO" sz="1400" dirty="0" err="1"/>
              <a:t>Invima</a:t>
            </a:r>
            <a:r>
              <a:rPr lang="es-CO" sz="1400" dirty="0"/>
              <a:t>, INS, Colciencias, ASCOFAME</a:t>
            </a:r>
          </a:p>
        </p:txBody>
      </p:sp>
      <p:cxnSp>
        <p:nvCxnSpPr>
          <p:cNvPr id="40" name="39 Conector recto de flecha"/>
          <p:cNvCxnSpPr>
            <a:stCxn id="4" idx="2"/>
            <a:endCxn id="38" idx="0"/>
          </p:cNvCxnSpPr>
          <p:nvPr/>
        </p:nvCxnSpPr>
        <p:spPr>
          <a:xfrm flipH="1">
            <a:off x="5981750" y="1566308"/>
            <a:ext cx="744" cy="49454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7" name="46 Conector recto de flecha"/>
          <p:cNvCxnSpPr>
            <a:stCxn id="33" idx="2"/>
          </p:cNvCxnSpPr>
          <p:nvPr/>
        </p:nvCxnSpPr>
        <p:spPr>
          <a:xfrm flipH="1" flipV="1">
            <a:off x="6059996" y="3968799"/>
            <a:ext cx="2337531" cy="1"/>
          </a:xfrm>
          <a:prstGeom prst="straightConnector1">
            <a:avLst/>
          </a:prstGeom>
          <a:ln>
            <a:prstDash val="sysDash"/>
            <a:tailEnd type="arrow"/>
          </a:ln>
        </p:spPr>
        <p:style>
          <a:lnRef idx="1">
            <a:schemeClr val="accent1"/>
          </a:lnRef>
          <a:fillRef idx="0">
            <a:schemeClr val="accent1"/>
          </a:fillRef>
          <a:effectRef idx="0">
            <a:schemeClr val="accent1"/>
          </a:effectRef>
          <a:fontRef idx="minor">
            <a:schemeClr val="tx1"/>
          </a:fontRef>
        </p:style>
      </p:cxnSp>
      <p:cxnSp>
        <p:nvCxnSpPr>
          <p:cNvPr id="30" name="29 Conector recto de flecha"/>
          <p:cNvCxnSpPr/>
          <p:nvPr/>
        </p:nvCxnSpPr>
        <p:spPr>
          <a:xfrm>
            <a:off x="6816080" y="4869161"/>
            <a:ext cx="0" cy="5048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4" name="33 Rectángulo redondeado"/>
          <p:cNvSpPr/>
          <p:nvPr/>
        </p:nvSpPr>
        <p:spPr>
          <a:xfrm>
            <a:off x="9336360" y="5373216"/>
            <a:ext cx="1331640" cy="647700"/>
          </a:xfrm>
          <a:prstGeom prst="roundRect">
            <a:avLst/>
          </a:prstGeom>
        </p:spPr>
        <p:style>
          <a:lnRef idx="2">
            <a:schemeClr val="accent1"/>
          </a:lnRef>
          <a:fillRef idx="1">
            <a:schemeClr val="lt1"/>
          </a:fillRef>
          <a:effectRef idx="0">
            <a:schemeClr val="accent1"/>
          </a:effectRef>
          <a:fontRef idx="minor">
            <a:schemeClr val="dk1"/>
          </a:fontRef>
        </p:style>
        <p:txBody>
          <a:bodyPr anchor="ctr"/>
          <a:lstStyle/>
          <a:p>
            <a:pPr algn="ctr">
              <a:defRPr/>
            </a:pPr>
            <a:endParaRPr lang="es-CO" sz="1400" dirty="0"/>
          </a:p>
          <a:p>
            <a:pPr algn="ctr">
              <a:defRPr/>
            </a:pPr>
            <a:r>
              <a:rPr lang="es-CO" sz="1400" dirty="0" err="1"/>
              <a:t>Subdir</a:t>
            </a:r>
            <a:r>
              <a:rPr lang="es-CO" sz="1400" dirty="0"/>
              <a:t>.  </a:t>
            </a:r>
          </a:p>
          <a:p>
            <a:pPr algn="ctr">
              <a:defRPr/>
            </a:pPr>
            <a:r>
              <a:rPr lang="es-CO" sz="1400" dirty="0"/>
              <a:t>Operaciones</a:t>
            </a:r>
          </a:p>
          <a:p>
            <a:pPr algn="ctr">
              <a:defRPr/>
            </a:pPr>
            <a:endParaRPr lang="es-CO" sz="1400" dirty="0"/>
          </a:p>
        </p:txBody>
      </p:sp>
      <p:sp>
        <p:nvSpPr>
          <p:cNvPr id="42" name="41 Rectángulo redondeado"/>
          <p:cNvSpPr/>
          <p:nvPr/>
        </p:nvSpPr>
        <p:spPr>
          <a:xfrm>
            <a:off x="4295801" y="5373216"/>
            <a:ext cx="1466041" cy="648072"/>
          </a:xfrm>
          <a:prstGeom prst="roundRect">
            <a:avLst/>
          </a:prstGeom>
        </p:spPr>
        <p:style>
          <a:lnRef idx="2">
            <a:schemeClr val="accent1"/>
          </a:lnRef>
          <a:fillRef idx="1">
            <a:schemeClr val="lt1"/>
          </a:fillRef>
          <a:effectRef idx="0">
            <a:schemeClr val="accent1"/>
          </a:effectRef>
          <a:fontRef idx="minor">
            <a:schemeClr val="dk1"/>
          </a:fontRef>
        </p:style>
        <p:txBody>
          <a:bodyPr anchor="ctr"/>
          <a:lstStyle/>
          <a:p>
            <a:pPr algn="ctr">
              <a:defRPr/>
            </a:pPr>
            <a:r>
              <a:rPr lang="es-CO" sz="1400" dirty="0" err="1"/>
              <a:t>Subdir</a:t>
            </a:r>
            <a:r>
              <a:rPr lang="es-CO" sz="1400" dirty="0"/>
              <a:t>. Participación y deliberación </a:t>
            </a:r>
          </a:p>
        </p:txBody>
      </p:sp>
      <p:sp>
        <p:nvSpPr>
          <p:cNvPr id="56" name="55 Rectángulo redondeado"/>
          <p:cNvSpPr/>
          <p:nvPr/>
        </p:nvSpPr>
        <p:spPr>
          <a:xfrm>
            <a:off x="2927648" y="5373216"/>
            <a:ext cx="1296144" cy="648072"/>
          </a:xfrm>
          <a:prstGeom prst="roundRect">
            <a:avLst/>
          </a:prstGeom>
        </p:spPr>
        <p:style>
          <a:lnRef idx="2">
            <a:schemeClr val="accent1"/>
          </a:lnRef>
          <a:fillRef idx="1">
            <a:schemeClr val="lt1"/>
          </a:fillRef>
          <a:effectRef idx="0">
            <a:schemeClr val="accent1"/>
          </a:effectRef>
          <a:fontRef idx="minor">
            <a:schemeClr val="dk1"/>
          </a:fontRef>
        </p:style>
        <p:txBody>
          <a:bodyPr anchor="ctr"/>
          <a:lstStyle/>
          <a:p>
            <a:pPr algn="ctr">
              <a:defRPr/>
            </a:pPr>
            <a:r>
              <a:rPr lang="es-CO" sz="1400" dirty="0" err="1"/>
              <a:t>Subdir</a:t>
            </a:r>
            <a:r>
              <a:rPr lang="es-CO" sz="1400" dirty="0"/>
              <a:t>. Producción de GPC</a:t>
            </a:r>
          </a:p>
        </p:txBody>
      </p:sp>
      <p:sp>
        <p:nvSpPr>
          <p:cNvPr id="57" name="56 Rectángulo redondeado"/>
          <p:cNvSpPr/>
          <p:nvPr/>
        </p:nvSpPr>
        <p:spPr>
          <a:xfrm>
            <a:off x="2279577" y="6093297"/>
            <a:ext cx="1152525" cy="649287"/>
          </a:xfrm>
          <a:prstGeom prst="roundRect">
            <a:avLst/>
          </a:prstGeom>
          <a:ln>
            <a:prstDash val="dash"/>
          </a:ln>
        </p:spPr>
        <p:style>
          <a:lnRef idx="2">
            <a:schemeClr val="accent1"/>
          </a:lnRef>
          <a:fillRef idx="1">
            <a:schemeClr val="lt1"/>
          </a:fillRef>
          <a:effectRef idx="0">
            <a:schemeClr val="accent1"/>
          </a:effectRef>
          <a:fontRef idx="minor">
            <a:schemeClr val="dk1"/>
          </a:fontRef>
        </p:style>
        <p:txBody>
          <a:bodyPr anchor="ctr"/>
          <a:lstStyle/>
          <a:p>
            <a:pPr algn="ctr">
              <a:defRPr/>
            </a:pPr>
            <a:r>
              <a:rPr lang="es-CO" sz="1400" dirty="0"/>
              <a:t>Centros evaluadores</a:t>
            </a:r>
          </a:p>
        </p:txBody>
      </p:sp>
      <p:cxnSp>
        <p:nvCxnSpPr>
          <p:cNvPr id="60" name="59 Conector recto de flecha"/>
          <p:cNvCxnSpPr/>
          <p:nvPr/>
        </p:nvCxnSpPr>
        <p:spPr>
          <a:xfrm>
            <a:off x="4943872" y="4869161"/>
            <a:ext cx="0" cy="5048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1" name="60 Conector recto de flecha"/>
          <p:cNvCxnSpPr/>
          <p:nvPr/>
        </p:nvCxnSpPr>
        <p:spPr>
          <a:xfrm>
            <a:off x="3503712" y="4869161"/>
            <a:ext cx="0" cy="5048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8067376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087939" y="917575"/>
            <a:ext cx="2871787" cy="3111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s-ES_tradnl" sz="1200" b="1" dirty="0"/>
              <a:t>1 Selección de Tópicos/Priorización</a:t>
            </a:r>
          </a:p>
        </p:txBody>
      </p:sp>
      <p:sp>
        <p:nvSpPr>
          <p:cNvPr id="8" name="Rectangle 7"/>
          <p:cNvSpPr/>
          <p:nvPr/>
        </p:nvSpPr>
        <p:spPr>
          <a:xfrm>
            <a:off x="5095875" y="1420813"/>
            <a:ext cx="2871788" cy="3111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s-ES_tradnl" sz="1200" b="1"/>
              <a:t>2 Envío final de tópicos seleccionados</a:t>
            </a:r>
          </a:p>
        </p:txBody>
      </p:sp>
      <p:sp>
        <p:nvSpPr>
          <p:cNvPr id="9" name="Rectangle 8"/>
          <p:cNvSpPr/>
          <p:nvPr/>
        </p:nvSpPr>
        <p:spPr>
          <a:xfrm>
            <a:off x="5095875" y="1925638"/>
            <a:ext cx="2871788" cy="3111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s-ES_tradnl" sz="1200" b="1" dirty="0"/>
              <a:t>3 Identificación de actores relevantes</a:t>
            </a:r>
          </a:p>
        </p:txBody>
      </p:sp>
      <p:sp>
        <p:nvSpPr>
          <p:cNvPr id="10" name="Rectangle 9"/>
          <p:cNvSpPr/>
          <p:nvPr/>
        </p:nvSpPr>
        <p:spPr>
          <a:xfrm>
            <a:off x="5095875" y="2417764"/>
            <a:ext cx="2871788" cy="37623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s-ES_tradnl" sz="1200" b="1" dirty="0"/>
              <a:t>4 Definición de rango de evaluación (“</a:t>
            </a:r>
            <a:r>
              <a:rPr lang="es-ES_tradnl" sz="1200" b="1" dirty="0" err="1"/>
              <a:t>scoping</a:t>
            </a:r>
            <a:r>
              <a:rPr lang="es-ES_tradnl" sz="1200" b="1" dirty="0"/>
              <a:t>”)</a:t>
            </a:r>
          </a:p>
        </p:txBody>
      </p:sp>
      <p:sp>
        <p:nvSpPr>
          <p:cNvPr id="11" name="Rectangle 10"/>
          <p:cNvSpPr/>
          <p:nvPr/>
        </p:nvSpPr>
        <p:spPr>
          <a:xfrm>
            <a:off x="5095875" y="2955925"/>
            <a:ext cx="2871788" cy="3111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s-ES_tradnl" sz="1200" b="1" dirty="0"/>
              <a:t>5  Evaluación</a:t>
            </a:r>
          </a:p>
        </p:txBody>
      </p:sp>
      <p:sp>
        <p:nvSpPr>
          <p:cNvPr id="12" name="Rectangle 11"/>
          <p:cNvSpPr/>
          <p:nvPr/>
        </p:nvSpPr>
        <p:spPr>
          <a:xfrm>
            <a:off x="5095875" y="3460750"/>
            <a:ext cx="2871788" cy="4333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s-ES_tradnl" sz="1200" b="1" dirty="0"/>
              <a:t>6 Deliberación y </a:t>
            </a:r>
            <a:r>
              <a:rPr lang="es-ES_tradnl" sz="1200" b="1" dirty="0">
                <a:solidFill>
                  <a:schemeClr val="bg1"/>
                </a:solidFill>
              </a:rPr>
              <a:t>recomendación</a:t>
            </a:r>
            <a:r>
              <a:rPr lang="es-ES_tradnl" sz="1200" b="1" dirty="0">
                <a:solidFill>
                  <a:srgbClr val="FF0000"/>
                </a:solidFill>
              </a:rPr>
              <a:t> </a:t>
            </a:r>
            <a:r>
              <a:rPr lang="es-ES_tradnl" sz="1200" b="1" dirty="0">
                <a:solidFill>
                  <a:schemeClr val="tx1">
                    <a:lumMod val="95000"/>
                    <a:lumOff val="5000"/>
                  </a:schemeClr>
                </a:solidFill>
              </a:rPr>
              <a:t>(Comité Técnico de Deliberación)</a:t>
            </a:r>
          </a:p>
        </p:txBody>
      </p:sp>
      <p:sp>
        <p:nvSpPr>
          <p:cNvPr id="13" name="Rectangle 12"/>
          <p:cNvSpPr/>
          <p:nvPr/>
        </p:nvSpPr>
        <p:spPr>
          <a:xfrm>
            <a:off x="5095875" y="3981946"/>
            <a:ext cx="2871788" cy="3111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s-ES_tradnl" sz="1200" b="1" dirty="0"/>
              <a:t>7 Consulta</a:t>
            </a:r>
          </a:p>
        </p:txBody>
      </p:sp>
      <p:sp>
        <p:nvSpPr>
          <p:cNvPr id="14" name="Rectangle 13"/>
          <p:cNvSpPr/>
          <p:nvPr/>
        </p:nvSpPr>
        <p:spPr>
          <a:xfrm>
            <a:off x="5095875" y="4468813"/>
            <a:ext cx="2871788" cy="3111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s-ES_tradnl" sz="1200" b="1" dirty="0"/>
              <a:t>8 Deliberación sobre recomendaciones finales</a:t>
            </a:r>
          </a:p>
        </p:txBody>
      </p:sp>
      <p:sp>
        <p:nvSpPr>
          <p:cNvPr id="15" name="Rectangle 14"/>
          <p:cNvSpPr/>
          <p:nvPr/>
        </p:nvSpPr>
        <p:spPr>
          <a:xfrm>
            <a:off x="5095875" y="6138863"/>
            <a:ext cx="2871788" cy="3111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s-ES_tradnl" sz="1200" b="1" dirty="0"/>
              <a:t>9 Revisión </a:t>
            </a:r>
          </a:p>
        </p:txBody>
      </p:sp>
      <p:sp>
        <p:nvSpPr>
          <p:cNvPr id="16" name="Rectangle 15"/>
          <p:cNvSpPr/>
          <p:nvPr/>
        </p:nvSpPr>
        <p:spPr>
          <a:xfrm>
            <a:off x="5095875" y="4986338"/>
            <a:ext cx="2871788" cy="3111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s-ES_tradnl" sz="1200" b="1" dirty="0"/>
              <a:t> 9 Recomendación final</a:t>
            </a:r>
          </a:p>
        </p:txBody>
      </p:sp>
      <p:sp>
        <p:nvSpPr>
          <p:cNvPr id="17" name="Rounded Rectangle 16"/>
          <p:cNvSpPr/>
          <p:nvPr/>
        </p:nvSpPr>
        <p:spPr>
          <a:xfrm>
            <a:off x="9292048" y="1292473"/>
            <a:ext cx="1625600" cy="387350"/>
          </a:xfrm>
          <a:prstGeom prst="roundRect">
            <a:avLst/>
          </a:prstGeom>
        </p:spPr>
        <p:style>
          <a:lnRef idx="1">
            <a:schemeClr val="accent4"/>
          </a:lnRef>
          <a:fillRef idx="2">
            <a:schemeClr val="accent4"/>
          </a:fillRef>
          <a:effectRef idx="1">
            <a:schemeClr val="accent4"/>
          </a:effectRef>
          <a:fontRef idx="minor">
            <a:schemeClr val="dk1"/>
          </a:fontRef>
        </p:style>
        <p:txBody>
          <a:bodyPr anchor="ctr"/>
          <a:lstStyle/>
          <a:p>
            <a:pPr algn="ctr">
              <a:defRPr/>
            </a:pPr>
            <a:r>
              <a:rPr lang="es-ES_tradnl" sz="1100" b="1" dirty="0" smtClean="0"/>
              <a:t>Piloto cuerpo colegiado</a:t>
            </a:r>
            <a:endParaRPr lang="es-ES_tradnl" sz="1100" b="1" i="1" dirty="0"/>
          </a:p>
        </p:txBody>
      </p:sp>
      <p:sp>
        <p:nvSpPr>
          <p:cNvPr id="38" name="Rounded Rectangle 37"/>
          <p:cNvSpPr/>
          <p:nvPr/>
        </p:nvSpPr>
        <p:spPr>
          <a:xfrm>
            <a:off x="9528175" y="2790255"/>
            <a:ext cx="1176337" cy="566737"/>
          </a:xfrm>
          <a:prstGeom prst="roundRect">
            <a:avLst/>
          </a:prstGeom>
        </p:spPr>
        <p:style>
          <a:lnRef idx="1">
            <a:schemeClr val="accent3"/>
          </a:lnRef>
          <a:fillRef idx="2">
            <a:schemeClr val="accent3"/>
          </a:fillRef>
          <a:effectRef idx="1">
            <a:schemeClr val="accent3"/>
          </a:effectRef>
          <a:fontRef idx="minor">
            <a:schemeClr val="dk1"/>
          </a:fontRef>
        </p:style>
        <p:txBody>
          <a:bodyPr anchor="ctr"/>
          <a:lstStyle/>
          <a:p>
            <a:pPr algn="ctr">
              <a:defRPr/>
            </a:pPr>
            <a:endParaRPr lang="es-ES_tradnl" sz="1100" b="1" dirty="0"/>
          </a:p>
          <a:p>
            <a:pPr algn="ctr">
              <a:defRPr/>
            </a:pPr>
            <a:r>
              <a:rPr lang="es-ES_tradnl" sz="1100" b="1" dirty="0"/>
              <a:t>Actores interesados</a:t>
            </a:r>
          </a:p>
          <a:p>
            <a:pPr algn="ctr">
              <a:defRPr/>
            </a:pPr>
            <a:endParaRPr lang="es-ES_tradnl" sz="1100" b="1" i="1" dirty="0"/>
          </a:p>
        </p:txBody>
      </p:sp>
      <p:sp>
        <p:nvSpPr>
          <p:cNvPr id="74" name="Flowchart: Process 73"/>
          <p:cNvSpPr/>
          <p:nvPr/>
        </p:nvSpPr>
        <p:spPr>
          <a:xfrm>
            <a:off x="5838826" y="5481638"/>
            <a:ext cx="1368425" cy="442912"/>
          </a:xfrm>
          <a:prstGeom prst="flowChartProcess">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s-ES_tradnl" sz="1200" b="1"/>
              <a:t>Organo decisorio</a:t>
            </a:r>
          </a:p>
        </p:txBody>
      </p:sp>
      <p:cxnSp>
        <p:nvCxnSpPr>
          <p:cNvPr id="78" name="Straight Arrow Connector 77"/>
          <p:cNvCxnSpPr>
            <a:stCxn id="16" idx="2"/>
            <a:endCxn id="74" idx="0"/>
          </p:cNvCxnSpPr>
          <p:nvPr/>
        </p:nvCxnSpPr>
        <p:spPr>
          <a:xfrm flipH="1">
            <a:off x="6523039" y="5297488"/>
            <a:ext cx="9525" cy="18415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0" name="Straight Arrow Connector 99"/>
          <p:cNvCxnSpPr>
            <a:stCxn id="40" idx="3"/>
            <a:endCxn id="15" idx="1"/>
          </p:cNvCxnSpPr>
          <p:nvPr/>
        </p:nvCxnSpPr>
        <p:spPr>
          <a:xfrm flipV="1">
            <a:off x="4481513" y="6294438"/>
            <a:ext cx="614362" cy="79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1847529" y="101601"/>
            <a:ext cx="8464872" cy="523220"/>
          </a:xfrm>
          <a:prstGeom prst="rect">
            <a:avLst/>
          </a:prstGeom>
          <a:noFill/>
        </p:spPr>
        <p:txBody>
          <a:bodyPr wrap="square">
            <a:spAutoFit/>
          </a:bodyPr>
          <a:lstStyle/>
          <a:p>
            <a:pPr algn="ctr">
              <a:defRPr/>
            </a:pPr>
            <a:r>
              <a:rPr lang="es-CO" sz="2800" b="1" dirty="0" smtClean="0">
                <a:latin typeface="Segoe UI Light" panose="020B0502040204020203" pitchFamily="34" charset="0"/>
              </a:rPr>
              <a:t>El </a:t>
            </a:r>
            <a:r>
              <a:rPr lang="es-CO" sz="2800" b="1" dirty="0">
                <a:latin typeface="Segoe UI Light" panose="020B0502040204020203" pitchFamily="34" charset="0"/>
              </a:rPr>
              <a:t>año de </a:t>
            </a:r>
            <a:r>
              <a:rPr lang="es-CO" sz="2800" b="1" i="1" dirty="0" err="1">
                <a:latin typeface="Segoe UI Light" panose="020B0502040204020203" pitchFamily="34" charset="0"/>
              </a:rPr>
              <a:t>coaching</a:t>
            </a:r>
            <a:endParaRPr lang="es-CO" sz="2800" b="1" i="1" dirty="0">
              <a:latin typeface="Segoe UI Light" panose="020B0502040204020203" pitchFamily="34" charset="0"/>
            </a:endParaRPr>
          </a:p>
        </p:txBody>
      </p:sp>
      <p:sp>
        <p:nvSpPr>
          <p:cNvPr id="40" name="Rectangle 39"/>
          <p:cNvSpPr/>
          <p:nvPr/>
        </p:nvSpPr>
        <p:spPr>
          <a:xfrm>
            <a:off x="3262313" y="6164430"/>
            <a:ext cx="1219200" cy="261610"/>
          </a:xfrm>
          <a:prstGeom prst="rect">
            <a:avLst/>
          </a:prstGeom>
        </p:spPr>
        <p:style>
          <a:lnRef idx="1">
            <a:schemeClr val="accent5"/>
          </a:lnRef>
          <a:fillRef idx="2">
            <a:schemeClr val="accent5"/>
          </a:fillRef>
          <a:effectRef idx="1">
            <a:schemeClr val="accent5"/>
          </a:effectRef>
          <a:fontRef idx="minor">
            <a:schemeClr val="dk1"/>
          </a:fontRef>
        </p:style>
        <p:txBody>
          <a:bodyPr>
            <a:spAutoFit/>
          </a:bodyPr>
          <a:lstStyle/>
          <a:p>
            <a:pPr>
              <a:defRPr/>
            </a:pPr>
            <a:r>
              <a:rPr lang="es-ES_tradnl" sz="1100" b="1" dirty="0" err="1" smtClean="0"/>
              <a:t>Wrap</a:t>
            </a:r>
            <a:r>
              <a:rPr lang="es-ES_tradnl" sz="1100" b="1" dirty="0" smtClean="0"/>
              <a:t> up</a:t>
            </a:r>
            <a:endParaRPr lang="es-ES_tradnl" sz="1100" b="1" dirty="0"/>
          </a:p>
        </p:txBody>
      </p:sp>
      <p:cxnSp>
        <p:nvCxnSpPr>
          <p:cNvPr id="20" name="Conector angular 19"/>
          <p:cNvCxnSpPr>
            <a:stCxn id="17" idx="1"/>
            <a:endCxn id="43" idx="6"/>
          </p:cNvCxnSpPr>
          <p:nvPr/>
        </p:nvCxnSpPr>
        <p:spPr>
          <a:xfrm rot="10800000" flipV="1">
            <a:off x="8211406" y="1486148"/>
            <a:ext cx="1080642" cy="2215108"/>
          </a:xfrm>
          <a:prstGeom prst="bentConnector3">
            <a:avLst>
              <a:gd name="adj1" fmla="val 50000"/>
            </a:avLst>
          </a:prstGeom>
          <a:ln>
            <a:solidFill>
              <a:schemeClr val="accent4">
                <a:lumMod val="60000"/>
                <a:lumOff val="40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42" name="Conector angular 41"/>
          <p:cNvCxnSpPr/>
          <p:nvPr/>
        </p:nvCxnSpPr>
        <p:spPr>
          <a:xfrm rot="10800000">
            <a:off x="8001000" y="3055311"/>
            <a:ext cx="1490664" cy="1"/>
          </a:xfrm>
          <a:prstGeom prst="bentConnector3">
            <a:avLst/>
          </a:prstGeom>
          <a:ln>
            <a:solidFill>
              <a:schemeClr val="accent3">
                <a:lumMod val="75000"/>
              </a:schemeClr>
            </a:solidFill>
            <a:tailEnd type="arrow"/>
          </a:ln>
        </p:spPr>
        <p:style>
          <a:lnRef idx="2">
            <a:schemeClr val="accent1"/>
          </a:lnRef>
          <a:fillRef idx="0">
            <a:schemeClr val="accent1"/>
          </a:fillRef>
          <a:effectRef idx="1">
            <a:schemeClr val="accent1"/>
          </a:effectRef>
          <a:fontRef idx="minor">
            <a:schemeClr val="tx1"/>
          </a:fontRef>
        </p:style>
      </p:cxnSp>
      <p:sp>
        <p:nvSpPr>
          <p:cNvPr id="9242" name="Rectángulo 44"/>
          <p:cNvSpPr>
            <a:spLocks noChangeArrowheads="1"/>
          </p:cNvSpPr>
          <p:nvPr/>
        </p:nvSpPr>
        <p:spPr bwMode="auto">
          <a:xfrm>
            <a:off x="8865186" y="3113672"/>
            <a:ext cx="777875" cy="400050"/>
          </a:xfrm>
          <a:prstGeom prst="rect">
            <a:avLst/>
          </a:prstGeom>
          <a:noFill/>
          <a:ln w="9525">
            <a:noFill/>
            <a:miter lim="800000"/>
            <a:headEnd/>
            <a:tailEnd/>
          </a:ln>
        </p:spPr>
        <p:txBody>
          <a:bodyPr wrap="none">
            <a:spAutoFit/>
          </a:bodyPr>
          <a:lstStyle/>
          <a:p>
            <a:pPr algn="ctr"/>
            <a:r>
              <a:rPr lang="es-ES_tradnl" sz="1000" b="1" i="1" dirty="0">
                <a:latin typeface="Calibri" pitchFamily="34" charset="0"/>
              </a:rPr>
              <a:t>responden </a:t>
            </a:r>
          </a:p>
          <a:p>
            <a:pPr algn="ctr"/>
            <a:r>
              <a:rPr lang="es-ES_tradnl" sz="1000" b="1" i="1" dirty="0">
                <a:latin typeface="Calibri" pitchFamily="34" charset="0"/>
              </a:rPr>
              <a:t>preguntas</a:t>
            </a:r>
          </a:p>
        </p:txBody>
      </p:sp>
      <p:sp>
        <p:nvSpPr>
          <p:cNvPr id="9243" name="Rectángulo 45"/>
          <p:cNvSpPr>
            <a:spLocks noChangeArrowheads="1"/>
          </p:cNvSpPr>
          <p:nvPr/>
        </p:nvSpPr>
        <p:spPr bwMode="auto">
          <a:xfrm>
            <a:off x="8864550" y="2514922"/>
            <a:ext cx="831850" cy="554038"/>
          </a:xfrm>
          <a:prstGeom prst="rect">
            <a:avLst/>
          </a:prstGeom>
          <a:noFill/>
          <a:ln w="9525">
            <a:noFill/>
            <a:miter lim="800000"/>
            <a:headEnd/>
            <a:tailEnd/>
          </a:ln>
        </p:spPr>
        <p:txBody>
          <a:bodyPr>
            <a:spAutoFit/>
          </a:bodyPr>
          <a:lstStyle/>
          <a:p>
            <a:r>
              <a:rPr lang="es-ES_tradnl" sz="1000" b="1" dirty="0">
                <a:latin typeface="Calibri" pitchFamily="34" charset="0"/>
              </a:rPr>
              <a:t>comentan </a:t>
            </a:r>
          </a:p>
          <a:p>
            <a:r>
              <a:rPr lang="es-ES_tradnl" sz="1000" b="1" dirty="0">
                <a:latin typeface="Calibri" pitchFamily="34" charset="0"/>
              </a:rPr>
              <a:t>y envían </a:t>
            </a:r>
          </a:p>
          <a:p>
            <a:r>
              <a:rPr lang="es-ES_tradnl" sz="1000" b="1" dirty="0">
                <a:latin typeface="Calibri" pitchFamily="34" charset="0"/>
              </a:rPr>
              <a:t>evidencia</a:t>
            </a:r>
            <a:endParaRPr lang="es-ES" sz="1000" dirty="0">
              <a:latin typeface="Calibri" pitchFamily="34" charset="0"/>
            </a:endParaRPr>
          </a:p>
        </p:txBody>
      </p:sp>
      <p:cxnSp>
        <p:nvCxnSpPr>
          <p:cNvPr id="50" name="Conector angular 49"/>
          <p:cNvCxnSpPr>
            <a:stCxn id="38" idx="2"/>
            <a:endCxn id="15" idx="3"/>
          </p:cNvCxnSpPr>
          <p:nvPr/>
        </p:nvCxnSpPr>
        <p:spPr>
          <a:xfrm rot="5400000">
            <a:off x="7573281" y="3751375"/>
            <a:ext cx="2937446" cy="2148681"/>
          </a:xfrm>
          <a:prstGeom prst="bentConnector2">
            <a:avLst/>
          </a:prstGeom>
          <a:ln>
            <a:solidFill>
              <a:schemeClr val="accent3">
                <a:lumMod val="75000"/>
              </a:schemeClr>
            </a:solidFill>
            <a:tailEnd type="arrow"/>
          </a:ln>
        </p:spPr>
        <p:style>
          <a:lnRef idx="2">
            <a:schemeClr val="accent1"/>
          </a:lnRef>
          <a:fillRef idx="0">
            <a:schemeClr val="accent1"/>
          </a:fillRef>
          <a:effectRef idx="1">
            <a:schemeClr val="accent1"/>
          </a:effectRef>
          <a:fontRef idx="minor">
            <a:schemeClr val="tx1"/>
          </a:fontRef>
        </p:style>
      </p:cxnSp>
      <p:sp>
        <p:nvSpPr>
          <p:cNvPr id="9245" name="Rectángulo 50"/>
          <p:cNvSpPr>
            <a:spLocks noChangeArrowheads="1"/>
          </p:cNvSpPr>
          <p:nvPr/>
        </p:nvSpPr>
        <p:spPr bwMode="auto">
          <a:xfrm>
            <a:off x="8696325" y="5924550"/>
            <a:ext cx="1206500" cy="260350"/>
          </a:xfrm>
          <a:prstGeom prst="rect">
            <a:avLst/>
          </a:prstGeom>
          <a:noFill/>
          <a:ln w="9525">
            <a:noFill/>
            <a:miter lim="800000"/>
            <a:headEnd/>
            <a:tailEnd/>
          </a:ln>
        </p:spPr>
        <p:txBody>
          <a:bodyPr wrap="none">
            <a:spAutoFit/>
          </a:bodyPr>
          <a:lstStyle/>
          <a:p>
            <a:pPr algn="ctr"/>
            <a:r>
              <a:rPr lang="es-ES_tradnl" sz="1100" b="1" i="1">
                <a:latin typeface="Calibri" pitchFamily="34" charset="0"/>
              </a:rPr>
              <a:t>Solicitan revisión </a:t>
            </a:r>
            <a:endParaRPr lang="es-ES_tradnl" b="1" i="1">
              <a:latin typeface="Calibri" pitchFamily="34" charset="0"/>
            </a:endParaRPr>
          </a:p>
        </p:txBody>
      </p:sp>
      <p:sp>
        <p:nvSpPr>
          <p:cNvPr id="49" name="Rounded Rectangle 48"/>
          <p:cNvSpPr/>
          <p:nvPr/>
        </p:nvSpPr>
        <p:spPr>
          <a:xfrm>
            <a:off x="2954339" y="917575"/>
            <a:ext cx="1379537" cy="311150"/>
          </a:xfrm>
          <a:prstGeom prst="roundRect">
            <a:avLst/>
          </a:prstGeom>
        </p:spPr>
        <p:style>
          <a:lnRef idx="1">
            <a:schemeClr val="accent6"/>
          </a:lnRef>
          <a:fillRef idx="2">
            <a:schemeClr val="accent6"/>
          </a:fillRef>
          <a:effectRef idx="1">
            <a:schemeClr val="accent6"/>
          </a:effectRef>
          <a:fontRef idx="minor">
            <a:schemeClr val="dk1"/>
          </a:fontRef>
        </p:style>
        <p:txBody>
          <a:bodyPr anchor="ctr"/>
          <a:lstStyle/>
          <a:p>
            <a:pPr algn="ctr">
              <a:defRPr/>
            </a:pPr>
            <a:r>
              <a:rPr lang="es-ES_tradnl" sz="1100" dirty="0" smtClean="0"/>
              <a:t>Piloto ruta ordinaria</a:t>
            </a:r>
            <a:endParaRPr lang="es-ES_tradnl" sz="1100" dirty="0"/>
          </a:p>
        </p:txBody>
      </p:sp>
      <p:cxnSp>
        <p:nvCxnSpPr>
          <p:cNvPr id="55" name="Straight Arrow Connector 54"/>
          <p:cNvCxnSpPr>
            <a:stCxn id="49" idx="3"/>
            <a:endCxn id="6" idx="1"/>
          </p:cNvCxnSpPr>
          <p:nvPr/>
        </p:nvCxnSpPr>
        <p:spPr>
          <a:xfrm>
            <a:off x="4333876" y="1073150"/>
            <a:ext cx="754063" cy="0"/>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sp>
        <p:nvSpPr>
          <p:cNvPr id="2" name="1 Elipse"/>
          <p:cNvSpPr/>
          <p:nvPr/>
        </p:nvSpPr>
        <p:spPr>
          <a:xfrm>
            <a:off x="3207747" y="1281080"/>
            <a:ext cx="989856" cy="707760"/>
          </a:xfrm>
          <a:prstGeom prst="ellipse">
            <a:avLst/>
          </a:prstGeom>
        </p:spPr>
        <p:style>
          <a:lnRef idx="0">
            <a:schemeClr val="accent6"/>
          </a:lnRef>
          <a:fillRef idx="3">
            <a:schemeClr val="accent6"/>
          </a:fillRef>
          <a:effectRef idx="3">
            <a:schemeClr val="accent6"/>
          </a:effectRef>
          <a:fontRef idx="minor">
            <a:schemeClr val="lt1"/>
          </a:fontRef>
        </p:style>
        <p:txBody>
          <a:bodyPr anchor="ctr"/>
          <a:lstStyle/>
          <a:p>
            <a:pPr algn="ctr">
              <a:defRPr/>
            </a:pPr>
            <a:r>
              <a:rPr lang="es-CO" dirty="0"/>
              <a:t>P. 2 </a:t>
            </a:r>
            <a:r>
              <a:rPr lang="es-CO" sz="1200" dirty="0" smtClean="0"/>
              <a:t>Nov- Dic 12</a:t>
            </a:r>
            <a:endParaRPr lang="es-CO" sz="1200" dirty="0"/>
          </a:p>
        </p:txBody>
      </p:sp>
      <p:sp>
        <p:nvSpPr>
          <p:cNvPr id="41" name="40 Elipse"/>
          <p:cNvSpPr/>
          <p:nvPr/>
        </p:nvSpPr>
        <p:spPr>
          <a:xfrm>
            <a:off x="6312024" y="2707258"/>
            <a:ext cx="989856" cy="793750"/>
          </a:xfrm>
          <a:prstGeom prst="ellipse">
            <a:avLst/>
          </a:prstGeom>
        </p:spPr>
        <p:style>
          <a:lnRef idx="0">
            <a:schemeClr val="accent6"/>
          </a:lnRef>
          <a:fillRef idx="3">
            <a:schemeClr val="accent6"/>
          </a:fillRef>
          <a:effectRef idx="3">
            <a:schemeClr val="accent6"/>
          </a:effectRef>
          <a:fontRef idx="minor">
            <a:schemeClr val="lt1"/>
          </a:fontRef>
        </p:style>
        <p:txBody>
          <a:bodyPr anchor="ctr"/>
          <a:lstStyle/>
          <a:p>
            <a:pPr algn="ctr">
              <a:defRPr/>
            </a:pPr>
            <a:r>
              <a:rPr lang="es-CO" dirty="0"/>
              <a:t>P. </a:t>
            </a:r>
            <a:r>
              <a:rPr lang="es-CO" dirty="0" smtClean="0"/>
              <a:t>3 </a:t>
            </a:r>
            <a:r>
              <a:rPr lang="es-CO" sz="1200" dirty="0" smtClean="0"/>
              <a:t>Mar- 13 a Feb- 14</a:t>
            </a:r>
            <a:endParaRPr lang="es-CO" sz="1200" dirty="0"/>
          </a:p>
        </p:txBody>
      </p:sp>
      <p:sp>
        <p:nvSpPr>
          <p:cNvPr id="43" name="42 Elipse"/>
          <p:cNvSpPr/>
          <p:nvPr/>
        </p:nvSpPr>
        <p:spPr>
          <a:xfrm>
            <a:off x="7221550" y="3300299"/>
            <a:ext cx="989856" cy="801914"/>
          </a:xfrm>
          <a:prstGeom prst="ellipse">
            <a:avLst/>
          </a:prstGeom>
        </p:spPr>
        <p:style>
          <a:lnRef idx="0">
            <a:schemeClr val="accent6"/>
          </a:lnRef>
          <a:fillRef idx="3">
            <a:schemeClr val="accent6"/>
          </a:fillRef>
          <a:effectRef idx="3">
            <a:schemeClr val="accent6"/>
          </a:effectRef>
          <a:fontRef idx="minor">
            <a:schemeClr val="lt1"/>
          </a:fontRef>
        </p:style>
        <p:txBody>
          <a:bodyPr anchor="ctr"/>
          <a:lstStyle/>
          <a:p>
            <a:pPr algn="ctr">
              <a:defRPr/>
            </a:pPr>
            <a:r>
              <a:rPr lang="es-CO" dirty="0"/>
              <a:t>P. 4</a:t>
            </a:r>
          </a:p>
          <a:p>
            <a:pPr algn="ctr">
              <a:defRPr/>
            </a:pPr>
            <a:r>
              <a:rPr lang="es-CO" sz="1200" dirty="0" smtClean="0"/>
              <a:t>Agosto - </a:t>
            </a:r>
            <a:r>
              <a:rPr lang="es-CO" sz="1200" dirty="0"/>
              <a:t>13</a:t>
            </a:r>
          </a:p>
        </p:txBody>
      </p:sp>
      <p:sp>
        <p:nvSpPr>
          <p:cNvPr id="58" name="57 Elipse"/>
          <p:cNvSpPr/>
          <p:nvPr/>
        </p:nvSpPr>
        <p:spPr>
          <a:xfrm>
            <a:off x="1766536" y="781120"/>
            <a:ext cx="1052484" cy="707760"/>
          </a:xfrm>
          <a:prstGeom prst="ellipse">
            <a:avLst/>
          </a:prstGeom>
          <a:solidFill>
            <a:srgbClr val="FF0000"/>
          </a:solidFill>
        </p:spPr>
        <p:style>
          <a:lnRef idx="0">
            <a:schemeClr val="accent6"/>
          </a:lnRef>
          <a:fillRef idx="3">
            <a:schemeClr val="accent6"/>
          </a:fillRef>
          <a:effectRef idx="3">
            <a:schemeClr val="accent6"/>
          </a:effectRef>
          <a:fontRef idx="minor">
            <a:schemeClr val="lt1"/>
          </a:fontRef>
        </p:style>
        <p:txBody>
          <a:bodyPr anchor="ctr"/>
          <a:lstStyle/>
          <a:p>
            <a:pPr algn="ctr">
              <a:defRPr/>
            </a:pPr>
            <a:r>
              <a:rPr lang="es-CO" dirty="0"/>
              <a:t>P. 1</a:t>
            </a:r>
          </a:p>
          <a:p>
            <a:pPr algn="ctr">
              <a:defRPr/>
            </a:pPr>
            <a:r>
              <a:rPr lang="es-CO" sz="1200" dirty="0" smtClean="0"/>
              <a:t>Oct 12</a:t>
            </a:r>
            <a:endParaRPr lang="es-CO" sz="1200" dirty="0"/>
          </a:p>
        </p:txBody>
      </p:sp>
      <p:sp>
        <p:nvSpPr>
          <p:cNvPr id="60" name="59 Elipse"/>
          <p:cNvSpPr/>
          <p:nvPr/>
        </p:nvSpPr>
        <p:spPr>
          <a:xfrm>
            <a:off x="2081808" y="5877272"/>
            <a:ext cx="989856" cy="707760"/>
          </a:xfrm>
          <a:prstGeom prst="ellipse">
            <a:avLst/>
          </a:prstGeom>
          <a:solidFill>
            <a:srgbClr val="FF0000"/>
          </a:solidFill>
        </p:spPr>
        <p:style>
          <a:lnRef idx="0">
            <a:schemeClr val="accent6"/>
          </a:lnRef>
          <a:fillRef idx="3">
            <a:schemeClr val="accent6"/>
          </a:fillRef>
          <a:effectRef idx="3">
            <a:schemeClr val="accent6"/>
          </a:effectRef>
          <a:fontRef idx="minor">
            <a:schemeClr val="lt1"/>
          </a:fontRef>
        </p:style>
        <p:txBody>
          <a:bodyPr anchor="ctr"/>
          <a:lstStyle/>
          <a:p>
            <a:pPr algn="ctr">
              <a:defRPr/>
            </a:pPr>
            <a:r>
              <a:rPr lang="es-CO" dirty="0"/>
              <a:t>P. 6</a:t>
            </a:r>
          </a:p>
          <a:p>
            <a:pPr algn="ctr">
              <a:defRPr/>
            </a:pPr>
            <a:r>
              <a:rPr lang="es-CO" sz="1200" dirty="0" smtClean="0"/>
              <a:t>Junio- 14?</a:t>
            </a:r>
            <a:endParaRPr lang="es-CO" sz="1200" dirty="0"/>
          </a:p>
        </p:txBody>
      </p:sp>
      <p:sp>
        <p:nvSpPr>
          <p:cNvPr id="51" name="50 CuadroTexto"/>
          <p:cNvSpPr txBox="1">
            <a:spLocks noChangeArrowheads="1"/>
          </p:cNvSpPr>
          <p:nvPr/>
        </p:nvSpPr>
        <p:spPr bwMode="auto">
          <a:xfrm>
            <a:off x="1631231" y="1556792"/>
            <a:ext cx="1368425" cy="246062"/>
          </a:xfrm>
          <a:prstGeom prst="rect">
            <a:avLst/>
          </a:prstGeom>
          <a:solidFill>
            <a:schemeClr val="accent1"/>
          </a:solidFill>
          <a:ln w="9525">
            <a:noFill/>
            <a:miter lim="800000"/>
            <a:headEnd/>
            <a:tailEnd/>
          </a:ln>
        </p:spPr>
        <p:txBody>
          <a:bodyPr>
            <a:spAutoFit/>
          </a:bodyPr>
          <a:lstStyle/>
          <a:p>
            <a:pPr algn="ctr"/>
            <a:r>
              <a:rPr lang="es-CO" sz="1000" b="1" dirty="0"/>
              <a:t>Posicionamiento</a:t>
            </a:r>
          </a:p>
        </p:txBody>
      </p:sp>
      <p:sp>
        <p:nvSpPr>
          <p:cNvPr id="61" name="Rounded Rectangle 60"/>
          <p:cNvSpPr/>
          <p:nvPr/>
        </p:nvSpPr>
        <p:spPr>
          <a:xfrm>
            <a:off x="1398757" y="3608617"/>
            <a:ext cx="1979613" cy="480307"/>
          </a:xfrm>
          <a:prstGeom prst="round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s-ES_tradnl" sz="1200" b="1" dirty="0" smtClean="0"/>
              <a:t>Apoyo técnico IECS</a:t>
            </a:r>
            <a:endParaRPr lang="es-ES_tradnl" sz="1200" b="1" i="1" dirty="0"/>
          </a:p>
        </p:txBody>
      </p:sp>
      <p:cxnSp>
        <p:nvCxnSpPr>
          <p:cNvPr id="63" name="Conector angular 61"/>
          <p:cNvCxnSpPr>
            <a:stCxn id="61" idx="3"/>
          </p:cNvCxnSpPr>
          <p:nvPr/>
        </p:nvCxnSpPr>
        <p:spPr>
          <a:xfrm flipV="1">
            <a:off x="3378370" y="3127681"/>
            <a:ext cx="1620787" cy="721090"/>
          </a:xfrm>
          <a:prstGeom prst="bentConnector3">
            <a:avLst>
              <a:gd name="adj1" fmla="val 50000"/>
            </a:avLst>
          </a:prstGeom>
          <a:ln>
            <a:solidFill>
              <a:schemeClr val="accent2"/>
            </a:solidFill>
            <a:tailEnd type="arrow"/>
          </a:ln>
        </p:spPr>
        <p:style>
          <a:lnRef idx="2">
            <a:schemeClr val="accent1"/>
          </a:lnRef>
          <a:fillRef idx="0">
            <a:schemeClr val="accent1"/>
          </a:fillRef>
          <a:effectRef idx="1">
            <a:schemeClr val="accent1"/>
          </a:effectRef>
          <a:fontRef idx="minor">
            <a:schemeClr val="tx1"/>
          </a:fontRef>
        </p:style>
      </p:cxnSp>
      <p:sp>
        <p:nvSpPr>
          <p:cNvPr id="39" name="Rounded Rectangle 60"/>
          <p:cNvSpPr/>
          <p:nvPr/>
        </p:nvSpPr>
        <p:spPr>
          <a:xfrm>
            <a:off x="1432570" y="4329077"/>
            <a:ext cx="1979613" cy="480307"/>
          </a:xfrm>
          <a:prstGeom prst="round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s-ES_tradnl" sz="1200" b="1" dirty="0" smtClean="0">
                <a:solidFill>
                  <a:schemeClr val="tx1"/>
                </a:solidFill>
              </a:rPr>
              <a:t>York, Sheffield, Leicester, Imperial, </a:t>
            </a:r>
            <a:r>
              <a:rPr lang="es-ES_tradnl" sz="1200" b="1" dirty="0" err="1" smtClean="0">
                <a:solidFill>
                  <a:schemeClr val="tx1"/>
                </a:solidFill>
              </a:rPr>
              <a:t>McMaster</a:t>
            </a:r>
            <a:endParaRPr lang="es-ES_tradnl" sz="1200" b="1" i="1" dirty="0">
              <a:solidFill>
                <a:schemeClr val="tx1"/>
              </a:solidFill>
            </a:endParaRPr>
          </a:p>
        </p:txBody>
      </p:sp>
      <p:sp>
        <p:nvSpPr>
          <p:cNvPr id="44" name="Rounded Rectangle 60"/>
          <p:cNvSpPr/>
          <p:nvPr/>
        </p:nvSpPr>
        <p:spPr>
          <a:xfrm>
            <a:off x="1401380" y="2914733"/>
            <a:ext cx="1979613" cy="480307"/>
          </a:xfrm>
          <a:prstGeom prst="round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_tradnl" sz="1200" b="1" dirty="0" smtClean="0">
                <a:solidFill>
                  <a:schemeClr val="tx1"/>
                </a:solidFill>
              </a:rPr>
              <a:t>10 centros colaboradores IETS</a:t>
            </a:r>
            <a:endParaRPr lang="es-ES_tradnl" sz="1200" b="1" i="1" dirty="0">
              <a:solidFill>
                <a:schemeClr val="tx1"/>
              </a:solidFill>
            </a:endParaRPr>
          </a:p>
        </p:txBody>
      </p:sp>
      <p:cxnSp>
        <p:nvCxnSpPr>
          <p:cNvPr id="45" name="Conector angular 61"/>
          <p:cNvCxnSpPr>
            <a:stCxn id="39" idx="3"/>
          </p:cNvCxnSpPr>
          <p:nvPr/>
        </p:nvCxnSpPr>
        <p:spPr>
          <a:xfrm flipV="1">
            <a:off x="3412183" y="3137039"/>
            <a:ext cx="1644515" cy="1432192"/>
          </a:xfrm>
          <a:prstGeom prst="bentConnector3">
            <a:avLst>
              <a:gd name="adj1" fmla="val 53177"/>
            </a:avLst>
          </a:prstGeom>
          <a:ln>
            <a:solidFill>
              <a:schemeClr val="accent2"/>
            </a:solidFill>
            <a:tailEnd type="arrow"/>
          </a:ln>
        </p:spPr>
        <p:style>
          <a:lnRef idx="2">
            <a:schemeClr val="accent1"/>
          </a:lnRef>
          <a:fillRef idx="0">
            <a:schemeClr val="accent1"/>
          </a:fillRef>
          <a:effectRef idx="1">
            <a:schemeClr val="accent1"/>
          </a:effectRef>
          <a:fontRef idx="minor">
            <a:schemeClr val="tx1"/>
          </a:fontRef>
        </p:style>
      </p:cxnSp>
      <p:cxnSp>
        <p:nvCxnSpPr>
          <p:cNvPr id="46" name="Conector angular 61"/>
          <p:cNvCxnSpPr>
            <a:stCxn id="44" idx="3"/>
          </p:cNvCxnSpPr>
          <p:nvPr/>
        </p:nvCxnSpPr>
        <p:spPr>
          <a:xfrm flipV="1">
            <a:off x="3380993" y="3150990"/>
            <a:ext cx="1665990" cy="3897"/>
          </a:xfrm>
          <a:prstGeom prst="bentConnector3">
            <a:avLst>
              <a:gd name="adj1" fmla="val 50000"/>
            </a:avLst>
          </a:prstGeom>
          <a:ln>
            <a:solidFill>
              <a:schemeClr val="accent2"/>
            </a:solidFill>
            <a:tailEnd type="arrow"/>
          </a:ln>
        </p:spPr>
        <p:style>
          <a:lnRef idx="2">
            <a:schemeClr val="accent1"/>
          </a:lnRef>
          <a:fillRef idx="0">
            <a:schemeClr val="accent1"/>
          </a:fillRef>
          <a:effectRef idx="1">
            <a:schemeClr val="accent1"/>
          </a:effectRef>
          <a:fontRef idx="minor">
            <a:schemeClr val="tx1"/>
          </a:fontRef>
        </p:style>
      </p:cxnSp>
      <p:sp>
        <p:nvSpPr>
          <p:cNvPr id="52" name="42 Elipse"/>
          <p:cNvSpPr/>
          <p:nvPr/>
        </p:nvSpPr>
        <p:spPr>
          <a:xfrm>
            <a:off x="7011144" y="5863162"/>
            <a:ext cx="989856" cy="801914"/>
          </a:xfrm>
          <a:prstGeom prst="ellipse">
            <a:avLst/>
          </a:prstGeom>
        </p:spPr>
        <p:style>
          <a:lnRef idx="0">
            <a:schemeClr val="accent6"/>
          </a:lnRef>
          <a:fillRef idx="3">
            <a:schemeClr val="accent6"/>
          </a:fillRef>
          <a:effectRef idx="3">
            <a:schemeClr val="accent6"/>
          </a:effectRef>
          <a:fontRef idx="minor">
            <a:schemeClr val="lt1"/>
          </a:fontRef>
        </p:style>
        <p:txBody>
          <a:bodyPr anchor="ctr"/>
          <a:lstStyle/>
          <a:p>
            <a:pPr algn="ctr">
              <a:defRPr/>
            </a:pPr>
            <a:r>
              <a:rPr lang="es-CO" dirty="0"/>
              <a:t>P. </a:t>
            </a:r>
            <a:r>
              <a:rPr lang="es-CO" dirty="0" smtClean="0"/>
              <a:t>5</a:t>
            </a:r>
            <a:endParaRPr lang="es-CO" dirty="0"/>
          </a:p>
          <a:p>
            <a:pPr algn="ctr">
              <a:defRPr/>
            </a:pPr>
            <a:r>
              <a:rPr lang="es-CO" sz="1200" dirty="0" smtClean="0"/>
              <a:t>Dic - </a:t>
            </a:r>
            <a:r>
              <a:rPr lang="es-CO" sz="1200" dirty="0"/>
              <a:t>13</a:t>
            </a:r>
          </a:p>
        </p:txBody>
      </p:sp>
    </p:spTree>
    <p:extLst>
      <p:ext uri="{BB962C8B-B14F-4D97-AF65-F5344CB8AC3E}">
        <p14:creationId xmlns:p14="http://schemas.microsoft.com/office/powerpoint/2010/main" val="67968297"/>
      </p:ext>
    </p:extLst>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ítulo 3"/>
          <p:cNvSpPr>
            <a:spLocks noGrp="1"/>
          </p:cNvSpPr>
          <p:nvPr>
            <p:ph type="title"/>
          </p:nvPr>
        </p:nvSpPr>
        <p:spPr>
          <a:xfrm>
            <a:off x="143339" y="782370"/>
            <a:ext cx="12582059" cy="558398"/>
          </a:xfrm>
        </p:spPr>
        <p:txBody>
          <a:bodyPr/>
          <a:lstStyle/>
          <a:p>
            <a:pPr>
              <a:spcBef>
                <a:spcPct val="20000"/>
              </a:spcBef>
            </a:pPr>
            <a:r>
              <a:rPr lang="es-CO" sz="2400" dirty="0">
                <a:latin typeface="Segoe UI Semibold"/>
                <a:ea typeface="+mn-ea"/>
              </a:rPr>
              <a:t>El proceso de priorizar y decidir </a:t>
            </a:r>
            <a:r>
              <a:rPr lang="es-CO" sz="2400" dirty="0" smtClean="0">
                <a:latin typeface="Segoe UI Semibold"/>
                <a:ea typeface="+mn-ea"/>
              </a:rPr>
              <a:t>coberturas</a:t>
            </a:r>
            <a:endParaRPr lang="es-CO" sz="2000" dirty="0">
              <a:latin typeface="Segoe UI Semibold"/>
              <a:ea typeface="+mn-ea"/>
            </a:endParaRPr>
          </a:p>
        </p:txBody>
      </p:sp>
      <p:sp>
        <p:nvSpPr>
          <p:cNvPr id="6" name="4 Rectángulo"/>
          <p:cNvSpPr/>
          <p:nvPr/>
        </p:nvSpPr>
        <p:spPr>
          <a:xfrm>
            <a:off x="2032000" y="2842205"/>
            <a:ext cx="1625600" cy="2300776"/>
          </a:xfrm>
          <a:prstGeom prst="rect">
            <a:avLst/>
          </a:prstGeom>
          <a:solidFill>
            <a:srgbClr val="7286D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1100" dirty="0">
                <a:solidFill>
                  <a:schemeClr val="tx1"/>
                </a:solidFill>
              </a:rPr>
              <a:t>Identificación de candidatos para evaluación </a:t>
            </a:r>
          </a:p>
          <a:p>
            <a:pPr algn="ctr"/>
            <a:endParaRPr lang="es-ES_tradnl" sz="1100" dirty="0">
              <a:solidFill>
                <a:schemeClr val="tx1"/>
              </a:solidFill>
            </a:endParaRPr>
          </a:p>
          <a:p>
            <a:pPr algn="ctr"/>
            <a:r>
              <a:rPr lang="es-ES_tradnl" sz="1540" b="1" dirty="0">
                <a:solidFill>
                  <a:schemeClr val="tx1"/>
                </a:solidFill>
              </a:rPr>
              <a:t>Priorización</a:t>
            </a:r>
          </a:p>
          <a:p>
            <a:pPr algn="ctr"/>
            <a:endParaRPr lang="es-ES_tradnl" sz="1430" dirty="0">
              <a:solidFill>
                <a:schemeClr val="tx1"/>
              </a:solidFill>
            </a:endParaRPr>
          </a:p>
        </p:txBody>
      </p:sp>
      <p:sp>
        <p:nvSpPr>
          <p:cNvPr id="7" name="5 Rectángulo"/>
          <p:cNvSpPr/>
          <p:nvPr/>
        </p:nvSpPr>
        <p:spPr>
          <a:xfrm>
            <a:off x="3860800" y="2842205"/>
            <a:ext cx="1625600" cy="2300776"/>
          </a:xfrm>
          <a:prstGeom prst="rect">
            <a:avLst/>
          </a:prstGeom>
          <a:solidFill>
            <a:srgbClr val="C059D0"/>
          </a:solidFill>
        </p:spPr>
        <p:style>
          <a:lnRef idx="3">
            <a:schemeClr val="lt1"/>
          </a:lnRef>
          <a:fillRef idx="1">
            <a:schemeClr val="accent5"/>
          </a:fillRef>
          <a:effectRef idx="1">
            <a:schemeClr val="accent5"/>
          </a:effectRef>
          <a:fontRef idx="minor">
            <a:schemeClr val="lt1"/>
          </a:fontRef>
        </p:style>
        <p:txBody>
          <a:bodyPr rtlCol="0" anchor="ctr"/>
          <a:lstStyle/>
          <a:p>
            <a:pPr algn="ctr"/>
            <a:r>
              <a:rPr lang="es-ES_tradnl" sz="1100" dirty="0">
                <a:solidFill>
                  <a:schemeClr val="tx1"/>
                </a:solidFill>
              </a:rPr>
              <a:t>Generar síntesis de evidencia </a:t>
            </a:r>
          </a:p>
          <a:p>
            <a:pPr algn="ctr"/>
            <a:endParaRPr lang="es-ES_tradnl" sz="1100" dirty="0">
              <a:solidFill>
                <a:schemeClr val="tx1"/>
              </a:solidFill>
            </a:endParaRPr>
          </a:p>
          <a:p>
            <a:pPr algn="ctr"/>
            <a:r>
              <a:rPr lang="es-ES_tradnl" sz="1540" b="1" dirty="0">
                <a:solidFill>
                  <a:schemeClr val="tx1"/>
                </a:solidFill>
              </a:rPr>
              <a:t>Evaluación</a:t>
            </a:r>
            <a:r>
              <a:rPr lang="es-ES_tradnl" sz="1540" dirty="0">
                <a:solidFill>
                  <a:schemeClr val="tx1"/>
                </a:solidFill>
              </a:rPr>
              <a:t> </a:t>
            </a:r>
          </a:p>
        </p:txBody>
      </p:sp>
      <p:sp>
        <p:nvSpPr>
          <p:cNvPr id="8" name="9 Rectángulo"/>
          <p:cNvSpPr/>
          <p:nvPr/>
        </p:nvSpPr>
        <p:spPr>
          <a:xfrm>
            <a:off x="5807968" y="2869880"/>
            <a:ext cx="1422400" cy="2235040"/>
          </a:xfrm>
          <a:prstGeom prst="rect">
            <a:avLst/>
          </a:prstGeom>
          <a:solidFill>
            <a:srgbClr val="F7615E"/>
          </a:solidFill>
        </p:spPr>
        <p:style>
          <a:lnRef idx="3">
            <a:schemeClr val="lt1"/>
          </a:lnRef>
          <a:fillRef idx="1">
            <a:schemeClr val="accent6"/>
          </a:fillRef>
          <a:effectRef idx="1">
            <a:schemeClr val="accent6"/>
          </a:effectRef>
          <a:fontRef idx="minor">
            <a:schemeClr val="lt1"/>
          </a:fontRef>
        </p:style>
        <p:txBody>
          <a:bodyPr rtlCol="0" anchor="ctr"/>
          <a:lstStyle/>
          <a:p>
            <a:pPr algn="ctr"/>
            <a:r>
              <a:rPr lang="es-ES_tradnl" sz="1100" dirty="0">
                <a:solidFill>
                  <a:schemeClr val="tx1"/>
                </a:solidFill>
              </a:rPr>
              <a:t>Impacto presupuestario</a:t>
            </a:r>
          </a:p>
          <a:p>
            <a:pPr algn="ctr"/>
            <a:endParaRPr lang="es-ES_tradnl" sz="1100" dirty="0">
              <a:solidFill>
                <a:schemeClr val="tx1"/>
              </a:solidFill>
            </a:endParaRPr>
          </a:p>
          <a:p>
            <a:pPr algn="ctr"/>
            <a:r>
              <a:rPr lang="es-ES_tradnl" sz="1540" b="1" dirty="0">
                <a:solidFill>
                  <a:schemeClr val="tx1"/>
                </a:solidFill>
              </a:rPr>
              <a:t>Análisis impacto</a:t>
            </a:r>
          </a:p>
        </p:txBody>
      </p:sp>
      <p:sp>
        <p:nvSpPr>
          <p:cNvPr id="10" name="13 Rectángulo"/>
          <p:cNvSpPr/>
          <p:nvPr/>
        </p:nvSpPr>
        <p:spPr>
          <a:xfrm>
            <a:off x="76203" y="2730100"/>
            <a:ext cx="12014198" cy="2486840"/>
          </a:xfrm>
          <a:prstGeom prst="rect">
            <a:avLst/>
          </a:prstGeom>
          <a:noFill/>
          <a:ln>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1760">
              <a:solidFill>
                <a:schemeClr val="tx1"/>
              </a:solidFill>
            </a:endParaRPr>
          </a:p>
        </p:txBody>
      </p:sp>
      <p:sp>
        <p:nvSpPr>
          <p:cNvPr id="11" name="30 Rectángulo"/>
          <p:cNvSpPr/>
          <p:nvPr/>
        </p:nvSpPr>
        <p:spPr>
          <a:xfrm>
            <a:off x="7440149" y="2808212"/>
            <a:ext cx="1524000" cy="2300776"/>
          </a:xfrm>
          <a:prstGeom prst="rect">
            <a:avLst/>
          </a:prstGeom>
          <a:solidFill>
            <a:srgbClr val="D26D99"/>
          </a:solidFill>
        </p:spPr>
        <p:style>
          <a:lnRef idx="3">
            <a:schemeClr val="lt1"/>
          </a:lnRef>
          <a:fillRef idx="1">
            <a:schemeClr val="accent4"/>
          </a:fillRef>
          <a:effectRef idx="1">
            <a:schemeClr val="accent4"/>
          </a:effectRef>
          <a:fontRef idx="minor">
            <a:schemeClr val="lt1"/>
          </a:fontRef>
        </p:style>
        <p:txBody>
          <a:bodyPr rtlCol="0" anchor="ctr"/>
          <a:lstStyle/>
          <a:p>
            <a:pPr algn="ctr"/>
            <a:r>
              <a:rPr lang="es-ES_tradnl" sz="1100" dirty="0">
                <a:solidFill>
                  <a:schemeClr val="tx1"/>
                </a:solidFill>
              </a:rPr>
              <a:t>Deliberar sobre la evidencia </a:t>
            </a:r>
          </a:p>
          <a:p>
            <a:pPr algn="ctr"/>
            <a:r>
              <a:rPr lang="es-ES_tradnl" sz="1100" dirty="0">
                <a:solidFill>
                  <a:schemeClr val="tx1"/>
                </a:solidFill>
              </a:rPr>
              <a:t> </a:t>
            </a:r>
            <a:r>
              <a:rPr lang="es-ES_tradnl" sz="1540" b="1" dirty="0">
                <a:solidFill>
                  <a:schemeClr val="tx1"/>
                </a:solidFill>
              </a:rPr>
              <a:t>Emisión de recomendaciones</a:t>
            </a:r>
          </a:p>
        </p:txBody>
      </p:sp>
      <p:sp>
        <p:nvSpPr>
          <p:cNvPr id="12" name="40 Rectángulo"/>
          <p:cNvSpPr/>
          <p:nvPr/>
        </p:nvSpPr>
        <p:spPr>
          <a:xfrm>
            <a:off x="10566400" y="2833983"/>
            <a:ext cx="1422400" cy="2235040"/>
          </a:xfrm>
          <a:prstGeom prst="rect">
            <a:avLst/>
          </a:prstGeom>
          <a:solidFill>
            <a:srgbClr val="8CDE63"/>
          </a:solidFill>
        </p:spPr>
        <p:style>
          <a:lnRef idx="3">
            <a:schemeClr val="lt1"/>
          </a:lnRef>
          <a:fillRef idx="1">
            <a:schemeClr val="accent2"/>
          </a:fillRef>
          <a:effectRef idx="1">
            <a:schemeClr val="accent2"/>
          </a:effectRef>
          <a:fontRef idx="minor">
            <a:schemeClr val="lt1"/>
          </a:fontRef>
        </p:style>
        <p:txBody>
          <a:bodyPr rtlCol="0" anchor="ctr"/>
          <a:lstStyle/>
          <a:p>
            <a:pPr algn="ctr"/>
            <a:r>
              <a:rPr lang="es-ES_tradnl" sz="1100" dirty="0">
                <a:solidFill>
                  <a:schemeClr val="tx1"/>
                </a:solidFill>
              </a:rPr>
              <a:t>Monitorear y Evaluar</a:t>
            </a:r>
          </a:p>
          <a:p>
            <a:pPr algn="ctr"/>
            <a:endParaRPr lang="es-ES_tradnl" sz="1100" dirty="0">
              <a:solidFill>
                <a:schemeClr val="tx1"/>
              </a:solidFill>
            </a:endParaRPr>
          </a:p>
          <a:p>
            <a:pPr algn="ctr"/>
            <a:r>
              <a:rPr lang="es-ES_tradnl" sz="1540" b="1" dirty="0">
                <a:solidFill>
                  <a:schemeClr val="tx1"/>
                </a:solidFill>
              </a:rPr>
              <a:t>Seguimiento</a:t>
            </a:r>
          </a:p>
        </p:txBody>
      </p:sp>
      <p:sp>
        <p:nvSpPr>
          <p:cNvPr id="13" name="27 Flecha derecha"/>
          <p:cNvSpPr/>
          <p:nvPr/>
        </p:nvSpPr>
        <p:spPr>
          <a:xfrm>
            <a:off x="3556001" y="4426519"/>
            <a:ext cx="381002" cy="18488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1980"/>
          </a:p>
        </p:txBody>
      </p:sp>
      <p:sp>
        <p:nvSpPr>
          <p:cNvPr id="14" name="28 Flecha derecha"/>
          <p:cNvSpPr/>
          <p:nvPr/>
        </p:nvSpPr>
        <p:spPr>
          <a:xfrm>
            <a:off x="5384801" y="4426519"/>
            <a:ext cx="381002" cy="18488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1980"/>
          </a:p>
        </p:txBody>
      </p:sp>
      <p:sp>
        <p:nvSpPr>
          <p:cNvPr id="15" name="31 Flecha derecha"/>
          <p:cNvSpPr/>
          <p:nvPr/>
        </p:nvSpPr>
        <p:spPr>
          <a:xfrm>
            <a:off x="10464801" y="4426519"/>
            <a:ext cx="381002" cy="18488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1980"/>
          </a:p>
        </p:txBody>
      </p:sp>
      <p:sp>
        <p:nvSpPr>
          <p:cNvPr id="16" name="36 Flecha derecha"/>
          <p:cNvSpPr/>
          <p:nvPr/>
        </p:nvSpPr>
        <p:spPr>
          <a:xfrm>
            <a:off x="7213601" y="4352560"/>
            <a:ext cx="381002" cy="18488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1980"/>
          </a:p>
        </p:txBody>
      </p:sp>
      <p:sp>
        <p:nvSpPr>
          <p:cNvPr id="17" name="3 Rectángulo"/>
          <p:cNvSpPr/>
          <p:nvPr/>
        </p:nvSpPr>
        <p:spPr>
          <a:xfrm>
            <a:off x="191344" y="2842205"/>
            <a:ext cx="1549398" cy="2300776"/>
          </a:xfrm>
          <a:prstGeom prst="rect">
            <a:avLst/>
          </a:prstGeom>
          <a:solidFill>
            <a:srgbClr val="57AFDF"/>
          </a:solidFill>
        </p:spPr>
        <p:style>
          <a:lnRef idx="3">
            <a:schemeClr val="lt1"/>
          </a:lnRef>
          <a:fillRef idx="1">
            <a:schemeClr val="accent3"/>
          </a:fillRef>
          <a:effectRef idx="1">
            <a:schemeClr val="accent3"/>
          </a:effectRef>
          <a:fontRef idx="minor">
            <a:schemeClr val="lt1"/>
          </a:fontRef>
        </p:style>
        <p:txBody>
          <a:bodyPr rtlCol="0" anchor="ctr"/>
          <a:lstStyle/>
          <a:p>
            <a:pPr algn="ctr"/>
            <a:r>
              <a:rPr lang="es-ES_tradnl" sz="1100" dirty="0">
                <a:solidFill>
                  <a:schemeClr val="tx1"/>
                </a:solidFill>
              </a:rPr>
              <a:t>Permiso de comercialización/ </a:t>
            </a:r>
          </a:p>
          <a:p>
            <a:pPr algn="ctr"/>
            <a:endParaRPr lang="es-ES_tradnl" sz="1100" dirty="0">
              <a:solidFill>
                <a:schemeClr val="tx1"/>
              </a:solidFill>
            </a:endParaRPr>
          </a:p>
          <a:p>
            <a:pPr algn="ctr"/>
            <a:endParaRPr lang="es-ES_tradnl" sz="1100" dirty="0">
              <a:solidFill>
                <a:schemeClr val="tx1"/>
              </a:solidFill>
            </a:endParaRPr>
          </a:p>
          <a:p>
            <a:pPr algn="ctr"/>
            <a:r>
              <a:rPr lang="es-ES_tradnl" sz="1540" b="1" dirty="0">
                <a:solidFill>
                  <a:schemeClr val="tx1"/>
                </a:solidFill>
              </a:rPr>
              <a:t>Entrada</a:t>
            </a:r>
          </a:p>
          <a:p>
            <a:pPr algn="ctr"/>
            <a:endParaRPr lang="es-ES_tradnl" sz="1430" dirty="0">
              <a:solidFill>
                <a:schemeClr val="tx1"/>
              </a:solidFill>
            </a:endParaRPr>
          </a:p>
        </p:txBody>
      </p:sp>
      <p:sp>
        <p:nvSpPr>
          <p:cNvPr id="18" name="24 Flecha derecha"/>
          <p:cNvSpPr/>
          <p:nvPr/>
        </p:nvSpPr>
        <p:spPr>
          <a:xfrm>
            <a:off x="1752598" y="4426519"/>
            <a:ext cx="381002" cy="18488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1980"/>
          </a:p>
        </p:txBody>
      </p:sp>
      <p:sp>
        <p:nvSpPr>
          <p:cNvPr id="19" name="9 Rectángulo"/>
          <p:cNvSpPr/>
          <p:nvPr/>
        </p:nvSpPr>
        <p:spPr>
          <a:xfrm>
            <a:off x="9042400" y="2833983"/>
            <a:ext cx="1422400" cy="2235040"/>
          </a:xfrm>
          <a:prstGeom prst="rect">
            <a:avLst/>
          </a:prstGeom>
          <a:solidFill>
            <a:srgbClr val="F79646"/>
          </a:solidFill>
        </p:spPr>
        <p:style>
          <a:lnRef idx="3">
            <a:schemeClr val="lt1"/>
          </a:lnRef>
          <a:fillRef idx="1">
            <a:schemeClr val="accent6"/>
          </a:fillRef>
          <a:effectRef idx="1">
            <a:schemeClr val="accent6"/>
          </a:effectRef>
          <a:fontRef idx="minor">
            <a:schemeClr val="lt1"/>
          </a:fontRef>
        </p:style>
        <p:txBody>
          <a:bodyPr rtlCol="0" anchor="ctr"/>
          <a:lstStyle/>
          <a:p>
            <a:pPr algn="ctr"/>
            <a:r>
              <a:rPr lang="es-ES_tradnl" sz="1100" dirty="0">
                <a:solidFill>
                  <a:schemeClr val="tx1"/>
                </a:solidFill>
              </a:rPr>
              <a:t>Inclusión explicita o exclusión explicita</a:t>
            </a:r>
          </a:p>
          <a:p>
            <a:pPr algn="ctr"/>
            <a:endParaRPr lang="es-ES_tradnl" sz="1100" dirty="0">
              <a:solidFill>
                <a:schemeClr val="tx1"/>
              </a:solidFill>
            </a:endParaRPr>
          </a:p>
          <a:p>
            <a:pPr algn="ctr"/>
            <a:r>
              <a:rPr lang="es-ES_tradnl" sz="1540" b="1" dirty="0">
                <a:solidFill>
                  <a:schemeClr val="tx1"/>
                </a:solidFill>
              </a:rPr>
              <a:t>Decidir</a:t>
            </a:r>
          </a:p>
        </p:txBody>
      </p:sp>
      <p:sp>
        <p:nvSpPr>
          <p:cNvPr id="20" name="36 Flecha derecha"/>
          <p:cNvSpPr/>
          <p:nvPr/>
        </p:nvSpPr>
        <p:spPr>
          <a:xfrm>
            <a:off x="8737601" y="4426519"/>
            <a:ext cx="381002" cy="18488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1980"/>
          </a:p>
        </p:txBody>
      </p:sp>
      <p:sp>
        <p:nvSpPr>
          <p:cNvPr id="21" name="Isosceles Triangle 27"/>
          <p:cNvSpPr/>
          <p:nvPr/>
        </p:nvSpPr>
        <p:spPr>
          <a:xfrm>
            <a:off x="239349" y="1340768"/>
            <a:ext cx="11809312" cy="1296145"/>
          </a:xfrm>
          <a:prstGeom prst="triangle">
            <a:avLst>
              <a:gd name="adj" fmla="val 4912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dirty="0" smtClean="0">
                <a:solidFill>
                  <a:schemeClr val="tx1"/>
                </a:solidFill>
              </a:rPr>
              <a:t>Dirigir la política de priorización </a:t>
            </a:r>
          </a:p>
          <a:p>
            <a:pPr algn="ctr"/>
            <a:r>
              <a:rPr lang="es-ES_tradnl" dirty="0" smtClean="0">
                <a:solidFill>
                  <a:schemeClr val="tx1"/>
                </a:solidFill>
              </a:rPr>
              <a:t>de recursos públicos de salud</a:t>
            </a:r>
            <a:endParaRPr lang="es-ES_tradnl" dirty="0">
              <a:solidFill>
                <a:schemeClr val="tx1"/>
              </a:solidFill>
            </a:endParaRPr>
          </a:p>
        </p:txBody>
      </p:sp>
      <p:sp>
        <p:nvSpPr>
          <p:cNvPr id="22" name="Rectangle 28"/>
          <p:cNvSpPr/>
          <p:nvPr/>
        </p:nvSpPr>
        <p:spPr>
          <a:xfrm>
            <a:off x="143339" y="5302214"/>
            <a:ext cx="11809312" cy="470191"/>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s-ES_tradnl" sz="3080" dirty="0">
                <a:solidFill>
                  <a:schemeClr val="tx1"/>
                </a:solidFill>
              </a:rPr>
              <a:t>Sistema de información</a:t>
            </a:r>
          </a:p>
        </p:txBody>
      </p:sp>
      <p:sp>
        <p:nvSpPr>
          <p:cNvPr id="23" name="TextBox 22"/>
          <p:cNvSpPr txBox="1"/>
          <p:nvPr/>
        </p:nvSpPr>
        <p:spPr>
          <a:xfrm>
            <a:off x="208079" y="6179343"/>
            <a:ext cx="6782229" cy="261610"/>
          </a:xfrm>
          <a:prstGeom prst="rect">
            <a:avLst/>
          </a:prstGeom>
          <a:noFill/>
        </p:spPr>
        <p:txBody>
          <a:bodyPr wrap="square" rtlCol="0">
            <a:spAutoFit/>
          </a:bodyPr>
          <a:lstStyle/>
          <a:p>
            <a:r>
              <a:rPr lang="en-US" sz="1100" i="1" dirty="0" err="1"/>
              <a:t>Fuente</a:t>
            </a:r>
            <a:r>
              <a:rPr lang="en-US" sz="1100" i="1" dirty="0"/>
              <a:t> IDB, Colombia  priority setting of public expenditure project, 2011 (</a:t>
            </a:r>
            <a:r>
              <a:rPr lang="en-US" sz="1100" i="1" dirty="0" err="1"/>
              <a:t>adaptado</a:t>
            </a:r>
            <a:r>
              <a:rPr lang="en-US" sz="1100" i="1" dirty="0"/>
              <a:t>).</a:t>
            </a:r>
            <a:endParaRPr lang="en-US" sz="1210" dirty="0"/>
          </a:p>
        </p:txBody>
      </p:sp>
      <p:sp>
        <p:nvSpPr>
          <p:cNvPr id="2" name="1 Marcador de número de diapositiva"/>
          <p:cNvSpPr>
            <a:spLocks noGrp="1"/>
          </p:cNvSpPr>
          <p:nvPr>
            <p:ph type="sldNum" sz="quarter" idx="7"/>
          </p:nvPr>
        </p:nvSpPr>
        <p:spPr/>
        <p:txBody>
          <a:bodyPr/>
          <a:lstStyle/>
          <a:p>
            <a:fld id="{B6F15528-21DE-4FAA-801E-634DDDAF4B2B}" type="slidenum">
              <a:rPr lang="es-CO" smtClean="0"/>
              <a:t>46</a:t>
            </a:fld>
            <a:endParaRPr lang="es-CO"/>
          </a:p>
        </p:txBody>
      </p:sp>
      <p:sp>
        <p:nvSpPr>
          <p:cNvPr id="5" name="4 CuadroTexto"/>
          <p:cNvSpPr txBox="1"/>
          <p:nvPr/>
        </p:nvSpPr>
        <p:spPr>
          <a:xfrm>
            <a:off x="239349" y="4869160"/>
            <a:ext cx="1513249" cy="369332"/>
          </a:xfrm>
          <a:prstGeom prst="rect">
            <a:avLst/>
          </a:prstGeom>
          <a:noFill/>
        </p:spPr>
        <p:txBody>
          <a:bodyPr wrap="square" rtlCol="0">
            <a:spAutoFit/>
          </a:bodyPr>
          <a:lstStyle/>
          <a:p>
            <a:endParaRPr lang="es-CO" dirty="0"/>
          </a:p>
        </p:txBody>
      </p:sp>
      <p:sp>
        <p:nvSpPr>
          <p:cNvPr id="24" name="23 CuadroTexto"/>
          <p:cNvSpPr txBox="1"/>
          <p:nvPr/>
        </p:nvSpPr>
        <p:spPr>
          <a:xfrm>
            <a:off x="3908069" y="4699691"/>
            <a:ext cx="4991099" cy="369332"/>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es-CO" dirty="0" smtClean="0">
                <a:ln>
                  <a:solidFill>
                    <a:schemeClr val="accent2"/>
                  </a:solidFill>
                </a:ln>
              </a:rPr>
              <a:t>  </a:t>
            </a:r>
            <a:r>
              <a:rPr lang="es-CO" dirty="0" smtClean="0">
                <a:ln>
                  <a:solidFill>
                    <a:schemeClr val="accent2"/>
                  </a:solidFill>
                </a:ln>
                <a:solidFill>
                  <a:schemeClr val="tx1"/>
                </a:solidFill>
              </a:rPr>
              <a:t>Instituto de Evaluación Tecnológica en Salud - IETS</a:t>
            </a:r>
            <a:endParaRPr lang="es-CO" dirty="0">
              <a:ln>
                <a:solidFill>
                  <a:schemeClr val="accent2"/>
                </a:solidFill>
              </a:ln>
              <a:solidFill>
                <a:schemeClr val="tx1"/>
              </a:solidFill>
            </a:endParaRPr>
          </a:p>
        </p:txBody>
      </p:sp>
      <p:sp>
        <p:nvSpPr>
          <p:cNvPr id="26" name="25 CuadroTexto"/>
          <p:cNvSpPr txBox="1"/>
          <p:nvPr/>
        </p:nvSpPr>
        <p:spPr>
          <a:xfrm>
            <a:off x="2133599" y="4735588"/>
            <a:ext cx="1422401" cy="369332"/>
          </a:xfrm>
          <a:prstGeom prst="rect">
            <a:avLst/>
          </a:prstGeom>
          <a:noFill/>
        </p:spPr>
        <p:txBody>
          <a:bodyPr wrap="square" rtlCol="0">
            <a:spAutoFit/>
          </a:bodyPr>
          <a:lstStyle/>
          <a:p>
            <a:r>
              <a:rPr lang="es-CO" dirty="0">
                <a:solidFill>
                  <a:schemeClr val="dk1"/>
                </a:solidFill>
              </a:rPr>
              <a:t>Ministerio</a:t>
            </a:r>
          </a:p>
        </p:txBody>
      </p:sp>
      <p:sp>
        <p:nvSpPr>
          <p:cNvPr id="30" name="29 Rectángulo"/>
          <p:cNvSpPr/>
          <p:nvPr/>
        </p:nvSpPr>
        <p:spPr>
          <a:xfrm>
            <a:off x="2133599" y="4743526"/>
            <a:ext cx="1422402" cy="310300"/>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smtClean="0">
                <a:ln>
                  <a:solidFill>
                    <a:schemeClr val="accent4">
                      <a:lumMod val="60000"/>
                      <a:lumOff val="40000"/>
                    </a:schemeClr>
                  </a:solidFill>
                </a:ln>
                <a:solidFill>
                  <a:schemeClr val="tx1"/>
                </a:solidFill>
              </a:rPr>
              <a:t>Minsalud</a:t>
            </a:r>
            <a:endParaRPr lang="es-CO" dirty="0">
              <a:ln>
                <a:solidFill>
                  <a:schemeClr val="accent4">
                    <a:lumMod val="60000"/>
                    <a:lumOff val="40000"/>
                  </a:schemeClr>
                </a:solidFill>
              </a:ln>
              <a:solidFill>
                <a:schemeClr val="tx1"/>
              </a:solidFill>
            </a:endParaRPr>
          </a:p>
        </p:txBody>
      </p:sp>
      <p:sp>
        <p:nvSpPr>
          <p:cNvPr id="32" name="31 Rectángulo"/>
          <p:cNvSpPr/>
          <p:nvPr/>
        </p:nvSpPr>
        <p:spPr>
          <a:xfrm>
            <a:off x="294904" y="4450964"/>
            <a:ext cx="1422402" cy="310300"/>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smtClean="0">
                <a:ln>
                  <a:solidFill>
                    <a:schemeClr val="tx2">
                      <a:lumMod val="40000"/>
                      <a:lumOff val="60000"/>
                    </a:schemeClr>
                  </a:solidFill>
                </a:ln>
                <a:solidFill>
                  <a:schemeClr val="tx1">
                    <a:lumMod val="95000"/>
                    <a:lumOff val="5000"/>
                  </a:schemeClr>
                </a:solidFill>
              </a:rPr>
              <a:t>Invima</a:t>
            </a:r>
            <a:endParaRPr lang="es-CO" dirty="0">
              <a:ln>
                <a:solidFill>
                  <a:schemeClr val="tx2">
                    <a:lumMod val="40000"/>
                    <a:lumOff val="60000"/>
                  </a:schemeClr>
                </a:solidFill>
              </a:ln>
              <a:solidFill>
                <a:schemeClr val="tx1">
                  <a:lumMod val="95000"/>
                  <a:lumOff val="5000"/>
                </a:schemeClr>
              </a:solidFill>
            </a:endParaRPr>
          </a:p>
        </p:txBody>
      </p:sp>
      <p:sp>
        <p:nvSpPr>
          <p:cNvPr id="33" name="32 Rectángulo"/>
          <p:cNvSpPr/>
          <p:nvPr/>
        </p:nvSpPr>
        <p:spPr>
          <a:xfrm>
            <a:off x="9042400" y="4714010"/>
            <a:ext cx="1422402" cy="310300"/>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smtClean="0">
                <a:ln>
                  <a:solidFill>
                    <a:schemeClr val="accent6">
                      <a:lumMod val="60000"/>
                      <a:lumOff val="40000"/>
                    </a:schemeClr>
                  </a:solidFill>
                </a:ln>
                <a:solidFill>
                  <a:schemeClr val="tx1"/>
                </a:solidFill>
              </a:rPr>
              <a:t>Minsalud</a:t>
            </a:r>
            <a:endParaRPr lang="es-CO" dirty="0">
              <a:ln>
                <a:solidFill>
                  <a:schemeClr val="accent6">
                    <a:lumMod val="60000"/>
                    <a:lumOff val="40000"/>
                  </a:schemeClr>
                </a:solidFill>
              </a:ln>
              <a:solidFill>
                <a:schemeClr val="tx1"/>
              </a:solidFill>
            </a:endParaRPr>
          </a:p>
        </p:txBody>
      </p:sp>
      <p:sp>
        <p:nvSpPr>
          <p:cNvPr id="34" name="33 Rectángulo"/>
          <p:cNvSpPr/>
          <p:nvPr/>
        </p:nvSpPr>
        <p:spPr>
          <a:xfrm>
            <a:off x="10560959" y="4735588"/>
            <a:ext cx="1422402" cy="310300"/>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smtClean="0">
                <a:ln>
                  <a:solidFill>
                    <a:schemeClr val="accent3">
                      <a:lumMod val="60000"/>
                      <a:lumOff val="40000"/>
                    </a:schemeClr>
                  </a:solidFill>
                </a:ln>
                <a:solidFill>
                  <a:schemeClr val="tx1"/>
                </a:solidFill>
              </a:rPr>
              <a:t>Varios</a:t>
            </a:r>
            <a:endParaRPr lang="es-CO" dirty="0">
              <a:ln>
                <a:solidFill>
                  <a:schemeClr val="accent3">
                    <a:lumMod val="60000"/>
                    <a:lumOff val="40000"/>
                  </a:schemeClr>
                </a:solidFill>
              </a:ln>
              <a:solidFill>
                <a:schemeClr val="tx1"/>
              </a:solidFill>
            </a:endParaRPr>
          </a:p>
        </p:txBody>
      </p:sp>
      <p:sp>
        <p:nvSpPr>
          <p:cNvPr id="28" name="31 Rectángulo"/>
          <p:cNvSpPr/>
          <p:nvPr/>
        </p:nvSpPr>
        <p:spPr>
          <a:xfrm>
            <a:off x="294904" y="4805438"/>
            <a:ext cx="1422402" cy="310300"/>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300" dirty="0">
                <a:ln>
                  <a:solidFill>
                    <a:schemeClr val="tx2">
                      <a:lumMod val="40000"/>
                      <a:lumOff val="60000"/>
                    </a:schemeClr>
                  </a:solidFill>
                </a:ln>
                <a:solidFill>
                  <a:schemeClr val="tx1">
                    <a:lumMod val="95000"/>
                    <a:lumOff val="5000"/>
                  </a:schemeClr>
                </a:solidFill>
              </a:rPr>
              <a:t>¿Procedimientos</a:t>
            </a:r>
            <a:r>
              <a:rPr lang="es-CO" sz="1300" dirty="0" smtClean="0">
                <a:ln>
                  <a:solidFill>
                    <a:schemeClr val="tx2">
                      <a:lumMod val="40000"/>
                      <a:lumOff val="60000"/>
                    </a:schemeClr>
                  </a:solidFill>
                </a:ln>
                <a:solidFill>
                  <a:srgbClr val="FF0000"/>
                </a:solidFill>
              </a:rPr>
              <a:t>?</a:t>
            </a:r>
            <a:endParaRPr lang="es-CO" sz="1300" dirty="0">
              <a:ln>
                <a:solidFill>
                  <a:schemeClr val="tx2">
                    <a:lumMod val="40000"/>
                    <a:lumOff val="60000"/>
                  </a:schemeClr>
                </a:solidFill>
              </a:ln>
              <a:solidFill>
                <a:srgbClr val="FF0000"/>
              </a:solidFill>
            </a:endParaRPr>
          </a:p>
        </p:txBody>
      </p:sp>
    </p:spTree>
    <p:extLst>
      <p:ext uri="{BB962C8B-B14F-4D97-AF65-F5344CB8AC3E}">
        <p14:creationId xmlns:p14="http://schemas.microsoft.com/office/powerpoint/2010/main" val="168824693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124" descr="C:\Users\Satchcraft\Desktop\fonts iets\formatos de logo final\Logo IETS V02 simbolo.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80551" y="5927726"/>
            <a:ext cx="727075" cy="66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ítulo 3"/>
          <p:cNvSpPr>
            <a:spLocks noGrp="1"/>
          </p:cNvSpPr>
          <p:nvPr>
            <p:ph type="title"/>
          </p:nvPr>
        </p:nvSpPr>
        <p:spPr>
          <a:xfrm>
            <a:off x="1847528" y="45146"/>
            <a:ext cx="8229600" cy="1143000"/>
          </a:xfrm>
        </p:spPr>
        <p:txBody>
          <a:bodyPr/>
          <a:lstStyle/>
          <a:p>
            <a:r>
              <a:rPr lang="es-CO" sz="3600" b="1" dirty="0">
                <a:solidFill>
                  <a:schemeClr val="bg1"/>
                </a:solidFill>
              </a:rPr>
              <a:t>El proceso de priorizar y decidir </a:t>
            </a:r>
            <a:br>
              <a:rPr lang="es-CO" sz="3600" b="1" dirty="0">
                <a:solidFill>
                  <a:schemeClr val="bg1"/>
                </a:solidFill>
              </a:rPr>
            </a:br>
            <a:r>
              <a:rPr lang="es-CO" sz="2400" b="1" dirty="0">
                <a:solidFill>
                  <a:schemeClr val="bg1"/>
                </a:solidFill>
              </a:rPr>
              <a:t>aplica para listas de inclusiones o exclusiones</a:t>
            </a:r>
          </a:p>
        </p:txBody>
      </p:sp>
      <p:sp>
        <p:nvSpPr>
          <p:cNvPr id="6" name="4 Rectángulo"/>
          <p:cNvSpPr/>
          <p:nvPr/>
        </p:nvSpPr>
        <p:spPr>
          <a:xfrm>
            <a:off x="3003104" y="3175992"/>
            <a:ext cx="1219200" cy="2370496"/>
          </a:xfrm>
          <a:prstGeom prst="rect">
            <a:avLst/>
          </a:prstGeom>
          <a:solidFill>
            <a:srgbClr val="7286D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1000" dirty="0">
                <a:solidFill>
                  <a:schemeClr val="tx1"/>
                </a:solidFill>
              </a:rPr>
              <a:t>Identificación de candidatos para evaluación </a:t>
            </a:r>
          </a:p>
          <a:p>
            <a:pPr algn="ctr"/>
            <a:endParaRPr lang="es-ES_tradnl" sz="1000" dirty="0">
              <a:solidFill>
                <a:schemeClr val="tx1"/>
              </a:solidFill>
            </a:endParaRPr>
          </a:p>
          <a:p>
            <a:pPr algn="ctr"/>
            <a:r>
              <a:rPr lang="es-ES_tradnl" sz="1400" b="1" dirty="0">
                <a:solidFill>
                  <a:schemeClr val="tx1"/>
                </a:solidFill>
              </a:rPr>
              <a:t>Priorización</a:t>
            </a:r>
          </a:p>
          <a:p>
            <a:pPr algn="ctr"/>
            <a:endParaRPr lang="es-ES_tradnl" sz="1300" dirty="0">
              <a:solidFill>
                <a:schemeClr val="tx1"/>
              </a:solidFill>
            </a:endParaRPr>
          </a:p>
        </p:txBody>
      </p:sp>
      <p:sp>
        <p:nvSpPr>
          <p:cNvPr id="7" name="5 Rectángulo"/>
          <p:cNvSpPr/>
          <p:nvPr/>
        </p:nvSpPr>
        <p:spPr>
          <a:xfrm>
            <a:off x="4374704" y="3175992"/>
            <a:ext cx="1219200" cy="2370496"/>
          </a:xfrm>
          <a:prstGeom prst="rect">
            <a:avLst/>
          </a:prstGeom>
          <a:noFill/>
          <a:ln>
            <a:solidFill>
              <a:schemeClr val="tx1"/>
            </a:solidFill>
          </a:ln>
        </p:spPr>
        <p:style>
          <a:lnRef idx="3">
            <a:schemeClr val="lt1"/>
          </a:lnRef>
          <a:fillRef idx="1">
            <a:schemeClr val="accent5"/>
          </a:fillRef>
          <a:effectRef idx="1">
            <a:schemeClr val="accent5"/>
          </a:effectRef>
          <a:fontRef idx="minor">
            <a:schemeClr val="lt1"/>
          </a:fontRef>
        </p:style>
        <p:txBody>
          <a:bodyPr rtlCol="0" anchor="ctr"/>
          <a:lstStyle/>
          <a:p>
            <a:pPr algn="ctr"/>
            <a:r>
              <a:rPr lang="es-ES_tradnl" sz="1000" dirty="0">
                <a:solidFill>
                  <a:schemeClr val="tx1"/>
                </a:solidFill>
              </a:rPr>
              <a:t>Generar síntesis de evidencia </a:t>
            </a:r>
          </a:p>
          <a:p>
            <a:pPr algn="ctr"/>
            <a:endParaRPr lang="es-ES_tradnl" sz="1000" dirty="0">
              <a:solidFill>
                <a:schemeClr val="tx1"/>
              </a:solidFill>
            </a:endParaRPr>
          </a:p>
          <a:p>
            <a:pPr algn="ctr"/>
            <a:r>
              <a:rPr lang="es-ES_tradnl" sz="1400" b="1" dirty="0">
                <a:solidFill>
                  <a:schemeClr val="tx1"/>
                </a:solidFill>
              </a:rPr>
              <a:t>Evaluación</a:t>
            </a:r>
            <a:r>
              <a:rPr lang="es-ES_tradnl" sz="1400" dirty="0">
                <a:solidFill>
                  <a:schemeClr val="tx1"/>
                </a:solidFill>
              </a:rPr>
              <a:t> </a:t>
            </a:r>
          </a:p>
        </p:txBody>
      </p:sp>
      <p:sp>
        <p:nvSpPr>
          <p:cNvPr id="8" name="9 Rectángulo"/>
          <p:cNvSpPr/>
          <p:nvPr/>
        </p:nvSpPr>
        <p:spPr>
          <a:xfrm>
            <a:off x="5835080" y="3204504"/>
            <a:ext cx="1066800" cy="2302768"/>
          </a:xfrm>
          <a:prstGeom prst="rect">
            <a:avLst/>
          </a:prstGeom>
          <a:noFill/>
          <a:ln>
            <a:solidFill>
              <a:schemeClr val="tx1"/>
            </a:solidFill>
          </a:ln>
        </p:spPr>
        <p:style>
          <a:lnRef idx="3">
            <a:schemeClr val="lt1"/>
          </a:lnRef>
          <a:fillRef idx="1">
            <a:schemeClr val="accent6"/>
          </a:fillRef>
          <a:effectRef idx="1">
            <a:schemeClr val="accent6"/>
          </a:effectRef>
          <a:fontRef idx="minor">
            <a:schemeClr val="lt1"/>
          </a:fontRef>
        </p:style>
        <p:txBody>
          <a:bodyPr rtlCol="0" anchor="ctr"/>
          <a:lstStyle/>
          <a:p>
            <a:pPr algn="ctr"/>
            <a:r>
              <a:rPr lang="es-ES_tradnl" sz="1000" dirty="0">
                <a:solidFill>
                  <a:schemeClr val="tx1"/>
                </a:solidFill>
              </a:rPr>
              <a:t>Impacto presupuestario</a:t>
            </a:r>
          </a:p>
          <a:p>
            <a:pPr algn="ctr"/>
            <a:endParaRPr lang="es-ES_tradnl" sz="1000" dirty="0">
              <a:solidFill>
                <a:schemeClr val="tx1"/>
              </a:solidFill>
            </a:endParaRPr>
          </a:p>
          <a:p>
            <a:pPr algn="ctr"/>
            <a:r>
              <a:rPr lang="es-ES_tradnl" sz="1400" b="1" dirty="0">
                <a:solidFill>
                  <a:schemeClr val="tx1"/>
                </a:solidFill>
              </a:rPr>
              <a:t>Análisis impacto</a:t>
            </a:r>
          </a:p>
        </p:txBody>
      </p:sp>
      <p:sp>
        <p:nvSpPr>
          <p:cNvPr id="10" name="13 Rectángulo"/>
          <p:cNvSpPr/>
          <p:nvPr/>
        </p:nvSpPr>
        <p:spPr>
          <a:xfrm>
            <a:off x="1581152" y="3027041"/>
            <a:ext cx="9010648" cy="2562199"/>
          </a:xfrm>
          <a:prstGeom prst="rect">
            <a:avLst/>
          </a:prstGeom>
          <a:noFill/>
          <a:ln>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1600">
              <a:solidFill>
                <a:schemeClr val="tx1"/>
              </a:solidFill>
            </a:endParaRPr>
          </a:p>
        </p:txBody>
      </p:sp>
      <p:sp>
        <p:nvSpPr>
          <p:cNvPr id="11" name="30 Rectángulo"/>
          <p:cNvSpPr/>
          <p:nvPr/>
        </p:nvSpPr>
        <p:spPr>
          <a:xfrm>
            <a:off x="7059216" y="3208696"/>
            <a:ext cx="1143000" cy="2302768"/>
          </a:xfrm>
          <a:prstGeom prst="rect">
            <a:avLst/>
          </a:prstGeom>
          <a:solidFill>
            <a:schemeClr val="bg1"/>
          </a:solidFill>
          <a:ln>
            <a:solidFill>
              <a:schemeClr val="tx1"/>
            </a:solidFill>
          </a:ln>
        </p:spPr>
        <p:style>
          <a:lnRef idx="3">
            <a:schemeClr val="lt1"/>
          </a:lnRef>
          <a:fillRef idx="1">
            <a:schemeClr val="accent4"/>
          </a:fillRef>
          <a:effectRef idx="1">
            <a:schemeClr val="accent4"/>
          </a:effectRef>
          <a:fontRef idx="minor">
            <a:schemeClr val="lt1"/>
          </a:fontRef>
        </p:style>
        <p:txBody>
          <a:bodyPr rtlCol="0" anchor="ctr"/>
          <a:lstStyle/>
          <a:p>
            <a:pPr algn="ctr"/>
            <a:r>
              <a:rPr lang="es-ES_tradnl" sz="1000" dirty="0">
                <a:solidFill>
                  <a:schemeClr val="tx1"/>
                </a:solidFill>
              </a:rPr>
              <a:t>Deliberar sobre la evidencia </a:t>
            </a:r>
          </a:p>
          <a:p>
            <a:pPr algn="ctr"/>
            <a:r>
              <a:rPr lang="es-ES_tradnl" sz="1000" dirty="0">
                <a:solidFill>
                  <a:schemeClr val="tx1"/>
                </a:solidFill>
              </a:rPr>
              <a:t> </a:t>
            </a:r>
            <a:r>
              <a:rPr lang="es-ES_tradnl" sz="1400" b="1" dirty="0">
                <a:solidFill>
                  <a:schemeClr val="tx1"/>
                </a:solidFill>
              </a:rPr>
              <a:t>Emisión de recomendaciones</a:t>
            </a:r>
          </a:p>
        </p:txBody>
      </p:sp>
      <p:sp>
        <p:nvSpPr>
          <p:cNvPr id="12" name="40 Rectángulo"/>
          <p:cNvSpPr/>
          <p:nvPr/>
        </p:nvSpPr>
        <p:spPr>
          <a:xfrm>
            <a:off x="9480376" y="3208696"/>
            <a:ext cx="1066800" cy="2302768"/>
          </a:xfrm>
          <a:prstGeom prst="rect">
            <a:avLst/>
          </a:prstGeom>
          <a:solidFill>
            <a:schemeClr val="bg1"/>
          </a:solidFill>
          <a:ln>
            <a:solidFill>
              <a:schemeClr val="tx1"/>
            </a:solidFill>
          </a:ln>
        </p:spPr>
        <p:style>
          <a:lnRef idx="3">
            <a:schemeClr val="lt1"/>
          </a:lnRef>
          <a:fillRef idx="1">
            <a:schemeClr val="accent2"/>
          </a:fillRef>
          <a:effectRef idx="1">
            <a:schemeClr val="accent2"/>
          </a:effectRef>
          <a:fontRef idx="minor">
            <a:schemeClr val="lt1"/>
          </a:fontRef>
        </p:style>
        <p:txBody>
          <a:bodyPr rtlCol="0" anchor="ctr"/>
          <a:lstStyle/>
          <a:p>
            <a:pPr algn="ctr"/>
            <a:r>
              <a:rPr lang="es-ES_tradnl" sz="1000" dirty="0">
                <a:solidFill>
                  <a:schemeClr val="tx1"/>
                </a:solidFill>
              </a:rPr>
              <a:t>Monitorear y Evaluar</a:t>
            </a:r>
          </a:p>
          <a:p>
            <a:pPr algn="ctr"/>
            <a:endParaRPr lang="es-ES_tradnl" sz="1000" dirty="0">
              <a:solidFill>
                <a:schemeClr val="tx1"/>
              </a:solidFill>
            </a:endParaRPr>
          </a:p>
          <a:p>
            <a:pPr algn="ctr"/>
            <a:r>
              <a:rPr lang="es-ES_tradnl" sz="1400" b="1" dirty="0">
                <a:solidFill>
                  <a:schemeClr val="tx1"/>
                </a:solidFill>
              </a:rPr>
              <a:t>Seguimiento</a:t>
            </a:r>
          </a:p>
        </p:txBody>
      </p:sp>
      <p:sp>
        <p:nvSpPr>
          <p:cNvPr id="13" name="27 Flecha derecha"/>
          <p:cNvSpPr/>
          <p:nvPr/>
        </p:nvSpPr>
        <p:spPr>
          <a:xfrm>
            <a:off x="4191000" y="4456746"/>
            <a:ext cx="285752" cy="1904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4" name="28 Flecha derecha"/>
          <p:cNvSpPr/>
          <p:nvPr/>
        </p:nvSpPr>
        <p:spPr>
          <a:xfrm>
            <a:off x="5562600" y="4456746"/>
            <a:ext cx="285752" cy="1904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5" name="31 Flecha derecha"/>
          <p:cNvSpPr/>
          <p:nvPr/>
        </p:nvSpPr>
        <p:spPr>
          <a:xfrm>
            <a:off x="9264352" y="4437112"/>
            <a:ext cx="285752" cy="1904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6" name="36 Flecha derecha"/>
          <p:cNvSpPr/>
          <p:nvPr/>
        </p:nvSpPr>
        <p:spPr>
          <a:xfrm>
            <a:off x="6934200" y="4380546"/>
            <a:ext cx="285752" cy="1904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7" name="3 Rectángulo"/>
          <p:cNvSpPr/>
          <p:nvPr/>
        </p:nvSpPr>
        <p:spPr>
          <a:xfrm>
            <a:off x="1631504" y="3175992"/>
            <a:ext cx="1162048" cy="2370496"/>
          </a:xfrm>
          <a:prstGeom prst="rect">
            <a:avLst/>
          </a:prstGeom>
          <a:solidFill>
            <a:schemeClr val="bg1"/>
          </a:solidFill>
          <a:ln>
            <a:solidFill>
              <a:schemeClr val="tx1"/>
            </a:solidFill>
          </a:ln>
        </p:spPr>
        <p:style>
          <a:lnRef idx="3">
            <a:schemeClr val="lt1"/>
          </a:lnRef>
          <a:fillRef idx="1">
            <a:schemeClr val="accent3"/>
          </a:fillRef>
          <a:effectRef idx="1">
            <a:schemeClr val="accent3"/>
          </a:effectRef>
          <a:fontRef idx="minor">
            <a:schemeClr val="lt1"/>
          </a:fontRef>
        </p:style>
        <p:txBody>
          <a:bodyPr rtlCol="0" anchor="ctr"/>
          <a:lstStyle/>
          <a:p>
            <a:pPr algn="ctr"/>
            <a:r>
              <a:rPr lang="es-ES_tradnl" sz="1000" dirty="0">
                <a:solidFill>
                  <a:schemeClr val="tx1"/>
                </a:solidFill>
              </a:rPr>
              <a:t>Permiso de comercialización/ </a:t>
            </a:r>
          </a:p>
          <a:p>
            <a:pPr algn="ctr"/>
            <a:endParaRPr lang="es-ES_tradnl" sz="1000" dirty="0">
              <a:solidFill>
                <a:schemeClr val="tx1"/>
              </a:solidFill>
            </a:endParaRPr>
          </a:p>
          <a:p>
            <a:pPr algn="ctr"/>
            <a:endParaRPr lang="es-ES_tradnl" sz="1000" dirty="0">
              <a:solidFill>
                <a:schemeClr val="tx1"/>
              </a:solidFill>
            </a:endParaRPr>
          </a:p>
          <a:p>
            <a:pPr algn="ctr"/>
            <a:r>
              <a:rPr lang="es-ES_tradnl" sz="1400" b="1" dirty="0">
                <a:solidFill>
                  <a:schemeClr val="tx1"/>
                </a:solidFill>
              </a:rPr>
              <a:t>Entrada</a:t>
            </a:r>
          </a:p>
          <a:p>
            <a:pPr algn="ctr"/>
            <a:endParaRPr lang="es-ES_tradnl" sz="1300" dirty="0">
              <a:solidFill>
                <a:schemeClr val="tx1"/>
              </a:solidFill>
            </a:endParaRPr>
          </a:p>
        </p:txBody>
      </p:sp>
      <p:sp>
        <p:nvSpPr>
          <p:cNvPr id="18" name="24 Flecha derecha"/>
          <p:cNvSpPr/>
          <p:nvPr/>
        </p:nvSpPr>
        <p:spPr>
          <a:xfrm>
            <a:off x="2838448" y="4456746"/>
            <a:ext cx="285752" cy="1904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9" name="9 Rectángulo"/>
          <p:cNvSpPr/>
          <p:nvPr/>
        </p:nvSpPr>
        <p:spPr>
          <a:xfrm>
            <a:off x="8260904" y="3175992"/>
            <a:ext cx="1143000" cy="2335472"/>
          </a:xfrm>
          <a:prstGeom prst="rect">
            <a:avLst/>
          </a:prstGeom>
          <a:solidFill>
            <a:srgbClr val="F79646"/>
          </a:solidFill>
        </p:spPr>
        <p:style>
          <a:lnRef idx="3">
            <a:schemeClr val="lt1"/>
          </a:lnRef>
          <a:fillRef idx="1">
            <a:schemeClr val="accent6"/>
          </a:fillRef>
          <a:effectRef idx="1">
            <a:schemeClr val="accent6"/>
          </a:effectRef>
          <a:fontRef idx="minor">
            <a:schemeClr val="lt1"/>
          </a:fontRef>
        </p:style>
        <p:txBody>
          <a:bodyPr rtlCol="0" anchor="ctr"/>
          <a:lstStyle/>
          <a:p>
            <a:pPr algn="ctr"/>
            <a:r>
              <a:rPr lang="es-ES_tradnl" sz="1000" dirty="0">
                <a:solidFill>
                  <a:schemeClr val="tx1"/>
                </a:solidFill>
              </a:rPr>
              <a:t>Inclusión explicita o exclusión explicita</a:t>
            </a:r>
          </a:p>
          <a:p>
            <a:pPr algn="ctr"/>
            <a:endParaRPr lang="es-ES_tradnl" sz="1000" dirty="0">
              <a:solidFill>
                <a:schemeClr val="tx1"/>
              </a:solidFill>
            </a:endParaRPr>
          </a:p>
          <a:p>
            <a:pPr algn="ctr"/>
            <a:r>
              <a:rPr lang="es-ES_tradnl" sz="1400" b="1" dirty="0">
                <a:solidFill>
                  <a:schemeClr val="tx1"/>
                </a:solidFill>
              </a:rPr>
              <a:t>Decidir</a:t>
            </a:r>
          </a:p>
        </p:txBody>
      </p:sp>
      <p:sp>
        <p:nvSpPr>
          <p:cNvPr id="20" name="36 Flecha derecha"/>
          <p:cNvSpPr/>
          <p:nvPr/>
        </p:nvSpPr>
        <p:spPr>
          <a:xfrm>
            <a:off x="8077200" y="4456746"/>
            <a:ext cx="285752" cy="1904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3" name="TextBox 22"/>
          <p:cNvSpPr txBox="1"/>
          <p:nvPr/>
        </p:nvSpPr>
        <p:spPr>
          <a:xfrm>
            <a:off x="1847528" y="6262687"/>
            <a:ext cx="5086672" cy="261610"/>
          </a:xfrm>
          <a:prstGeom prst="rect">
            <a:avLst/>
          </a:prstGeom>
          <a:noFill/>
        </p:spPr>
        <p:txBody>
          <a:bodyPr wrap="square" rtlCol="0">
            <a:spAutoFit/>
          </a:bodyPr>
          <a:lstStyle/>
          <a:p>
            <a:r>
              <a:rPr lang="en-US" sz="1100" dirty="0" err="1"/>
              <a:t>Adaptado</a:t>
            </a:r>
            <a:r>
              <a:rPr lang="en-US" sz="1100" dirty="0"/>
              <a:t> IDB, Colombia  priority setting of public expenditure project, 2011. </a:t>
            </a:r>
          </a:p>
        </p:txBody>
      </p:sp>
      <p:sp>
        <p:nvSpPr>
          <p:cNvPr id="26" name="1 Título"/>
          <p:cNvSpPr txBox="1">
            <a:spLocks/>
          </p:cNvSpPr>
          <p:nvPr/>
        </p:nvSpPr>
        <p:spPr>
          <a:xfrm>
            <a:off x="2423592" y="431058"/>
            <a:ext cx="6923932" cy="566837"/>
          </a:xfrm>
          <a:prstGeom prst="rect">
            <a:avLst/>
          </a:prstGeom>
        </p:spPr>
        <p:txBody>
          <a:bodyPr lIns="0" tIns="0" rIns="0" bIns="0"/>
          <a:lstStyle>
            <a:lvl1pPr algn="ctr" defTabSz="914400" rtl="0" eaLnBrk="1" latinLnBrk="0" hangingPunct="1">
              <a:spcBef>
                <a:spcPct val="0"/>
              </a:spcBef>
              <a:buNone/>
              <a:defRPr sz="4400" kern="1200">
                <a:solidFill>
                  <a:schemeClr val="tx1"/>
                </a:solidFill>
                <a:latin typeface="Segoe UI" panose="020B0502040204020203" pitchFamily="34" charset="0"/>
                <a:ea typeface="Segoe UI" panose="020B0502040204020203" pitchFamily="34" charset="0"/>
                <a:cs typeface="Segoe UI" panose="020B0502040204020203" pitchFamily="34" charset="0"/>
              </a:defRPr>
            </a:lvl1pPr>
          </a:lstStyle>
          <a:p>
            <a:pPr>
              <a:defRPr/>
            </a:pPr>
            <a:r>
              <a:rPr lang="es-CO" sz="3200" b="1" dirty="0" smtClean="0">
                <a:effectLst>
                  <a:outerShdw blurRad="38100" dist="38100" dir="2700000" algn="tl">
                    <a:srgbClr val="000000">
                      <a:alpha val="43137"/>
                    </a:srgbClr>
                  </a:outerShdw>
                </a:effectLst>
                <a:latin typeface="Segoe UI Light" panose="020B0502040204020203" pitchFamily="34" charset="0"/>
              </a:rPr>
              <a:t>Fortalecimiento Institucional del Sector</a:t>
            </a:r>
            <a:endParaRPr lang="en-GB" sz="3200" b="1" dirty="0" smtClean="0">
              <a:effectLst>
                <a:outerShdw blurRad="38100" dist="38100" dir="2700000" algn="tl">
                  <a:srgbClr val="000000">
                    <a:alpha val="43137"/>
                  </a:srgbClr>
                </a:outerShdw>
              </a:effectLst>
              <a:latin typeface="Segoe UI Light" panose="020B0502040204020203" pitchFamily="34" charset="0"/>
            </a:endParaRPr>
          </a:p>
        </p:txBody>
      </p:sp>
      <p:sp>
        <p:nvSpPr>
          <p:cNvPr id="2" name="CuadroTexto 1"/>
          <p:cNvSpPr txBox="1"/>
          <p:nvPr/>
        </p:nvSpPr>
        <p:spPr>
          <a:xfrm>
            <a:off x="2999656" y="1097449"/>
            <a:ext cx="6106580" cy="1323439"/>
          </a:xfrm>
          <a:prstGeom prst="rect">
            <a:avLst/>
          </a:prstGeom>
          <a:noFill/>
        </p:spPr>
        <p:txBody>
          <a:bodyPr wrap="square" rtlCol="0">
            <a:spAutoFit/>
          </a:bodyPr>
          <a:lstStyle/>
          <a:p>
            <a:pPr algn="just"/>
            <a:r>
              <a:rPr lang="es-CO" sz="1600" dirty="0" smtClean="0">
                <a:latin typeface="Segoe UI" pitchFamily="34" charset="0"/>
                <a:ea typeface="Segoe UI" pitchFamily="34" charset="0"/>
                <a:cs typeface="Segoe UI" pitchFamily="34" charset="0"/>
              </a:rPr>
              <a:t>Piloto en Noviembre 2012, 6 criterios para selección ordinaria de candidatos. Gravedad, Tamaño de Población, Interés en Salud Publica, Costo, Interés de sociedad civil y Atención a población vulnerable. Participaron académicos, sociedades científicas y pacientes. Ruta extraordinaria en diseño</a:t>
            </a:r>
            <a:endParaRPr lang="es-CO" sz="1600" dirty="0">
              <a:latin typeface="Segoe UI" pitchFamily="34" charset="0"/>
              <a:ea typeface="Segoe UI" pitchFamily="34" charset="0"/>
              <a:cs typeface="Segoe UI" pitchFamily="34" charset="0"/>
            </a:endParaRPr>
          </a:p>
        </p:txBody>
      </p:sp>
      <p:sp>
        <p:nvSpPr>
          <p:cNvPr id="3" name="Flecha abajo 2"/>
          <p:cNvSpPr/>
          <p:nvPr/>
        </p:nvSpPr>
        <p:spPr>
          <a:xfrm>
            <a:off x="3467714" y="2564750"/>
            <a:ext cx="396038" cy="36019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extLst>
      <p:ext uri="{BB962C8B-B14F-4D97-AF65-F5344CB8AC3E}">
        <p14:creationId xmlns:p14="http://schemas.microsoft.com/office/powerpoint/2010/main" val="92923586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124" descr="C:\Users\Satchcraft\Desktop\fonts iets\formatos de logo final\Logo IETS V02 simbolo.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80551" y="5927726"/>
            <a:ext cx="727075" cy="66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ítulo 3"/>
          <p:cNvSpPr>
            <a:spLocks noGrp="1"/>
          </p:cNvSpPr>
          <p:nvPr>
            <p:ph type="title"/>
          </p:nvPr>
        </p:nvSpPr>
        <p:spPr>
          <a:xfrm>
            <a:off x="1847528" y="45146"/>
            <a:ext cx="8229600" cy="1143000"/>
          </a:xfrm>
        </p:spPr>
        <p:txBody>
          <a:bodyPr/>
          <a:lstStyle/>
          <a:p>
            <a:r>
              <a:rPr lang="es-CO" sz="3600" b="1" dirty="0">
                <a:solidFill>
                  <a:schemeClr val="bg1"/>
                </a:solidFill>
              </a:rPr>
              <a:t>El proceso de priorizar y decidir </a:t>
            </a:r>
            <a:br>
              <a:rPr lang="es-CO" sz="3600" b="1" dirty="0">
                <a:solidFill>
                  <a:schemeClr val="bg1"/>
                </a:solidFill>
              </a:rPr>
            </a:br>
            <a:r>
              <a:rPr lang="es-CO" sz="2400" b="1" dirty="0">
                <a:solidFill>
                  <a:schemeClr val="bg1"/>
                </a:solidFill>
              </a:rPr>
              <a:t>aplica para listas de inclusiones o exclusiones</a:t>
            </a:r>
          </a:p>
        </p:txBody>
      </p:sp>
      <p:sp>
        <p:nvSpPr>
          <p:cNvPr id="6" name="4 Rectángulo"/>
          <p:cNvSpPr/>
          <p:nvPr/>
        </p:nvSpPr>
        <p:spPr>
          <a:xfrm>
            <a:off x="3048000" y="2824424"/>
            <a:ext cx="1219200" cy="2370496"/>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1000" dirty="0">
                <a:solidFill>
                  <a:schemeClr val="tx1"/>
                </a:solidFill>
              </a:rPr>
              <a:t>Identificación de candidatos para evaluación </a:t>
            </a:r>
          </a:p>
          <a:p>
            <a:pPr algn="ctr"/>
            <a:endParaRPr lang="es-ES_tradnl" sz="1000" dirty="0">
              <a:solidFill>
                <a:schemeClr val="tx1"/>
              </a:solidFill>
            </a:endParaRPr>
          </a:p>
          <a:p>
            <a:pPr algn="ctr"/>
            <a:r>
              <a:rPr lang="es-ES_tradnl" sz="1400" b="1" dirty="0">
                <a:solidFill>
                  <a:schemeClr val="tx1"/>
                </a:solidFill>
              </a:rPr>
              <a:t>Priorización</a:t>
            </a:r>
          </a:p>
          <a:p>
            <a:pPr algn="ctr"/>
            <a:endParaRPr lang="es-ES_tradnl" sz="1300" dirty="0">
              <a:solidFill>
                <a:schemeClr val="tx1"/>
              </a:solidFill>
            </a:endParaRPr>
          </a:p>
        </p:txBody>
      </p:sp>
      <p:sp>
        <p:nvSpPr>
          <p:cNvPr id="7" name="5 Rectángulo"/>
          <p:cNvSpPr/>
          <p:nvPr/>
        </p:nvSpPr>
        <p:spPr>
          <a:xfrm>
            <a:off x="4419600" y="2824424"/>
            <a:ext cx="1219200" cy="2370496"/>
          </a:xfrm>
          <a:prstGeom prst="rect">
            <a:avLst/>
          </a:prstGeom>
          <a:solidFill>
            <a:schemeClr val="accent3">
              <a:lumMod val="40000"/>
              <a:lumOff val="60000"/>
            </a:schemeClr>
          </a:solidFill>
          <a:ln>
            <a:solidFill>
              <a:schemeClr val="tx1"/>
            </a:solidFill>
          </a:ln>
        </p:spPr>
        <p:style>
          <a:lnRef idx="3">
            <a:schemeClr val="lt1"/>
          </a:lnRef>
          <a:fillRef idx="1">
            <a:schemeClr val="accent5"/>
          </a:fillRef>
          <a:effectRef idx="1">
            <a:schemeClr val="accent5"/>
          </a:effectRef>
          <a:fontRef idx="minor">
            <a:schemeClr val="lt1"/>
          </a:fontRef>
        </p:style>
        <p:txBody>
          <a:bodyPr rtlCol="0" anchor="ctr"/>
          <a:lstStyle/>
          <a:p>
            <a:pPr algn="ctr"/>
            <a:r>
              <a:rPr lang="es-ES_tradnl" sz="1000" dirty="0">
                <a:solidFill>
                  <a:schemeClr val="tx1"/>
                </a:solidFill>
              </a:rPr>
              <a:t>Generar síntesis de evidencia </a:t>
            </a:r>
          </a:p>
          <a:p>
            <a:pPr algn="ctr"/>
            <a:endParaRPr lang="es-ES_tradnl" sz="1000" dirty="0">
              <a:solidFill>
                <a:schemeClr val="tx1"/>
              </a:solidFill>
            </a:endParaRPr>
          </a:p>
          <a:p>
            <a:pPr algn="ctr"/>
            <a:r>
              <a:rPr lang="es-ES_tradnl" sz="1400" b="1" dirty="0">
                <a:solidFill>
                  <a:schemeClr val="tx1"/>
                </a:solidFill>
              </a:rPr>
              <a:t>Evaluación</a:t>
            </a:r>
            <a:r>
              <a:rPr lang="es-ES_tradnl" sz="1400" dirty="0">
                <a:solidFill>
                  <a:schemeClr val="tx1"/>
                </a:solidFill>
              </a:rPr>
              <a:t> </a:t>
            </a:r>
          </a:p>
        </p:txBody>
      </p:sp>
      <p:sp>
        <p:nvSpPr>
          <p:cNvPr id="8" name="9 Rectángulo"/>
          <p:cNvSpPr/>
          <p:nvPr/>
        </p:nvSpPr>
        <p:spPr>
          <a:xfrm>
            <a:off x="5879976" y="2852936"/>
            <a:ext cx="1066800" cy="2302768"/>
          </a:xfrm>
          <a:prstGeom prst="rect">
            <a:avLst/>
          </a:prstGeom>
          <a:solidFill>
            <a:schemeClr val="accent3">
              <a:lumMod val="40000"/>
              <a:lumOff val="60000"/>
            </a:schemeClr>
          </a:solidFill>
          <a:ln>
            <a:solidFill>
              <a:schemeClr val="tx1"/>
            </a:solidFill>
          </a:ln>
        </p:spPr>
        <p:style>
          <a:lnRef idx="3">
            <a:schemeClr val="lt1"/>
          </a:lnRef>
          <a:fillRef idx="1">
            <a:schemeClr val="accent6"/>
          </a:fillRef>
          <a:effectRef idx="1">
            <a:schemeClr val="accent6"/>
          </a:effectRef>
          <a:fontRef idx="minor">
            <a:schemeClr val="lt1"/>
          </a:fontRef>
        </p:style>
        <p:txBody>
          <a:bodyPr rtlCol="0" anchor="ctr"/>
          <a:lstStyle/>
          <a:p>
            <a:pPr algn="ctr"/>
            <a:r>
              <a:rPr lang="es-ES_tradnl" sz="1000" dirty="0">
                <a:solidFill>
                  <a:schemeClr val="tx1"/>
                </a:solidFill>
              </a:rPr>
              <a:t>Impacto presupuestario</a:t>
            </a:r>
          </a:p>
          <a:p>
            <a:pPr algn="ctr"/>
            <a:endParaRPr lang="es-ES_tradnl" sz="1000" dirty="0">
              <a:solidFill>
                <a:schemeClr val="tx1"/>
              </a:solidFill>
            </a:endParaRPr>
          </a:p>
          <a:p>
            <a:pPr algn="ctr"/>
            <a:r>
              <a:rPr lang="es-ES_tradnl" sz="1400" b="1" dirty="0">
                <a:solidFill>
                  <a:schemeClr val="tx1"/>
                </a:solidFill>
              </a:rPr>
              <a:t>Análisis impacto</a:t>
            </a:r>
          </a:p>
        </p:txBody>
      </p:sp>
      <p:sp>
        <p:nvSpPr>
          <p:cNvPr id="10" name="13 Rectángulo"/>
          <p:cNvSpPr/>
          <p:nvPr/>
        </p:nvSpPr>
        <p:spPr>
          <a:xfrm>
            <a:off x="1581152" y="2708921"/>
            <a:ext cx="9010648" cy="2562199"/>
          </a:xfrm>
          <a:prstGeom prst="rect">
            <a:avLst/>
          </a:prstGeom>
          <a:noFill/>
          <a:ln>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1600">
              <a:solidFill>
                <a:schemeClr val="tx1"/>
              </a:solidFill>
            </a:endParaRPr>
          </a:p>
        </p:txBody>
      </p:sp>
      <p:sp>
        <p:nvSpPr>
          <p:cNvPr id="11" name="30 Rectángulo"/>
          <p:cNvSpPr/>
          <p:nvPr/>
        </p:nvSpPr>
        <p:spPr>
          <a:xfrm>
            <a:off x="7104112" y="2789400"/>
            <a:ext cx="1143000" cy="2370496"/>
          </a:xfrm>
          <a:prstGeom prst="rect">
            <a:avLst/>
          </a:prstGeom>
          <a:solidFill>
            <a:schemeClr val="accent3">
              <a:lumMod val="40000"/>
              <a:lumOff val="60000"/>
            </a:schemeClr>
          </a:solidFill>
          <a:ln>
            <a:solidFill>
              <a:schemeClr val="tx1"/>
            </a:solidFill>
          </a:ln>
        </p:spPr>
        <p:style>
          <a:lnRef idx="3">
            <a:schemeClr val="lt1"/>
          </a:lnRef>
          <a:fillRef idx="1">
            <a:schemeClr val="accent4"/>
          </a:fillRef>
          <a:effectRef idx="1">
            <a:schemeClr val="accent4"/>
          </a:effectRef>
          <a:fontRef idx="minor">
            <a:schemeClr val="lt1"/>
          </a:fontRef>
        </p:style>
        <p:txBody>
          <a:bodyPr rtlCol="0" anchor="ctr"/>
          <a:lstStyle/>
          <a:p>
            <a:pPr algn="ctr"/>
            <a:r>
              <a:rPr lang="es-ES_tradnl" sz="1000" dirty="0">
                <a:solidFill>
                  <a:schemeClr val="tx1"/>
                </a:solidFill>
              </a:rPr>
              <a:t>Deliberar sobre la evidencia </a:t>
            </a:r>
          </a:p>
          <a:p>
            <a:pPr algn="ctr"/>
            <a:r>
              <a:rPr lang="es-ES_tradnl" sz="1000" dirty="0">
                <a:solidFill>
                  <a:schemeClr val="tx1"/>
                </a:solidFill>
              </a:rPr>
              <a:t> </a:t>
            </a:r>
            <a:r>
              <a:rPr lang="es-ES_tradnl" sz="1400" b="1" dirty="0">
                <a:solidFill>
                  <a:schemeClr val="tx1"/>
                </a:solidFill>
              </a:rPr>
              <a:t>Emisión de recomendaciones</a:t>
            </a:r>
          </a:p>
        </p:txBody>
      </p:sp>
      <p:sp>
        <p:nvSpPr>
          <p:cNvPr id="12" name="40 Rectángulo"/>
          <p:cNvSpPr/>
          <p:nvPr/>
        </p:nvSpPr>
        <p:spPr>
          <a:xfrm>
            <a:off x="9448800" y="2815952"/>
            <a:ext cx="1066800" cy="2302768"/>
          </a:xfrm>
          <a:prstGeom prst="rect">
            <a:avLst/>
          </a:prstGeom>
          <a:solidFill>
            <a:schemeClr val="bg1"/>
          </a:solidFill>
          <a:ln>
            <a:solidFill>
              <a:schemeClr val="tx1"/>
            </a:solidFill>
          </a:ln>
        </p:spPr>
        <p:style>
          <a:lnRef idx="3">
            <a:schemeClr val="lt1"/>
          </a:lnRef>
          <a:fillRef idx="1">
            <a:schemeClr val="accent2"/>
          </a:fillRef>
          <a:effectRef idx="1">
            <a:schemeClr val="accent2"/>
          </a:effectRef>
          <a:fontRef idx="minor">
            <a:schemeClr val="lt1"/>
          </a:fontRef>
        </p:style>
        <p:txBody>
          <a:bodyPr rtlCol="0" anchor="ctr"/>
          <a:lstStyle/>
          <a:p>
            <a:pPr algn="ctr"/>
            <a:r>
              <a:rPr lang="es-ES_tradnl" sz="1000" dirty="0">
                <a:solidFill>
                  <a:schemeClr val="tx1"/>
                </a:solidFill>
              </a:rPr>
              <a:t>Monitorear y Evaluar</a:t>
            </a:r>
          </a:p>
          <a:p>
            <a:pPr algn="ctr"/>
            <a:endParaRPr lang="es-ES_tradnl" sz="1000" dirty="0">
              <a:solidFill>
                <a:schemeClr val="tx1"/>
              </a:solidFill>
            </a:endParaRPr>
          </a:p>
          <a:p>
            <a:pPr algn="ctr"/>
            <a:r>
              <a:rPr lang="es-ES_tradnl" sz="1400" b="1" dirty="0">
                <a:solidFill>
                  <a:schemeClr val="tx1"/>
                </a:solidFill>
              </a:rPr>
              <a:t>Seguimiento</a:t>
            </a:r>
          </a:p>
        </p:txBody>
      </p:sp>
      <p:sp>
        <p:nvSpPr>
          <p:cNvPr id="13" name="27 Flecha derecha"/>
          <p:cNvSpPr/>
          <p:nvPr/>
        </p:nvSpPr>
        <p:spPr>
          <a:xfrm>
            <a:off x="4191000" y="4456746"/>
            <a:ext cx="285752" cy="1904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4" name="28 Flecha derecha"/>
          <p:cNvSpPr/>
          <p:nvPr/>
        </p:nvSpPr>
        <p:spPr>
          <a:xfrm>
            <a:off x="5562600" y="4456746"/>
            <a:ext cx="285752" cy="1904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5" name="31 Flecha derecha"/>
          <p:cNvSpPr/>
          <p:nvPr/>
        </p:nvSpPr>
        <p:spPr>
          <a:xfrm>
            <a:off x="9372600" y="4456746"/>
            <a:ext cx="285752" cy="1904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6" name="36 Flecha derecha"/>
          <p:cNvSpPr/>
          <p:nvPr/>
        </p:nvSpPr>
        <p:spPr>
          <a:xfrm>
            <a:off x="6934200" y="4380546"/>
            <a:ext cx="285752" cy="1904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7" name="3 Rectángulo"/>
          <p:cNvSpPr/>
          <p:nvPr/>
        </p:nvSpPr>
        <p:spPr>
          <a:xfrm>
            <a:off x="1676400" y="2824424"/>
            <a:ext cx="1162048" cy="2370496"/>
          </a:xfrm>
          <a:prstGeom prst="rect">
            <a:avLst/>
          </a:prstGeom>
          <a:solidFill>
            <a:schemeClr val="bg1"/>
          </a:solidFill>
          <a:ln>
            <a:solidFill>
              <a:schemeClr val="tx1"/>
            </a:solidFill>
          </a:ln>
        </p:spPr>
        <p:style>
          <a:lnRef idx="3">
            <a:schemeClr val="lt1"/>
          </a:lnRef>
          <a:fillRef idx="1">
            <a:schemeClr val="accent3"/>
          </a:fillRef>
          <a:effectRef idx="1">
            <a:schemeClr val="accent3"/>
          </a:effectRef>
          <a:fontRef idx="minor">
            <a:schemeClr val="lt1"/>
          </a:fontRef>
        </p:style>
        <p:txBody>
          <a:bodyPr rtlCol="0" anchor="ctr"/>
          <a:lstStyle/>
          <a:p>
            <a:pPr algn="ctr"/>
            <a:r>
              <a:rPr lang="es-ES_tradnl" sz="1000" dirty="0">
                <a:solidFill>
                  <a:schemeClr val="tx1"/>
                </a:solidFill>
              </a:rPr>
              <a:t>Permiso de comercialización/ </a:t>
            </a:r>
          </a:p>
          <a:p>
            <a:pPr algn="ctr"/>
            <a:endParaRPr lang="es-ES_tradnl" sz="1000" dirty="0">
              <a:solidFill>
                <a:schemeClr val="tx1"/>
              </a:solidFill>
            </a:endParaRPr>
          </a:p>
          <a:p>
            <a:pPr algn="ctr"/>
            <a:endParaRPr lang="es-ES_tradnl" sz="1000" dirty="0">
              <a:solidFill>
                <a:schemeClr val="tx1"/>
              </a:solidFill>
            </a:endParaRPr>
          </a:p>
          <a:p>
            <a:pPr algn="ctr"/>
            <a:r>
              <a:rPr lang="es-ES_tradnl" sz="1400" b="1" dirty="0">
                <a:solidFill>
                  <a:schemeClr val="tx1"/>
                </a:solidFill>
              </a:rPr>
              <a:t>Entrada</a:t>
            </a:r>
          </a:p>
          <a:p>
            <a:pPr algn="ctr"/>
            <a:endParaRPr lang="es-ES_tradnl" sz="1300" dirty="0">
              <a:solidFill>
                <a:schemeClr val="tx1"/>
              </a:solidFill>
            </a:endParaRPr>
          </a:p>
        </p:txBody>
      </p:sp>
      <p:sp>
        <p:nvSpPr>
          <p:cNvPr id="18" name="24 Flecha derecha"/>
          <p:cNvSpPr/>
          <p:nvPr/>
        </p:nvSpPr>
        <p:spPr>
          <a:xfrm>
            <a:off x="2838448" y="4456746"/>
            <a:ext cx="285752" cy="1904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9" name="9 Rectángulo"/>
          <p:cNvSpPr/>
          <p:nvPr/>
        </p:nvSpPr>
        <p:spPr>
          <a:xfrm>
            <a:off x="8305800" y="2815952"/>
            <a:ext cx="1066800" cy="2302768"/>
          </a:xfrm>
          <a:prstGeom prst="rect">
            <a:avLst/>
          </a:prstGeom>
          <a:noFill/>
          <a:ln>
            <a:solidFill>
              <a:schemeClr val="tx1"/>
            </a:solidFill>
          </a:ln>
        </p:spPr>
        <p:style>
          <a:lnRef idx="3">
            <a:schemeClr val="lt1"/>
          </a:lnRef>
          <a:fillRef idx="1">
            <a:schemeClr val="accent6"/>
          </a:fillRef>
          <a:effectRef idx="1">
            <a:schemeClr val="accent6"/>
          </a:effectRef>
          <a:fontRef idx="minor">
            <a:schemeClr val="lt1"/>
          </a:fontRef>
        </p:style>
        <p:txBody>
          <a:bodyPr rtlCol="0" anchor="ctr"/>
          <a:lstStyle/>
          <a:p>
            <a:pPr algn="ctr"/>
            <a:r>
              <a:rPr lang="es-ES_tradnl" sz="1000" dirty="0">
                <a:solidFill>
                  <a:schemeClr val="tx1"/>
                </a:solidFill>
              </a:rPr>
              <a:t>Inclusión explicita o exclusión explicita</a:t>
            </a:r>
          </a:p>
          <a:p>
            <a:pPr algn="ctr"/>
            <a:endParaRPr lang="es-ES_tradnl" sz="1000" dirty="0">
              <a:solidFill>
                <a:schemeClr val="tx1"/>
              </a:solidFill>
            </a:endParaRPr>
          </a:p>
          <a:p>
            <a:pPr algn="ctr"/>
            <a:r>
              <a:rPr lang="es-ES_tradnl" sz="1400" b="1" dirty="0">
                <a:solidFill>
                  <a:schemeClr val="tx1"/>
                </a:solidFill>
              </a:rPr>
              <a:t>Decidir</a:t>
            </a:r>
          </a:p>
        </p:txBody>
      </p:sp>
      <p:sp>
        <p:nvSpPr>
          <p:cNvPr id="20" name="36 Flecha derecha"/>
          <p:cNvSpPr/>
          <p:nvPr/>
        </p:nvSpPr>
        <p:spPr>
          <a:xfrm>
            <a:off x="8077200" y="4456746"/>
            <a:ext cx="285752" cy="1904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3" name="TextBox 22"/>
          <p:cNvSpPr txBox="1"/>
          <p:nvPr/>
        </p:nvSpPr>
        <p:spPr>
          <a:xfrm>
            <a:off x="1847528" y="6262687"/>
            <a:ext cx="5086672" cy="261610"/>
          </a:xfrm>
          <a:prstGeom prst="rect">
            <a:avLst/>
          </a:prstGeom>
          <a:noFill/>
        </p:spPr>
        <p:txBody>
          <a:bodyPr wrap="square" rtlCol="0">
            <a:spAutoFit/>
          </a:bodyPr>
          <a:lstStyle/>
          <a:p>
            <a:r>
              <a:rPr lang="en-US" sz="1100" dirty="0" err="1"/>
              <a:t>Adaptado</a:t>
            </a:r>
            <a:r>
              <a:rPr lang="en-US" sz="1100" dirty="0"/>
              <a:t> IDB, Colombia  priority setting of public expenditure project, 2011. </a:t>
            </a:r>
          </a:p>
        </p:txBody>
      </p:sp>
      <p:sp>
        <p:nvSpPr>
          <p:cNvPr id="2" name="CuadroTexto 1"/>
          <p:cNvSpPr txBox="1"/>
          <p:nvPr/>
        </p:nvSpPr>
        <p:spPr>
          <a:xfrm>
            <a:off x="2711624" y="1127646"/>
            <a:ext cx="7365504" cy="1323439"/>
          </a:xfrm>
          <a:prstGeom prst="rect">
            <a:avLst/>
          </a:prstGeom>
          <a:noFill/>
        </p:spPr>
        <p:txBody>
          <a:bodyPr wrap="square" rtlCol="0">
            <a:spAutoFit/>
          </a:bodyPr>
          <a:lstStyle/>
          <a:p>
            <a:pPr algn="just"/>
            <a:r>
              <a:rPr lang="es-CO" sz="1600" dirty="0">
                <a:latin typeface="Segoe UI" pitchFamily="34" charset="0"/>
                <a:ea typeface="Segoe UI" pitchFamily="34" charset="0"/>
                <a:cs typeface="Segoe UI" pitchFamily="34" charset="0"/>
              </a:rPr>
              <a:t>Desde Febrero 2013, Preguntas PICO, refinadas con clínicos y aseguradores, declaración de conflictos de interés de TODOS los involucrados, </a:t>
            </a:r>
            <a:r>
              <a:rPr lang="es-CO" sz="1600" dirty="0" smtClean="0">
                <a:latin typeface="Segoe UI" pitchFamily="34" charset="0"/>
                <a:ea typeface="Segoe UI" pitchFamily="34" charset="0"/>
                <a:cs typeface="Segoe UI" pitchFamily="34" charset="0"/>
              </a:rPr>
              <a:t>51 análisis </a:t>
            </a:r>
            <a:r>
              <a:rPr lang="es-CO" sz="1600" dirty="0">
                <a:latin typeface="Segoe UI" pitchFamily="34" charset="0"/>
                <a:ea typeface="Segoe UI" pitchFamily="34" charset="0"/>
                <a:cs typeface="Segoe UI" pitchFamily="34" charset="0"/>
              </a:rPr>
              <a:t>comparativo de seguridad, eficacia y efectividad clínica, </a:t>
            </a:r>
            <a:r>
              <a:rPr lang="es-CO" sz="1600" dirty="0" smtClean="0">
                <a:latin typeface="Segoe UI" pitchFamily="34" charset="0"/>
                <a:ea typeface="Segoe UI" pitchFamily="34" charset="0"/>
                <a:cs typeface="Segoe UI" pitchFamily="34" charset="0"/>
              </a:rPr>
              <a:t>34 extracciones evidencia de GPC emisión </a:t>
            </a:r>
            <a:r>
              <a:rPr lang="es-CO" sz="1600" dirty="0">
                <a:latin typeface="Segoe UI" pitchFamily="34" charset="0"/>
                <a:ea typeface="Segoe UI" pitchFamily="34" charset="0"/>
                <a:cs typeface="Segoe UI" pitchFamily="34" charset="0"/>
              </a:rPr>
              <a:t>de </a:t>
            </a:r>
            <a:r>
              <a:rPr lang="es-CO" sz="1600" i="1" dirty="0" err="1">
                <a:latin typeface="Segoe UI" pitchFamily="34" charset="0"/>
                <a:ea typeface="Segoe UI" pitchFamily="34" charset="0"/>
                <a:cs typeface="Segoe UI" pitchFamily="34" charset="0"/>
              </a:rPr>
              <a:t>policy</a:t>
            </a:r>
            <a:r>
              <a:rPr lang="es-CO" sz="1600" i="1" dirty="0">
                <a:latin typeface="Segoe UI" pitchFamily="34" charset="0"/>
                <a:ea typeface="Segoe UI" pitchFamily="34" charset="0"/>
                <a:cs typeface="Segoe UI" pitchFamily="34" charset="0"/>
              </a:rPr>
              <a:t> </a:t>
            </a:r>
            <a:r>
              <a:rPr lang="es-CO" sz="1600" i="1" dirty="0" err="1">
                <a:latin typeface="Segoe UI" pitchFamily="34" charset="0"/>
                <a:ea typeface="Segoe UI" pitchFamily="34" charset="0"/>
                <a:cs typeface="Segoe UI" pitchFamily="34" charset="0"/>
              </a:rPr>
              <a:t>briefs</a:t>
            </a:r>
            <a:r>
              <a:rPr lang="es-CO" sz="1600" i="1" dirty="0">
                <a:latin typeface="Segoe UI" pitchFamily="34" charset="0"/>
                <a:ea typeface="Segoe UI" pitchFamily="34" charset="0"/>
                <a:cs typeface="Segoe UI" pitchFamily="34" charset="0"/>
              </a:rPr>
              <a:t> </a:t>
            </a:r>
            <a:r>
              <a:rPr lang="es-CO" sz="1600" dirty="0">
                <a:latin typeface="Segoe UI" pitchFamily="34" charset="0"/>
                <a:ea typeface="Segoe UI" pitchFamily="34" charset="0"/>
                <a:cs typeface="Segoe UI" pitchFamily="34" charset="0"/>
              </a:rPr>
              <a:t>con criterios solicitados por el </a:t>
            </a:r>
            <a:r>
              <a:rPr lang="es-CO" sz="1600" dirty="0" smtClean="0">
                <a:latin typeface="Segoe UI" pitchFamily="34" charset="0"/>
                <a:ea typeface="Segoe UI" pitchFamily="34" charset="0"/>
                <a:cs typeface="Segoe UI" pitchFamily="34" charset="0"/>
              </a:rPr>
              <a:t>MSPS y 42 AIP</a:t>
            </a:r>
            <a:endParaRPr lang="es-CO" sz="1600" dirty="0">
              <a:latin typeface="Segoe UI" pitchFamily="34" charset="0"/>
              <a:ea typeface="Segoe UI" pitchFamily="34" charset="0"/>
              <a:cs typeface="Segoe UI" pitchFamily="34" charset="0"/>
            </a:endParaRPr>
          </a:p>
        </p:txBody>
      </p:sp>
      <p:sp>
        <p:nvSpPr>
          <p:cNvPr id="3" name="Flecha abajo 2"/>
          <p:cNvSpPr/>
          <p:nvPr/>
        </p:nvSpPr>
        <p:spPr>
          <a:xfrm>
            <a:off x="4860994" y="2372525"/>
            <a:ext cx="327248" cy="43218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2" name="Flecha abajo 21"/>
          <p:cNvSpPr/>
          <p:nvPr/>
        </p:nvSpPr>
        <p:spPr>
          <a:xfrm>
            <a:off x="6249752" y="2370738"/>
            <a:ext cx="327248" cy="43218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4" name="Flecha abajo 23"/>
          <p:cNvSpPr/>
          <p:nvPr/>
        </p:nvSpPr>
        <p:spPr>
          <a:xfrm>
            <a:off x="7538241" y="2325370"/>
            <a:ext cx="327248" cy="43218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5" name="1 Título"/>
          <p:cNvSpPr txBox="1">
            <a:spLocks/>
          </p:cNvSpPr>
          <p:nvPr/>
        </p:nvSpPr>
        <p:spPr>
          <a:xfrm>
            <a:off x="2448668" y="440303"/>
            <a:ext cx="6923932" cy="566837"/>
          </a:xfrm>
          <a:prstGeom prst="rect">
            <a:avLst/>
          </a:prstGeom>
        </p:spPr>
        <p:txBody>
          <a:bodyPr lIns="0" tIns="0" rIns="0" bIns="0"/>
          <a:lstStyle>
            <a:lvl1pPr algn="ctr" defTabSz="914400" rtl="0" eaLnBrk="1" latinLnBrk="0" hangingPunct="1">
              <a:spcBef>
                <a:spcPct val="0"/>
              </a:spcBef>
              <a:buNone/>
              <a:defRPr sz="4400" kern="1200">
                <a:solidFill>
                  <a:schemeClr val="tx1"/>
                </a:solidFill>
                <a:latin typeface="Segoe UI" panose="020B0502040204020203" pitchFamily="34" charset="0"/>
                <a:ea typeface="Segoe UI" panose="020B0502040204020203" pitchFamily="34" charset="0"/>
                <a:cs typeface="Segoe UI" panose="020B0502040204020203" pitchFamily="34" charset="0"/>
              </a:defRPr>
            </a:lvl1pPr>
          </a:lstStyle>
          <a:p>
            <a:pPr>
              <a:defRPr/>
            </a:pPr>
            <a:r>
              <a:rPr lang="es-CO" sz="3200" b="1" dirty="0" smtClean="0">
                <a:effectLst>
                  <a:outerShdw blurRad="38100" dist="38100" dir="2700000" algn="tl">
                    <a:srgbClr val="000000">
                      <a:alpha val="43137"/>
                    </a:srgbClr>
                  </a:outerShdw>
                </a:effectLst>
                <a:latin typeface="Segoe UI Light" panose="020B0502040204020203" pitchFamily="34" charset="0"/>
              </a:rPr>
              <a:t>Fortalecimiento Institucional del Sector</a:t>
            </a:r>
            <a:endParaRPr lang="en-GB" sz="3200" b="1" dirty="0" smtClean="0">
              <a:effectLst>
                <a:outerShdw blurRad="38100" dist="38100" dir="2700000" algn="tl">
                  <a:srgbClr val="000000">
                    <a:alpha val="43137"/>
                  </a:srgbClr>
                </a:outerShdw>
              </a:effectLst>
              <a:latin typeface="Segoe UI Light" panose="020B0502040204020203" pitchFamily="34" charset="0"/>
            </a:endParaRPr>
          </a:p>
        </p:txBody>
      </p:sp>
    </p:spTree>
    <p:extLst>
      <p:ext uri="{BB962C8B-B14F-4D97-AF65-F5344CB8AC3E}">
        <p14:creationId xmlns:p14="http://schemas.microsoft.com/office/powerpoint/2010/main" val="247146690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124" descr="C:\Users\Satchcraft\Desktop\fonts iets\formatos de logo final\Logo IETS V02 simbolo.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80551" y="5927726"/>
            <a:ext cx="727075" cy="66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ítulo 3"/>
          <p:cNvSpPr>
            <a:spLocks noGrp="1"/>
          </p:cNvSpPr>
          <p:nvPr>
            <p:ph type="title"/>
          </p:nvPr>
        </p:nvSpPr>
        <p:spPr>
          <a:xfrm>
            <a:off x="1847528" y="45146"/>
            <a:ext cx="8229600" cy="1143000"/>
          </a:xfrm>
        </p:spPr>
        <p:txBody>
          <a:bodyPr/>
          <a:lstStyle/>
          <a:p>
            <a:r>
              <a:rPr lang="es-CO" sz="3600" b="1" dirty="0">
                <a:solidFill>
                  <a:schemeClr val="bg1"/>
                </a:solidFill>
              </a:rPr>
              <a:t>El proceso de priorizar y decidir </a:t>
            </a:r>
            <a:br>
              <a:rPr lang="es-CO" sz="3600" b="1" dirty="0">
                <a:solidFill>
                  <a:schemeClr val="bg1"/>
                </a:solidFill>
              </a:rPr>
            </a:br>
            <a:r>
              <a:rPr lang="es-CO" sz="2400" b="1" dirty="0">
                <a:solidFill>
                  <a:schemeClr val="bg1"/>
                </a:solidFill>
              </a:rPr>
              <a:t>aplica para listas de inclusiones o exclusiones</a:t>
            </a:r>
          </a:p>
        </p:txBody>
      </p:sp>
      <p:sp>
        <p:nvSpPr>
          <p:cNvPr id="6" name="4 Rectángulo"/>
          <p:cNvSpPr/>
          <p:nvPr/>
        </p:nvSpPr>
        <p:spPr>
          <a:xfrm>
            <a:off x="3048000" y="2824424"/>
            <a:ext cx="1219200" cy="2370496"/>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1000" dirty="0">
                <a:solidFill>
                  <a:schemeClr val="tx1"/>
                </a:solidFill>
              </a:rPr>
              <a:t>Identificación de candidatos para evaluación </a:t>
            </a:r>
          </a:p>
          <a:p>
            <a:pPr algn="ctr"/>
            <a:endParaRPr lang="es-ES_tradnl" sz="1000" dirty="0">
              <a:solidFill>
                <a:schemeClr val="tx1"/>
              </a:solidFill>
            </a:endParaRPr>
          </a:p>
          <a:p>
            <a:pPr algn="ctr"/>
            <a:r>
              <a:rPr lang="es-ES_tradnl" sz="1400" b="1" dirty="0">
                <a:solidFill>
                  <a:schemeClr val="tx1"/>
                </a:solidFill>
              </a:rPr>
              <a:t>Priorización</a:t>
            </a:r>
          </a:p>
          <a:p>
            <a:pPr algn="ctr"/>
            <a:endParaRPr lang="es-ES_tradnl" sz="1300" dirty="0">
              <a:solidFill>
                <a:schemeClr val="tx1"/>
              </a:solidFill>
            </a:endParaRPr>
          </a:p>
        </p:txBody>
      </p:sp>
      <p:sp>
        <p:nvSpPr>
          <p:cNvPr id="7" name="5 Rectángulo"/>
          <p:cNvSpPr/>
          <p:nvPr/>
        </p:nvSpPr>
        <p:spPr>
          <a:xfrm>
            <a:off x="4419600" y="2824424"/>
            <a:ext cx="1219200" cy="2370496"/>
          </a:xfrm>
          <a:prstGeom prst="rect">
            <a:avLst/>
          </a:prstGeom>
          <a:solidFill>
            <a:schemeClr val="accent3">
              <a:lumMod val="40000"/>
              <a:lumOff val="60000"/>
            </a:schemeClr>
          </a:solidFill>
          <a:ln>
            <a:solidFill>
              <a:schemeClr val="tx1"/>
            </a:solidFill>
          </a:ln>
        </p:spPr>
        <p:style>
          <a:lnRef idx="3">
            <a:schemeClr val="lt1"/>
          </a:lnRef>
          <a:fillRef idx="1">
            <a:schemeClr val="accent5"/>
          </a:fillRef>
          <a:effectRef idx="1">
            <a:schemeClr val="accent5"/>
          </a:effectRef>
          <a:fontRef idx="minor">
            <a:schemeClr val="lt1"/>
          </a:fontRef>
        </p:style>
        <p:txBody>
          <a:bodyPr rtlCol="0" anchor="ctr"/>
          <a:lstStyle/>
          <a:p>
            <a:pPr algn="ctr"/>
            <a:r>
              <a:rPr lang="es-ES_tradnl" sz="1000" dirty="0">
                <a:solidFill>
                  <a:schemeClr val="tx1"/>
                </a:solidFill>
              </a:rPr>
              <a:t>Generar síntesis de evidencia </a:t>
            </a:r>
          </a:p>
          <a:p>
            <a:pPr algn="ctr"/>
            <a:endParaRPr lang="es-ES_tradnl" sz="1000" dirty="0">
              <a:solidFill>
                <a:schemeClr val="tx1"/>
              </a:solidFill>
            </a:endParaRPr>
          </a:p>
          <a:p>
            <a:pPr algn="ctr"/>
            <a:r>
              <a:rPr lang="es-ES_tradnl" sz="1400" b="1" dirty="0">
                <a:solidFill>
                  <a:schemeClr val="tx1"/>
                </a:solidFill>
              </a:rPr>
              <a:t>Evaluación</a:t>
            </a:r>
            <a:r>
              <a:rPr lang="es-ES_tradnl" sz="1400" dirty="0">
                <a:solidFill>
                  <a:schemeClr val="tx1"/>
                </a:solidFill>
              </a:rPr>
              <a:t> </a:t>
            </a:r>
          </a:p>
        </p:txBody>
      </p:sp>
      <p:sp>
        <p:nvSpPr>
          <p:cNvPr id="8" name="9 Rectángulo"/>
          <p:cNvSpPr/>
          <p:nvPr/>
        </p:nvSpPr>
        <p:spPr>
          <a:xfrm>
            <a:off x="5879976" y="2852936"/>
            <a:ext cx="1066800" cy="2302768"/>
          </a:xfrm>
          <a:prstGeom prst="rect">
            <a:avLst/>
          </a:prstGeom>
          <a:solidFill>
            <a:schemeClr val="accent3">
              <a:lumMod val="40000"/>
              <a:lumOff val="60000"/>
            </a:schemeClr>
          </a:solidFill>
          <a:ln>
            <a:solidFill>
              <a:schemeClr val="tx1"/>
            </a:solidFill>
          </a:ln>
        </p:spPr>
        <p:style>
          <a:lnRef idx="3">
            <a:schemeClr val="lt1"/>
          </a:lnRef>
          <a:fillRef idx="1">
            <a:schemeClr val="accent6"/>
          </a:fillRef>
          <a:effectRef idx="1">
            <a:schemeClr val="accent6"/>
          </a:effectRef>
          <a:fontRef idx="minor">
            <a:schemeClr val="lt1"/>
          </a:fontRef>
        </p:style>
        <p:txBody>
          <a:bodyPr rtlCol="0" anchor="ctr"/>
          <a:lstStyle/>
          <a:p>
            <a:pPr algn="ctr"/>
            <a:r>
              <a:rPr lang="es-ES_tradnl" sz="1000" dirty="0">
                <a:solidFill>
                  <a:schemeClr val="tx1"/>
                </a:solidFill>
              </a:rPr>
              <a:t>Impacto presupuestario</a:t>
            </a:r>
          </a:p>
          <a:p>
            <a:pPr algn="ctr"/>
            <a:endParaRPr lang="es-ES_tradnl" sz="1000" dirty="0">
              <a:solidFill>
                <a:schemeClr val="tx1"/>
              </a:solidFill>
            </a:endParaRPr>
          </a:p>
          <a:p>
            <a:pPr algn="ctr"/>
            <a:r>
              <a:rPr lang="es-ES_tradnl" sz="1400" b="1" dirty="0">
                <a:solidFill>
                  <a:schemeClr val="tx1"/>
                </a:solidFill>
              </a:rPr>
              <a:t>Análisis impacto</a:t>
            </a:r>
          </a:p>
        </p:txBody>
      </p:sp>
      <p:sp>
        <p:nvSpPr>
          <p:cNvPr id="10" name="13 Rectángulo"/>
          <p:cNvSpPr/>
          <p:nvPr/>
        </p:nvSpPr>
        <p:spPr>
          <a:xfrm>
            <a:off x="1581152" y="2708921"/>
            <a:ext cx="9010648" cy="2562199"/>
          </a:xfrm>
          <a:prstGeom prst="rect">
            <a:avLst/>
          </a:prstGeom>
          <a:noFill/>
          <a:ln>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1600">
              <a:solidFill>
                <a:schemeClr val="tx1"/>
              </a:solidFill>
            </a:endParaRPr>
          </a:p>
        </p:txBody>
      </p:sp>
      <p:sp>
        <p:nvSpPr>
          <p:cNvPr id="11" name="30 Rectángulo"/>
          <p:cNvSpPr/>
          <p:nvPr/>
        </p:nvSpPr>
        <p:spPr>
          <a:xfrm>
            <a:off x="7104112" y="2789400"/>
            <a:ext cx="1143000" cy="2370496"/>
          </a:xfrm>
          <a:prstGeom prst="rect">
            <a:avLst/>
          </a:prstGeom>
          <a:solidFill>
            <a:schemeClr val="accent3">
              <a:lumMod val="40000"/>
              <a:lumOff val="60000"/>
            </a:schemeClr>
          </a:solidFill>
          <a:ln>
            <a:solidFill>
              <a:schemeClr val="tx1"/>
            </a:solidFill>
          </a:ln>
        </p:spPr>
        <p:style>
          <a:lnRef idx="3">
            <a:schemeClr val="lt1"/>
          </a:lnRef>
          <a:fillRef idx="1">
            <a:schemeClr val="accent4"/>
          </a:fillRef>
          <a:effectRef idx="1">
            <a:schemeClr val="accent4"/>
          </a:effectRef>
          <a:fontRef idx="minor">
            <a:schemeClr val="lt1"/>
          </a:fontRef>
        </p:style>
        <p:txBody>
          <a:bodyPr rtlCol="0" anchor="ctr"/>
          <a:lstStyle/>
          <a:p>
            <a:pPr algn="ctr"/>
            <a:r>
              <a:rPr lang="es-ES_tradnl" sz="1000" dirty="0">
                <a:solidFill>
                  <a:schemeClr val="tx1"/>
                </a:solidFill>
              </a:rPr>
              <a:t>Deliberar sobre la evidencia </a:t>
            </a:r>
          </a:p>
          <a:p>
            <a:pPr algn="ctr"/>
            <a:r>
              <a:rPr lang="es-ES_tradnl" sz="1000" dirty="0">
                <a:solidFill>
                  <a:schemeClr val="tx1"/>
                </a:solidFill>
              </a:rPr>
              <a:t> </a:t>
            </a:r>
            <a:r>
              <a:rPr lang="es-ES_tradnl" sz="1400" b="1" dirty="0">
                <a:solidFill>
                  <a:schemeClr val="tx1"/>
                </a:solidFill>
              </a:rPr>
              <a:t>Emisión de recomendaciones</a:t>
            </a:r>
          </a:p>
        </p:txBody>
      </p:sp>
      <p:sp>
        <p:nvSpPr>
          <p:cNvPr id="12" name="40 Rectángulo"/>
          <p:cNvSpPr/>
          <p:nvPr/>
        </p:nvSpPr>
        <p:spPr>
          <a:xfrm>
            <a:off x="9448800" y="2815952"/>
            <a:ext cx="1066800" cy="2302768"/>
          </a:xfrm>
          <a:prstGeom prst="rect">
            <a:avLst/>
          </a:prstGeom>
          <a:solidFill>
            <a:schemeClr val="bg1"/>
          </a:solidFill>
          <a:ln>
            <a:solidFill>
              <a:schemeClr val="tx1"/>
            </a:solidFill>
          </a:ln>
        </p:spPr>
        <p:style>
          <a:lnRef idx="3">
            <a:schemeClr val="lt1"/>
          </a:lnRef>
          <a:fillRef idx="1">
            <a:schemeClr val="accent2"/>
          </a:fillRef>
          <a:effectRef idx="1">
            <a:schemeClr val="accent2"/>
          </a:effectRef>
          <a:fontRef idx="minor">
            <a:schemeClr val="lt1"/>
          </a:fontRef>
        </p:style>
        <p:txBody>
          <a:bodyPr rtlCol="0" anchor="ctr"/>
          <a:lstStyle/>
          <a:p>
            <a:pPr algn="ctr"/>
            <a:r>
              <a:rPr lang="es-ES_tradnl" sz="1000" dirty="0">
                <a:solidFill>
                  <a:schemeClr val="tx1"/>
                </a:solidFill>
              </a:rPr>
              <a:t>Monitorear y Evaluar</a:t>
            </a:r>
          </a:p>
          <a:p>
            <a:pPr algn="ctr"/>
            <a:endParaRPr lang="es-ES_tradnl" sz="1000" dirty="0">
              <a:solidFill>
                <a:schemeClr val="tx1"/>
              </a:solidFill>
            </a:endParaRPr>
          </a:p>
          <a:p>
            <a:pPr algn="ctr"/>
            <a:r>
              <a:rPr lang="es-ES_tradnl" sz="1400" b="1" dirty="0">
                <a:solidFill>
                  <a:schemeClr val="tx1"/>
                </a:solidFill>
              </a:rPr>
              <a:t>Seguimiento</a:t>
            </a:r>
          </a:p>
        </p:txBody>
      </p:sp>
      <p:sp>
        <p:nvSpPr>
          <p:cNvPr id="13" name="27 Flecha derecha"/>
          <p:cNvSpPr/>
          <p:nvPr/>
        </p:nvSpPr>
        <p:spPr>
          <a:xfrm>
            <a:off x="4191000" y="4456746"/>
            <a:ext cx="285752" cy="1904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4" name="28 Flecha derecha"/>
          <p:cNvSpPr/>
          <p:nvPr/>
        </p:nvSpPr>
        <p:spPr>
          <a:xfrm>
            <a:off x="5562600" y="4456746"/>
            <a:ext cx="285752" cy="1904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5" name="31 Flecha derecha"/>
          <p:cNvSpPr/>
          <p:nvPr/>
        </p:nvSpPr>
        <p:spPr>
          <a:xfrm>
            <a:off x="9372600" y="4456746"/>
            <a:ext cx="285752" cy="1904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6" name="36 Flecha derecha"/>
          <p:cNvSpPr/>
          <p:nvPr/>
        </p:nvSpPr>
        <p:spPr>
          <a:xfrm>
            <a:off x="6934200" y="4380546"/>
            <a:ext cx="285752" cy="1904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7" name="3 Rectángulo"/>
          <p:cNvSpPr/>
          <p:nvPr/>
        </p:nvSpPr>
        <p:spPr>
          <a:xfrm>
            <a:off x="1676400" y="2824424"/>
            <a:ext cx="1162048" cy="2370496"/>
          </a:xfrm>
          <a:prstGeom prst="rect">
            <a:avLst/>
          </a:prstGeom>
          <a:solidFill>
            <a:schemeClr val="bg1"/>
          </a:solidFill>
          <a:ln>
            <a:solidFill>
              <a:schemeClr val="tx1"/>
            </a:solidFill>
          </a:ln>
        </p:spPr>
        <p:style>
          <a:lnRef idx="3">
            <a:schemeClr val="lt1"/>
          </a:lnRef>
          <a:fillRef idx="1">
            <a:schemeClr val="accent3"/>
          </a:fillRef>
          <a:effectRef idx="1">
            <a:schemeClr val="accent3"/>
          </a:effectRef>
          <a:fontRef idx="minor">
            <a:schemeClr val="lt1"/>
          </a:fontRef>
        </p:style>
        <p:txBody>
          <a:bodyPr rtlCol="0" anchor="ctr"/>
          <a:lstStyle/>
          <a:p>
            <a:pPr algn="ctr"/>
            <a:r>
              <a:rPr lang="es-ES_tradnl" sz="1000" dirty="0">
                <a:solidFill>
                  <a:schemeClr val="tx1"/>
                </a:solidFill>
              </a:rPr>
              <a:t>Permiso de comercialización/ </a:t>
            </a:r>
          </a:p>
          <a:p>
            <a:pPr algn="ctr"/>
            <a:endParaRPr lang="es-ES_tradnl" sz="1000" dirty="0">
              <a:solidFill>
                <a:schemeClr val="tx1"/>
              </a:solidFill>
            </a:endParaRPr>
          </a:p>
          <a:p>
            <a:pPr algn="ctr"/>
            <a:endParaRPr lang="es-ES_tradnl" sz="1000" dirty="0">
              <a:solidFill>
                <a:schemeClr val="tx1"/>
              </a:solidFill>
            </a:endParaRPr>
          </a:p>
          <a:p>
            <a:pPr algn="ctr"/>
            <a:r>
              <a:rPr lang="es-ES_tradnl" sz="1400" b="1" dirty="0">
                <a:solidFill>
                  <a:schemeClr val="tx1"/>
                </a:solidFill>
              </a:rPr>
              <a:t>Entrada</a:t>
            </a:r>
          </a:p>
          <a:p>
            <a:pPr algn="ctr"/>
            <a:endParaRPr lang="es-ES_tradnl" sz="1300" dirty="0">
              <a:solidFill>
                <a:schemeClr val="tx1"/>
              </a:solidFill>
            </a:endParaRPr>
          </a:p>
        </p:txBody>
      </p:sp>
      <p:sp>
        <p:nvSpPr>
          <p:cNvPr id="18" name="24 Flecha derecha"/>
          <p:cNvSpPr/>
          <p:nvPr/>
        </p:nvSpPr>
        <p:spPr>
          <a:xfrm>
            <a:off x="2838448" y="4456746"/>
            <a:ext cx="285752" cy="1904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9" name="9 Rectángulo"/>
          <p:cNvSpPr/>
          <p:nvPr/>
        </p:nvSpPr>
        <p:spPr>
          <a:xfrm>
            <a:off x="8305800" y="2815952"/>
            <a:ext cx="1066800" cy="2302768"/>
          </a:xfrm>
          <a:prstGeom prst="rect">
            <a:avLst/>
          </a:prstGeom>
          <a:noFill/>
          <a:ln>
            <a:solidFill>
              <a:schemeClr val="tx1"/>
            </a:solidFill>
          </a:ln>
        </p:spPr>
        <p:style>
          <a:lnRef idx="3">
            <a:schemeClr val="lt1"/>
          </a:lnRef>
          <a:fillRef idx="1">
            <a:schemeClr val="accent6"/>
          </a:fillRef>
          <a:effectRef idx="1">
            <a:schemeClr val="accent6"/>
          </a:effectRef>
          <a:fontRef idx="minor">
            <a:schemeClr val="lt1"/>
          </a:fontRef>
        </p:style>
        <p:txBody>
          <a:bodyPr rtlCol="0" anchor="ctr"/>
          <a:lstStyle/>
          <a:p>
            <a:pPr algn="ctr"/>
            <a:r>
              <a:rPr lang="es-ES_tradnl" sz="1000" dirty="0">
                <a:solidFill>
                  <a:schemeClr val="tx1"/>
                </a:solidFill>
              </a:rPr>
              <a:t>Inclusión explicita o exclusión explicita</a:t>
            </a:r>
          </a:p>
          <a:p>
            <a:pPr algn="ctr"/>
            <a:endParaRPr lang="es-ES_tradnl" sz="1000" dirty="0">
              <a:solidFill>
                <a:schemeClr val="tx1"/>
              </a:solidFill>
            </a:endParaRPr>
          </a:p>
          <a:p>
            <a:pPr algn="ctr"/>
            <a:r>
              <a:rPr lang="es-ES_tradnl" sz="1400" b="1" dirty="0">
                <a:solidFill>
                  <a:schemeClr val="tx1"/>
                </a:solidFill>
              </a:rPr>
              <a:t>Decidir</a:t>
            </a:r>
          </a:p>
        </p:txBody>
      </p:sp>
      <p:sp>
        <p:nvSpPr>
          <p:cNvPr id="20" name="36 Flecha derecha"/>
          <p:cNvSpPr/>
          <p:nvPr/>
        </p:nvSpPr>
        <p:spPr>
          <a:xfrm>
            <a:off x="8077200" y="4456746"/>
            <a:ext cx="285752" cy="1904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3" name="TextBox 22"/>
          <p:cNvSpPr txBox="1"/>
          <p:nvPr/>
        </p:nvSpPr>
        <p:spPr>
          <a:xfrm>
            <a:off x="1847528" y="6262687"/>
            <a:ext cx="5086672" cy="261610"/>
          </a:xfrm>
          <a:prstGeom prst="rect">
            <a:avLst/>
          </a:prstGeom>
          <a:noFill/>
        </p:spPr>
        <p:txBody>
          <a:bodyPr wrap="square" rtlCol="0">
            <a:spAutoFit/>
          </a:bodyPr>
          <a:lstStyle/>
          <a:p>
            <a:r>
              <a:rPr lang="en-US" sz="1100" dirty="0" err="1"/>
              <a:t>Adaptado</a:t>
            </a:r>
            <a:r>
              <a:rPr lang="en-US" sz="1100" dirty="0"/>
              <a:t> IDB, Colombia  priority setting of public expenditure project, 2011. </a:t>
            </a:r>
          </a:p>
        </p:txBody>
      </p:sp>
      <p:sp>
        <p:nvSpPr>
          <p:cNvPr id="2" name="CuadroTexto 1"/>
          <p:cNvSpPr txBox="1"/>
          <p:nvPr/>
        </p:nvSpPr>
        <p:spPr>
          <a:xfrm>
            <a:off x="4925059" y="1693985"/>
            <a:ext cx="3152141" cy="338554"/>
          </a:xfrm>
          <a:prstGeom prst="rect">
            <a:avLst/>
          </a:prstGeom>
          <a:noFill/>
        </p:spPr>
        <p:txBody>
          <a:bodyPr wrap="square" rtlCol="0">
            <a:spAutoFit/>
          </a:bodyPr>
          <a:lstStyle/>
          <a:p>
            <a:pPr algn="just"/>
            <a:r>
              <a:rPr lang="es-CO" sz="1600" b="1" dirty="0" smtClean="0">
                <a:solidFill>
                  <a:srgbClr val="FF0000"/>
                </a:solidFill>
                <a:latin typeface="Segoe UI" pitchFamily="34" charset="0"/>
                <a:ea typeface="Segoe UI" pitchFamily="34" charset="0"/>
                <a:cs typeface="Segoe UI" pitchFamily="34" charset="0"/>
              </a:rPr>
              <a:t>NO ES SOLO SOBRE METODOS</a:t>
            </a:r>
            <a:endParaRPr lang="es-CO" sz="1600" b="1" dirty="0">
              <a:solidFill>
                <a:srgbClr val="FF0000"/>
              </a:solidFill>
              <a:latin typeface="Segoe UI" pitchFamily="34" charset="0"/>
              <a:ea typeface="Segoe UI" pitchFamily="34" charset="0"/>
              <a:cs typeface="Segoe UI" pitchFamily="34" charset="0"/>
            </a:endParaRPr>
          </a:p>
        </p:txBody>
      </p:sp>
      <p:sp>
        <p:nvSpPr>
          <p:cNvPr id="3" name="Flecha abajo 2"/>
          <p:cNvSpPr/>
          <p:nvPr/>
        </p:nvSpPr>
        <p:spPr>
          <a:xfrm>
            <a:off x="4860994" y="2372525"/>
            <a:ext cx="327248" cy="43218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2" name="Flecha abajo 21"/>
          <p:cNvSpPr/>
          <p:nvPr/>
        </p:nvSpPr>
        <p:spPr>
          <a:xfrm>
            <a:off x="6249752" y="2370738"/>
            <a:ext cx="327248" cy="43218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4" name="Flecha abajo 23"/>
          <p:cNvSpPr/>
          <p:nvPr/>
        </p:nvSpPr>
        <p:spPr>
          <a:xfrm>
            <a:off x="7538241" y="2325370"/>
            <a:ext cx="327248" cy="43218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5" name="1 Título"/>
          <p:cNvSpPr txBox="1">
            <a:spLocks/>
          </p:cNvSpPr>
          <p:nvPr/>
        </p:nvSpPr>
        <p:spPr>
          <a:xfrm>
            <a:off x="2423592" y="431058"/>
            <a:ext cx="6923932" cy="566837"/>
          </a:xfrm>
          <a:prstGeom prst="rect">
            <a:avLst/>
          </a:prstGeom>
        </p:spPr>
        <p:txBody>
          <a:bodyPr lIns="0" tIns="0" rIns="0" bIns="0"/>
          <a:lstStyle>
            <a:lvl1pPr algn="ctr" defTabSz="914400" rtl="0" eaLnBrk="1" latinLnBrk="0" hangingPunct="1">
              <a:spcBef>
                <a:spcPct val="0"/>
              </a:spcBef>
              <a:buNone/>
              <a:defRPr sz="4400" kern="1200">
                <a:solidFill>
                  <a:schemeClr val="tx1"/>
                </a:solidFill>
                <a:latin typeface="Segoe UI" panose="020B0502040204020203" pitchFamily="34" charset="0"/>
                <a:ea typeface="Segoe UI" panose="020B0502040204020203" pitchFamily="34" charset="0"/>
                <a:cs typeface="Segoe UI" panose="020B0502040204020203" pitchFamily="34" charset="0"/>
              </a:defRPr>
            </a:lvl1pPr>
          </a:lstStyle>
          <a:p>
            <a:pPr>
              <a:defRPr/>
            </a:pPr>
            <a:r>
              <a:rPr lang="es-CO" sz="3200" b="1" dirty="0" smtClean="0">
                <a:effectLst>
                  <a:outerShdw blurRad="38100" dist="38100" dir="2700000" algn="tl">
                    <a:srgbClr val="000000">
                      <a:alpha val="43137"/>
                    </a:srgbClr>
                  </a:outerShdw>
                </a:effectLst>
                <a:latin typeface="Segoe UI Light" panose="020B0502040204020203" pitchFamily="34" charset="0"/>
              </a:rPr>
              <a:t>Fortalecimiento Institucional del Sector</a:t>
            </a:r>
            <a:endParaRPr lang="en-GB" sz="3200" b="1" dirty="0" smtClean="0">
              <a:effectLst>
                <a:outerShdw blurRad="38100" dist="38100" dir="2700000" algn="tl">
                  <a:srgbClr val="000000">
                    <a:alpha val="43137"/>
                  </a:srgbClr>
                </a:outerShdw>
              </a:effectLst>
              <a:latin typeface="Segoe UI Light" panose="020B0502040204020203" pitchFamily="34" charset="0"/>
            </a:endParaRPr>
          </a:p>
        </p:txBody>
      </p:sp>
    </p:spTree>
    <p:extLst>
      <p:ext uri="{BB962C8B-B14F-4D97-AF65-F5344CB8AC3E}">
        <p14:creationId xmlns:p14="http://schemas.microsoft.com/office/powerpoint/2010/main" val="12945802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4 Título"/>
          <p:cNvSpPr txBox="1">
            <a:spLocks/>
          </p:cNvSpPr>
          <p:nvPr/>
        </p:nvSpPr>
        <p:spPr>
          <a:xfrm>
            <a:off x="2207568" y="764704"/>
            <a:ext cx="7704856" cy="648072"/>
          </a:xfrm>
          <a:prstGeom prst="rect">
            <a:avLst/>
          </a:prstGeom>
        </p:spPr>
        <p:txBody>
          <a:bodyPr/>
          <a:lstStyle>
            <a:lvl1pPr algn="ctr" defTabSz="914400" rtl="0" eaLnBrk="1" latinLnBrk="0" hangingPunct="1">
              <a:spcBef>
                <a:spcPct val="0"/>
              </a:spcBef>
              <a:buNone/>
              <a:defRPr sz="4400" kern="1200">
                <a:solidFill>
                  <a:schemeClr val="tx1"/>
                </a:solidFill>
                <a:latin typeface="Segoe UI" panose="020B0502040204020203" pitchFamily="34" charset="0"/>
                <a:ea typeface="Segoe UI" panose="020B0502040204020203" pitchFamily="34" charset="0"/>
                <a:cs typeface="Segoe UI" panose="020B0502040204020203" pitchFamily="34" charset="0"/>
              </a:defRPr>
            </a:lvl1pPr>
          </a:lstStyle>
          <a:p>
            <a:r>
              <a:rPr lang="es-CO" sz="2800" b="1" dirty="0" smtClean="0"/>
              <a:t>El abordaje heurístico- pasos incrementales</a:t>
            </a:r>
            <a:endParaRPr lang="es-CO" sz="2800" b="1" dirty="0"/>
          </a:p>
        </p:txBody>
      </p:sp>
      <p:pic>
        <p:nvPicPr>
          <p:cNvPr id="5" name="Imagen 4"/>
          <p:cNvPicPr>
            <a:picLocks noChangeAspect="1"/>
          </p:cNvPicPr>
          <p:nvPr/>
        </p:nvPicPr>
        <p:blipFill>
          <a:blip r:embed="rId2"/>
          <a:stretch>
            <a:fillRect/>
          </a:stretch>
        </p:blipFill>
        <p:spPr>
          <a:xfrm rot="21439604">
            <a:off x="7972433" y="2346322"/>
            <a:ext cx="3055987" cy="3340265"/>
          </a:xfrm>
          <a:prstGeom prst="rect">
            <a:avLst/>
          </a:prstGeom>
        </p:spPr>
      </p:pic>
      <p:sp>
        <p:nvSpPr>
          <p:cNvPr id="7" name="4 Marcador de contenido"/>
          <p:cNvSpPr txBox="1">
            <a:spLocks/>
          </p:cNvSpPr>
          <p:nvPr/>
        </p:nvSpPr>
        <p:spPr>
          <a:xfrm>
            <a:off x="839416" y="1772816"/>
            <a:ext cx="10081641" cy="3705225"/>
          </a:xfrm>
          <a:prstGeom prst="rect">
            <a:avLst/>
          </a:prstGeom>
        </p:spPr>
        <p:txBody>
          <a:bodyPr/>
          <a:lstStyle>
            <a:lvl1pPr marL="285750" indent="-285750" algn="just" defTabSz="914400" rtl="0" eaLnBrk="1" latinLnBrk="0" hangingPunct="1">
              <a:spcBef>
                <a:spcPct val="20000"/>
              </a:spcBef>
              <a:buClr>
                <a:srgbClr val="FF0000"/>
              </a:buClr>
              <a:buFont typeface="Arial" panose="020B0604020202020204" pitchFamily="34" charset="0"/>
              <a:buChar char="»"/>
              <a:defRPr sz="1400" kern="1200" baseline="0">
                <a:solidFill>
                  <a:schemeClr val="tx1">
                    <a:lumMod val="75000"/>
                    <a:lumOff val="25000"/>
                  </a:schemeClr>
                </a:solidFill>
                <a:latin typeface="Segoe UI Light" panose="020B0502040204020203" pitchFamily="34" charset="0"/>
                <a:ea typeface="+mn-ea"/>
                <a:cs typeface="+mn-cs"/>
              </a:defRPr>
            </a:lvl1pPr>
            <a:lvl2pPr marL="800100" indent="-342900" algn="l" defTabSz="914400" rtl="0" eaLnBrk="1" latinLnBrk="0" hangingPunct="1">
              <a:spcBef>
                <a:spcPct val="20000"/>
              </a:spcBef>
              <a:buClr>
                <a:srgbClr val="FF0000"/>
              </a:buClr>
              <a:buFont typeface="Arial" panose="020B0604020202020204" pitchFamily="34" charset="0"/>
              <a:buChar char="•"/>
              <a:defRPr sz="24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s-CO" sz="2800" b="1" dirty="0" smtClean="0">
                <a:solidFill>
                  <a:schemeClr val="tx1"/>
                </a:solidFill>
                <a:latin typeface="Segoe UI Semilight" panose="020B0402040204020203" pitchFamily="34" charset="0"/>
                <a:cs typeface="Segoe UI Semilight" panose="020B0402040204020203" pitchFamily="34" charset="0"/>
              </a:rPr>
              <a:t>Abordaje heurístico</a:t>
            </a:r>
          </a:p>
          <a:p>
            <a:pPr marL="0" indent="0">
              <a:buFont typeface="Arial" panose="020B0604020202020204" pitchFamily="34" charset="0"/>
              <a:buNone/>
            </a:pPr>
            <a:endParaRPr lang="es-CO" sz="2800" b="1" dirty="0" smtClean="0">
              <a:solidFill>
                <a:schemeClr val="tx1"/>
              </a:solidFill>
            </a:endParaRPr>
          </a:p>
          <a:p>
            <a:r>
              <a:rPr lang="es-CO" sz="2400" b="1" dirty="0" smtClean="0">
                <a:solidFill>
                  <a:srgbClr val="FF0000"/>
                </a:solidFill>
              </a:rPr>
              <a:t>Identificación del problema/inclusión de ETES en agenda política</a:t>
            </a:r>
          </a:p>
          <a:p>
            <a:endParaRPr lang="es-CO" sz="2800" b="1" dirty="0" smtClean="0">
              <a:solidFill>
                <a:schemeClr val="tx1"/>
              </a:solidFill>
            </a:endParaRPr>
          </a:p>
          <a:p>
            <a:r>
              <a:rPr lang="es-CO" sz="2400" b="1" dirty="0" smtClean="0">
                <a:solidFill>
                  <a:schemeClr val="tx1"/>
                </a:solidFill>
              </a:rPr>
              <a:t>Formulación política de ETES</a:t>
            </a:r>
          </a:p>
          <a:p>
            <a:endParaRPr lang="es-CO" sz="2400" b="1" dirty="0" smtClean="0">
              <a:solidFill>
                <a:schemeClr val="tx1"/>
              </a:solidFill>
            </a:endParaRPr>
          </a:p>
          <a:p>
            <a:r>
              <a:rPr lang="es-CO" sz="2400" b="1" dirty="0" smtClean="0">
                <a:solidFill>
                  <a:schemeClr val="tx1"/>
                </a:solidFill>
              </a:rPr>
              <a:t>Implementación política de ETES</a:t>
            </a:r>
          </a:p>
          <a:p>
            <a:endParaRPr lang="es-CO" sz="2400" b="1" dirty="0" smtClean="0">
              <a:solidFill>
                <a:schemeClr val="tx1"/>
              </a:solidFill>
            </a:endParaRPr>
          </a:p>
          <a:p>
            <a:r>
              <a:rPr lang="es-CO" sz="2400" b="1" dirty="0" smtClean="0">
                <a:solidFill>
                  <a:schemeClr val="tx1"/>
                </a:solidFill>
              </a:rPr>
              <a:t>Seguimiento</a:t>
            </a:r>
          </a:p>
          <a:p>
            <a:endParaRPr lang="es-CO" sz="2400" b="1" dirty="0" smtClean="0">
              <a:solidFill>
                <a:schemeClr val="tx1"/>
              </a:solidFill>
            </a:endParaRPr>
          </a:p>
          <a:p>
            <a:endParaRPr lang="es-CO" sz="2400" b="1" dirty="0" smtClean="0">
              <a:solidFill>
                <a:schemeClr val="tx1"/>
              </a:solidFill>
              <a:latin typeface="Segoe UI Semibold" pitchFamily="34" charset="0"/>
            </a:endParaRPr>
          </a:p>
        </p:txBody>
      </p:sp>
    </p:spTree>
    <p:extLst>
      <p:ext uri="{BB962C8B-B14F-4D97-AF65-F5344CB8AC3E}">
        <p14:creationId xmlns:p14="http://schemas.microsoft.com/office/powerpoint/2010/main" val="243161258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124" descr="C:\Users\Satchcraft\Desktop\fonts iets\formatos de logo final\Logo IETS V02 simbolo.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80551" y="5927726"/>
            <a:ext cx="727075" cy="66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ítulo 3"/>
          <p:cNvSpPr>
            <a:spLocks noGrp="1"/>
          </p:cNvSpPr>
          <p:nvPr>
            <p:ph type="title"/>
          </p:nvPr>
        </p:nvSpPr>
        <p:spPr>
          <a:xfrm>
            <a:off x="1847528" y="45146"/>
            <a:ext cx="8229600" cy="1143000"/>
          </a:xfrm>
        </p:spPr>
        <p:txBody>
          <a:bodyPr/>
          <a:lstStyle/>
          <a:p>
            <a:r>
              <a:rPr lang="es-CO" sz="3600" b="1" dirty="0">
                <a:solidFill>
                  <a:schemeClr val="bg1"/>
                </a:solidFill>
              </a:rPr>
              <a:t>El proceso de priorizar y decidir </a:t>
            </a:r>
            <a:br>
              <a:rPr lang="es-CO" sz="3600" b="1" dirty="0">
                <a:solidFill>
                  <a:schemeClr val="bg1"/>
                </a:solidFill>
              </a:rPr>
            </a:br>
            <a:r>
              <a:rPr lang="es-CO" sz="2400" b="1" dirty="0">
                <a:solidFill>
                  <a:schemeClr val="bg1"/>
                </a:solidFill>
              </a:rPr>
              <a:t>aplica para listas de inclusiones o exclusiones</a:t>
            </a:r>
          </a:p>
        </p:txBody>
      </p:sp>
      <p:sp>
        <p:nvSpPr>
          <p:cNvPr id="6" name="4 Rectángulo"/>
          <p:cNvSpPr/>
          <p:nvPr/>
        </p:nvSpPr>
        <p:spPr>
          <a:xfrm>
            <a:off x="3048000" y="3146736"/>
            <a:ext cx="1219200" cy="2370496"/>
          </a:xfrm>
          <a:prstGeom prst="rect">
            <a:avLst/>
          </a:prstGeom>
          <a:solidFill>
            <a:srgbClr val="7286D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1000" dirty="0">
                <a:solidFill>
                  <a:schemeClr val="tx1"/>
                </a:solidFill>
              </a:rPr>
              <a:t>Identificación de candidatos para evaluación </a:t>
            </a:r>
          </a:p>
          <a:p>
            <a:pPr algn="ctr"/>
            <a:endParaRPr lang="es-ES_tradnl" sz="1000" dirty="0">
              <a:solidFill>
                <a:schemeClr val="tx1"/>
              </a:solidFill>
            </a:endParaRPr>
          </a:p>
          <a:p>
            <a:pPr algn="ctr"/>
            <a:r>
              <a:rPr lang="es-ES_tradnl" sz="1400" b="1" dirty="0">
                <a:solidFill>
                  <a:schemeClr val="tx1"/>
                </a:solidFill>
              </a:rPr>
              <a:t>Priorización</a:t>
            </a:r>
          </a:p>
          <a:p>
            <a:pPr algn="ctr"/>
            <a:endParaRPr lang="es-ES_tradnl" sz="1300" dirty="0">
              <a:solidFill>
                <a:schemeClr val="tx1"/>
              </a:solidFill>
            </a:endParaRPr>
          </a:p>
        </p:txBody>
      </p:sp>
      <p:sp>
        <p:nvSpPr>
          <p:cNvPr id="7" name="5 Rectángulo"/>
          <p:cNvSpPr/>
          <p:nvPr/>
        </p:nvSpPr>
        <p:spPr>
          <a:xfrm>
            <a:off x="4419600" y="3146736"/>
            <a:ext cx="1219200" cy="2370496"/>
          </a:xfrm>
          <a:prstGeom prst="rect">
            <a:avLst/>
          </a:prstGeom>
          <a:noFill/>
          <a:ln>
            <a:solidFill>
              <a:schemeClr val="tx1"/>
            </a:solidFill>
          </a:ln>
        </p:spPr>
        <p:style>
          <a:lnRef idx="3">
            <a:schemeClr val="lt1"/>
          </a:lnRef>
          <a:fillRef idx="1">
            <a:schemeClr val="accent5"/>
          </a:fillRef>
          <a:effectRef idx="1">
            <a:schemeClr val="accent5"/>
          </a:effectRef>
          <a:fontRef idx="minor">
            <a:schemeClr val="lt1"/>
          </a:fontRef>
        </p:style>
        <p:txBody>
          <a:bodyPr rtlCol="0" anchor="ctr"/>
          <a:lstStyle/>
          <a:p>
            <a:pPr algn="ctr"/>
            <a:r>
              <a:rPr lang="es-ES_tradnl" sz="1000" dirty="0">
                <a:solidFill>
                  <a:schemeClr val="tx1"/>
                </a:solidFill>
              </a:rPr>
              <a:t>Generar síntesis de evidencia </a:t>
            </a:r>
          </a:p>
          <a:p>
            <a:pPr algn="ctr"/>
            <a:endParaRPr lang="es-ES_tradnl" sz="1000" dirty="0">
              <a:solidFill>
                <a:schemeClr val="tx1"/>
              </a:solidFill>
            </a:endParaRPr>
          </a:p>
          <a:p>
            <a:pPr algn="ctr"/>
            <a:r>
              <a:rPr lang="es-ES_tradnl" sz="1400" b="1" dirty="0">
                <a:solidFill>
                  <a:schemeClr val="tx1"/>
                </a:solidFill>
              </a:rPr>
              <a:t>Evaluación</a:t>
            </a:r>
            <a:r>
              <a:rPr lang="es-ES_tradnl" sz="1400" dirty="0">
                <a:solidFill>
                  <a:schemeClr val="tx1"/>
                </a:solidFill>
              </a:rPr>
              <a:t> </a:t>
            </a:r>
          </a:p>
        </p:txBody>
      </p:sp>
      <p:sp>
        <p:nvSpPr>
          <p:cNvPr id="8" name="9 Rectángulo"/>
          <p:cNvSpPr/>
          <p:nvPr/>
        </p:nvSpPr>
        <p:spPr>
          <a:xfrm>
            <a:off x="5879976" y="3175248"/>
            <a:ext cx="1066800" cy="2302768"/>
          </a:xfrm>
          <a:prstGeom prst="rect">
            <a:avLst/>
          </a:prstGeom>
          <a:noFill/>
          <a:ln>
            <a:solidFill>
              <a:schemeClr val="tx1"/>
            </a:solidFill>
          </a:ln>
        </p:spPr>
        <p:style>
          <a:lnRef idx="3">
            <a:schemeClr val="lt1"/>
          </a:lnRef>
          <a:fillRef idx="1">
            <a:schemeClr val="accent6"/>
          </a:fillRef>
          <a:effectRef idx="1">
            <a:schemeClr val="accent6"/>
          </a:effectRef>
          <a:fontRef idx="minor">
            <a:schemeClr val="lt1"/>
          </a:fontRef>
        </p:style>
        <p:txBody>
          <a:bodyPr rtlCol="0" anchor="ctr"/>
          <a:lstStyle/>
          <a:p>
            <a:pPr algn="ctr"/>
            <a:r>
              <a:rPr lang="es-ES_tradnl" sz="1000" dirty="0">
                <a:solidFill>
                  <a:schemeClr val="tx1"/>
                </a:solidFill>
              </a:rPr>
              <a:t>Impacto presupuestario</a:t>
            </a:r>
          </a:p>
          <a:p>
            <a:pPr algn="ctr"/>
            <a:endParaRPr lang="es-ES_tradnl" sz="1000" dirty="0">
              <a:solidFill>
                <a:schemeClr val="tx1"/>
              </a:solidFill>
            </a:endParaRPr>
          </a:p>
          <a:p>
            <a:pPr algn="ctr"/>
            <a:r>
              <a:rPr lang="es-ES_tradnl" sz="1400" b="1" dirty="0">
                <a:solidFill>
                  <a:schemeClr val="tx1"/>
                </a:solidFill>
              </a:rPr>
              <a:t>Análisis impacto</a:t>
            </a:r>
          </a:p>
        </p:txBody>
      </p:sp>
      <p:sp>
        <p:nvSpPr>
          <p:cNvPr id="11" name="30 Rectángulo"/>
          <p:cNvSpPr/>
          <p:nvPr/>
        </p:nvSpPr>
        <p:spPr>
          <a:xfrm>
            <a:off x="7104112" y="3175248"/>
            <a:ext cx="1143000" cy="2306960"/>
          </a:xfrm>
          <a:prstGeom prst="rect">
            <a:avLst/>
          </a:prstGeom>
          <a:solidFill>
            <a:schemeClr val="bg1"/>
          </a:solidFill>
          <a:ln>
            <a:solidFill>
              <a:schemeClr val="tx1"/>
            </a:solidFill>
          </a:ln>
        </p:spPr>
        <p:style>
          <a:lnRef idx="3">
            <a:schemeClr val="lt1"/>
          </a:lnRef>
          <a:fillRef idx="1">
            <a:schemeClr val="accent4"/>
          </a:fillRef>
          <a:effectRef idx="1">
            <a:schemeClr val="accent4"/>
          </a:effectRef>
          <a:fontRef idx="minor">
            <a:schemeClr val="lt1"/>
          </a:fontRef>
        </p:style>
        <p:txBody>
          <a:bodyPr rtlCol="0" anchor="ctr"/>
          <a:lstStyle/>
          <a:p>
            <a:pPr algn="ctr"/>
            <a:r>
              <a:rPr lang="es-ES_tradnl" sz="1000" dirty="0">
                <a:solidFill>
                  <a:schemeClr val="tx1"/>
                </a:solidFill>
              </a:rPr>
              <a:t>Deliberar sobre la evidencia </a:t>
            </a:r>
          </a:p>
          <a:p>
            <a:pPr algn="ctr"/>
            <a:r>
              <a:rPr lang="es-ES_tradnl" sz="1000" dirty="0">
                <a:solidFill>
                  <a:schemeClr val="tx1"/>
                </a:solidFill>
              </a:rPr>
              <a:t> </a:t>
            </a:r>
            <a:r>
              <a:rPr lang="es-ES_tradnl" sz="1400" b="1" dirty="0">
                <a:solidFill>
                  <a:schemeClr val="tx1"/>
                </a:solidFill>
              </a:rPr>
              <a:t>Emisión de recomendaciones</a:t>
            </a:r>
          </a:p>
        </p:txBody>
      </p:sp>
      <p:sp>
        <p:nvSpPr>
          <p:cNvPr id="12" name="40 Rectángulo"/>
          <p:cNvSpPr/>
          <p:nvPr/>
        </p:nvSpPr>
        <p:spPr>
          <a:xfrm>
            <a:off x="9658352" y="3138264"/>
            <a:ext cx="1190176" cy="2302768"/>
          </a:xfrm>
          <a:prstGeom prst="rect">
            <a:avLst/>
          </a:prstGeom>
          <a:solidFill>
            <a:schemeClr val="bg1"/>
          </a:solidFill>
          <a:ln>
            <a:solidFill>
              <a:schemeClr val="tx1"/>
            </a:solidFill>
          </a:ln>
        </p:spPr>
        <p:style>
          <a:lnRef idx="3">
            <a:schemeClr val="lt1"/>
          </a:lnRef>
          <a:fillRef idx="1">
            <a:schemeClr val="accent2"/>
          </a:fillRef>
          <a:effectRef idx="1">
            <a:schemeClr val="accent2"/>
          </a:effectRef>
          <a:fontRef idx="minor">
            <a:schemeClr val="lt1"/>
          </a:fontRef>
        </p:style>
        <p:txBody>
          <a:bodyPr rtlCol="0" anchor="ctr"/>
          <a:lstStyle/>
          <a:p>
            <a:pPr algn="ctr"/>
            <a:r>
              <a:rPr lang="es-ES_tradnl" sz="1000" dirty="0">
                <a:solidFill>
                  <a:schemeClr val="tx1"/>
                </a:solidFill>
              </a:rPr>
              <a:t>Monitorear y Evaluar</a:t>
            </a:r>
          </a:p>
          <a:p>
            <a:pPr algn="ctr"/>
            <a:endParaRPr lang="es-ES_tradnl" sz="1000" dirty="0">
              <a:solidFill>
                <a:schemeClr val="tx1"/>
              </a:solidFill>
            </a:endParaRPr>
          </a:p>
          <a:p>
            <a:pPr algn="ctr"/>
            <a:r>
              <a:rPr lang="es-ES_tradnl" sz="1400" b="1" dirty="0">
                <a:solidFill>
                  <a:schemeClr val="tx1"/>
                </a:solidFill>
              </a:rPr>
              <a:t>Seguimiento</a:t>
            </a:r>
          </a:p>
        </p:txBody>
      </p:sp>
      <p:sp>
        <p:nvSpPr>
          <p:cNvPr id="13" name="27 Flecha derecha"/>
          <p:cNvSpPr/>
          <p:nvPr/>
        </p:nvSpPr>
        <p:spPr>
          <a:xfrm>
            <a:off x="4191000" y="4456746"/>
            <a:ext cx="285752" cy="1904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4" name="28 Flecha derecha"/>
          <p:cNvSpPr/>
          <p:nvPr/>
        </p:nvSpPr>
        <p:spPr>
          <a:xfrm>
            <a:off x="5594224" y="4456746"/>
            <a:ext cx="285752" cy="1904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5" name="31 Flecha derecha"/>
          <p:cNvSpPr/>
          <p:nvPr/>
        </p:nvSpPr>
        <p:spPr>
          <a:xfrm>
            <a:off x="9410648" y="4462648"/>
            <a:ext cx="285752" cy="1904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6" name="36 Flecha derecha"/>
          <p:cNvSpPr/>
          <p:nvPr/>
        </p:nvSpPr>
        <p:spPr>
          <a:xfrm>
            <a:off x="6934200" y="4509120"/>
            <a:ext cx="285752" cy="1904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7" name="3 Rectángulo"/>
          <p:cNvSpPr/>
          <p:nvPr/>
        </p:nvSpPr>
        <p:spPr>
          <a:xfrm>
            <a:off x="1676400" y="3146736"/>
            <a:ext cx="1162048" cy="2370496"/>
          </a:xfrm>
          <a:prstGeom prst="rect">
            <a:avLst/>
          </a:prstGeom>
          <a:solidFill>
            <a:schemeClr val="bg1"/>
          </a:solidFill>
          <a:ln>
            <a:solidFill>
              <a:schemeClr val="tx1"/>
            </a:solidFill>
          </a:ln>
        </p:spPr>
        <p:style>
          <a:lnRef idx="3">
            <a:schemeClr val="lt1"/>
          </a:lnRef>
          <a:fillRef idx="1">
            <a:schemeClr val="accent3"/>
          </a:fillRef>
          <a:effectRef idx="1">
            <a:schemeClr val="accent3"/>
          </a:effectRef>
          <a:fontRef idx="minor">
            <a:schemeClr val="lt1"/>
          </a:fontRef>
        </p:style>
        <p:txBody>
          <a:bodyPr rtlCol="0" anchor="ctr"/>
          <a:lstStyle/>
          <a:p>
            <a:pPr algn="ctr"/>
            <a:r>
              <a:rPr lang="es-ES_tradnl" sz="1000" dirty="0">
                <a:solidFill>
                  <a:schemeClr val="tx1"/>
                </a:solidFill>
              </a:rPr>
              <a:t>Permiso de comercialización/ </a:t>
            </a:r>
          </a:p>
          <a:p>
            <a:pPr algn="ctr"/>
            <a:endParaRPr lang="es-ES_tradnl" sz="1000" dirty="0">
              <a:solidFill>
                <a:schemeClr val="tx1"/>
              </a:solidFill>
            </a:endParaRPr>
          </a:p>
          <a:p>
            <a:pPr algn="ctr"/>
            <a:endParaRPr lang="es-ES_tradnl" sz="1000" dirty="0">
              <a:solidFill>
                <a:schemeClr val="tx1"/>
              </a:solidFill>
            </a:endParaRPr>
          </a:p>
          <a:p>
            <a:pPr algn="ctr"/>
            <a:r>
              <a:rPr lang="es-ES_tradnl" sz="1400" b="1" dirty="0">
                <a:solidFill>
                  <a:schemeClr val="tx1"/>
                </a:solidFill>
              </a:rPr>
              <a:t>Entrada</a:t>
            </a:r>
          </a:p>
          <a:p>
            <a:pPr algn="ctr"/>
            <a:endParaRPr lang="es-ES_tradnl" sz="1300" dirty="0">
              <a:solidFill>
                <a:schemeClr val="tx1"/>
              </a:solidFill>
            </a:endParaRPr>
          </a:p>
        </p:txBody>
      </p:sp>
      <p:sp>
        <p:nvSpPr>
          <p:cNvPr id="18" name="24 Flecha derecha"/>
          <p:cNvSpPr/>
          <p:nvPr/>
        </p:nvSpPr>
        <p:spPr>
          <a:xfrm>
            <a:off x="2838448" y="4456746"/>
            <a:ext cx="285752" cy="1904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9" name="9 Rectángulo"/>
          <p:cNvSpPr/>
          <p:nvPr/>
        </p:nvSpPr>
        <p:spPr>
          <a:xfrm>
            <a:off x="8377634" y="3138264"/>
            <a:ext cx="1102918" cy="2302768"/>
          </a:xfrm>
          <a:prstGeom prst="rect">
            <a:avLst/>
          </a:prstGeom>
          <a:solidFill>
            <a:srgbClr val="F79646"/>
          </a:solidFill>
          <a:ln>
            <a:solidFill>
              <a:schemeClr val="accent6">
                <a:lumMod val="75000"/>
              </a:schemeClr>
            </a:solidFill>
          </a:ln>
        </p:spPr>
        <p:style>
          <a:lnRef idx="3">
            <a:schemeClr val="lt1"/>
          </a:lnRef>
          <a:fillRef idx="1">
            <a:schemeClr val="accent6"/>
          </a:fillRef>
          <a:effectRef idx="1">
            <a:schemeClr val="accent6"/>
          </a:effectRef>
          <a:fontRef idx="minor">
            <a:schemeClr val="lt1"/>
          </a:fontRef>
        </p:style>
        <p:txBody>
          <a:bodyPr rtlCol="0" anchor="ctr"/>
          <a:lstStyle/>
          <a:p>
            <a:pPr algn="ctr"/>
            <a:r>
              <a:rPr lang="es-ES_tradnl" sz="1000" dirty="0">
                <a:solidFill>
                  <a:schemeClr val="tx1"/>
                </a:solidFill>
              </a:rPr>
              <a:t>Inclusión explicita o exclusión explicita</a:t>
            </a:r>
          </a:p>
          <a:p>
            <a:pPr algn="ctr"/>
            <a:endParaRPr lang="es-ES_tradnl" sz="1000" dirty="0">
              <a:solidFill>
                <a:schemeClr val="tx1"/>
              </a:solidFill>
            </a:endParaRPr>
          </a:p>
          <a:p>
            <a:pPr algn="ctr"/>
            <a:r>
              <a:rPr lang="es-ES_tradnl" sz="1400" b="1" dirty="0">
                <a:solidFill>
                  <a:schemeClr val="tx1"/>
                </a:solidFill>
              </a:rPr>
              <a:t>Decidir</a:t>
            </a:r>
          </a:p>
        </p:txBody>
      </p:sp>
      <p:sp>
        <p:nvSpPr>
          <p:cNvPr id="20" name="36 Flecha derecha"/>
          <p:cNvSpPr/>
          <p:nvPr/>
        </p:nvSpPr>
        <p:spPr>
          <a:xfrm>
            <a:off x="8186512" y="4509120"/>
            <a:ext cx="285752" cy="1904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3" name="TextBox 22"/>
          <p:cNvSpPr txBox="1"/>
          <p:nvPr/>
        </p:nvSpPr>
        <p:spPr>
          <a:xfrm>
            <a:off x="1847528" y="6262687"/>
            <a:ext cx="5086672" cy="261610"/>
          </a:xfrm>
          <a:prstGeom prst="rect">
            <a:avLst/>
          </a:prstGeom>
          <a:noFill/>
        </p:spPr>
        <p:txBody>
          <a:bodyPr wrap="square" rtlCol="0">
            <a:spAutoFit/>
          </a:bodyPr>
          <a:lstStyle/>
          <a:p>
            <a:r>
              <a:rPr lang="en-US" sz="1100" dirty="0" err="1"/>
              <a:t>Adaptado</a:t>
            </a:r>
            <a:r>
              <a:rPr lang="en-US" sz="1100" dirty="0"/>
              <a:t> IDB, Colombia  priority setting of public expenditure project, 2011. </a:t>
            </a:r>
          </a:p>
        </p:txBody>
      </p:sp>
      <p:sp>
        <p:nvSpPr>
          <p:cNvPr id="2" name="CuadroTexto 1"/>
          <p:cNvSpPr txBox="1"/>
          <p:nvPr/>
        </p:nvSpPr>
        <p:spPr>
          <a:xfrm>
            <a:off x="2838448" y="1169457"/>
            <a:ext cx="6555820" cy="1323439"/>
          </a:xfrm>
          <a:prstGeom prst="rect">
            <a:avLst/>
          </a:prstGeom>
          <a:noFill/>
        </p:spPr>
        <p:txBody>
          <a:bodyPr wrap="square" rtlCol="0">
            <a:spAutoFit/>
          </a:bodyPr>
          <a:lstStyle/>
          <a:p>
            <a:pPr algn="just"/>
            <a:r>
              <a:rPr lang="es-CO" sz="1600" dirty="0">
                <a:latin typeface="Segoe UI" pitchFamily="34" charset="0"/>
                <a:ea typeface="Segoe UI" pitchFamily="34" charset="0"/>
                <a:cs typeface="Segoe UI" pitchFamily="34" charset="0"/>
              </a:rPr>
              <a:t>Definición de criterios CRES 2012. Piloto en Agosto 2013, 15 criterios (13 EVIDEM y 2 locales) para priorización de cobertura. 4 tecnologías piloto, grupo focal 7 asistentes diferentes actores.  Metodología diseño 1 cuantitativa vs. Metodología 2 cualitativa + análisis de impacto presupuestario vs. ICER</a:t>
            </a:r>
          </a:p>
        </p:txBody>
      </p:sp>
      <p:sp>
        <p:nvSpPr>
          <p:cNvPr id="3" name="Flecha abajo 2"/>
          <p:cNvSpPr/>
          <p:nvPr/>
        </p:nvSpPr>
        <p:spPr>
          <a:xfrm>
            <a:off x="8697801" y="2480166"/>
            <a:ext cx="542189" cy="444778"/>
          </a:xfrm>
          <a:prstGeom prst="downArrow">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1" name="1 Título"/>
          <p:cNvSpPr txBox="1">
            <a:spLocks/>
          </p:cNvSpPr>
          <p:nvPr/>
        </p:nvSpPr>
        <p:spPr>
          <a:xfrm>
            <a:off x="2423592" y="431058"/>
            <a:ext cx="6923932" cy="566837"/>
          </a:xfrm>
          <a:prstGeom prst="rect">
            <a:avLst/>
          </a:prstGeom>
        </p:spPr>
        <p:txBody>
          <a:bodyPr lIns="0" tIns="0" rIns="0" bIns="0"/>
          <a:lstStyle>
            <a:lvl1pPr algn="ctr" defTabSz="914400" rtl="0" eaLnBrk="1" latinLnBrk="0" hangingPunct="1">
              <a:spcBef>
                <a:spcPct val="0"/>
              </a:spcBef>
              <a:buNone/>
              <a:defRPr sz="4400" kern="1200">
                <a:solidFill>
                  <a:schemeClr val="tx1"/>
                </a:solidFill>
                <a:latin typeface="Segoe UI" panose="020B0502040204020203" pitchFamily="34" charset="0"/>
                <a:ea typeface="Segoe UI" panose="020B0502040204020203" pitchFamily="34" charset="0"/>
                <a:cs typeface="Segoe UI" panose="020B0502040204020203" pitchFamily="34" charset="0"/>
              </a:defRPr>
            </a:lvl1pPr>
          </a:lstStyle>
          <a:p>
            <a:pPr>
              <a:defRPr/>
            </a:pPr>
            <a:r>
              <a:rPr lang="es-CO" sz="3200" b="1" dirty="0" smtClean="0">
                <a:effectLst>
                  <a:outerShdw blurRad="38100" dist="38100" dir="2700000" algn="tl">
                    <a:srgbClr val="000000">
                      <a:alpha val="43137"/>
                    </a:srgbClr>
                  </a:outerShdw>
                </a:effectLst>
                <a:latin typeface="Segoe UI Light" panose="020B0502040204020203" pitchFamily="34" charset="0"/>
              </a:rPr>
              <a:t>Fortalecimiento Institucional del Sector</a:t>
            </a:r>
            <a:endParaRPr lang="en-GB" sz="3200" b="1" dirty="0" smtClean="0">
              <a:effectLst>
                <a:outerShdw blurRad="38100" dist="38100" dir="2700000" algn="tl">
                  <a:srgbClr val="000000">
                    <a:alpha val="43137"/>
                  </a:srgbClr>
                </a:outerShdw>
              </a:effectLst>
              <a:latin typeface="Segoe UI Light" panose="020B0502040204020203" pitchFamily="34" charset="0"/>
            </a:endParaRPr>
          </a:p>
        </p:txBody>
      </p:sp>
    </p:spTree>
    <p:extLst>
      <p:ext uri="{BB962C8B-B14F-4D97-AF65-F5344CB8AC3E}">
        <p14:creationId xmlns:p14="http://schemas.microsoft.com/office/powerpoint/2010/main" val="2122914071"/>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124" descr="C:\Users\Satchcraft\Desktop\fonts iets\formatos de logo final\Logo IETS V02 simbol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80551" y="5927726"/>
            <a:ext cx="727075" cy="66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ítulo 3"/>
          <p:cNvSpPr>
            <a:spLocks noGrp="1"/>
          </p:cNvSpPr>
          <p:nvPr>
            <p:ph type="title"/>
          </p:nvPr>
        </p:nvSpPr>
        <p:spPr>
          <a:xfrm>
            <a:off x="1978025" y="48151"/>
            <a:ext cx="8229600" cy="1143000"/>
          </a:xfrm>
        </p:spPr>
        <p:txBody>
          <a:bodyPr/>
          <a:lstStyle/>
          <a:p>
            <a:r>
              <a:rPr lang="es-CO" sz="3600" b="1" dirty="0">
                <a:solidFill>
                  <a:schemeClr val="bg1"/>
                </a:solidFill>
                <a:cs typeface="Arial" pitchFamily="34" charset="0"/>
              </a:rPr>
              <a:t>Actividades de participación</a:t>
            </a:r>
            <a:endParaRPr lang="es-CO" sz="3600" dirty="0">
              <a:cs typeface="Arial" pitchFamily="34" charset="0"/>
            </a:endParaRPr>
          </a:p>
        </p:txBody>
      </p:sp>
      <p:pic>
        <p:nvPicPr>
          <p:cNvPr id="4" name="Imagen 17" descr="CIMG1796"/>
          <p:cNvPicPr>
            <a:picLocks noChangeAspect="1" noChangeArrowheads="1"/>
          </p:cNvPicPr>
          <p:nvPr/>
        </p:nvPicPr>
        <p:blipFill>
          <a:blip r:embed="rId4" cstate="print"/>
          <a:srcRect/>
          <a:stretch>
            <a:fillRect/>
          </a:stretch>
        </p:blipFill>
        <p:spPr bwMode="auto">
          <a:xfrm>
            <a:off x="2446513" y="1643659"/>
            <a:ext cx="2962275" cy="2219325"/>
          </a:xfrm>
          <a:prstGeom prst="rect">
            <a:avLst/>
          </a:prstGeom>
          <a:noFill/>
        </p:spPr>
      </p:pic>
      <p:pic>
        <p:nvPicPr>
          <p:cNvPr id="5" name="Imagen 7" descr="desayuno con sociedades científicas copia"/>
          <p:cNvPicPr>
            <a:picLocks noChangeAspect="1" noChangeArrowheads="1"/>
          </p:cNvPicPr>
          <p:nvPr/>
        </p:nvPicPr>
        <p:blipFill>
          <a:blip r:embed="rId5" cstate="print"/>
          <a:srcRect/>
          <a:stretch>
            <a:fillRect/>
          </a:stretch>
        </p:blipFill>
        <p:spPr bwMode="auto">
          <a:xfrm>
            <a:off x="6318474" y="1681039"/>
            <a:ext cx="2962275" cy="2228850"/>
          </a:xfrm>
          <a:prstGeom prst="rect">
            <a:avLst/>
          </a:prstGeom>
          <a:noFill/>
        </p:spPr>
      </p:pic>
      <p:pic>
        <p:nvPicPr>
          <p:cNvPr id="7" name="Imagen 9" descr="100_1969"/>
          <p:cNvPicPr>
            <a:picLocks noChangeAspect="1" noChangeArrowheads="1"/>
          </p:cNvPicPr>
          <p:nvPr/>
        </p:nvPicPr>
        <p:blipFill>
          <a:blip r:embed="rId6" cstate="print"/>
          <a:srcRect/>
          <a:stretch>
            <a:fillRect/>
          </a:stretch>
        </p:blipFill>
        <p:spPr bwMode="auto">
          <a:xfrm>
            <a:off x="2444206" y="4368800"/>
            <a:ext cx="2962275" cy="2228850"/>
          </a:xfrm>
          <a:prstGeom prst="rect">
            <a:avLst/>
          </a:prstGeom>
          <a:noFill/>
        </p:spPr>
      </p:pic>
      <p:pic>
        <p:nvPicPr>
          <p:cNvPr id="8" name="Imagen 10" descr="100_2003"/>
          <p:cNvPicPr>
            <a:picLocks noChangeAspect="1" noChangeArrowheads="1"/>
          </p:cNvPicPr>
          <p:nvPr/>
        </p:nvPicPr>
        <p:blipFill>
          <a:blip r:embed="rId7" cstate="print"/>
          <a:srcRect/>
          <a:stretch>
            <a:fillRect/>
          </a:stretch>
        </p:blipFill>
        <p:spPr bwMode="auto">
          <a:xfrm>
            <a:off x="6277323" y="4368800"/>
            <a:ext cx="2962275" cy="2228850"/>
          </a:xfrm>
          <a:prstGeom prst="rect">
            <a:avLst/>
          </a:prstGeom>
          <a:noFill/>
        </p:spPr>
      </p:pic>
      <p:sp>
        <p:nvSpPr>
          <p:cNvPr id="9" name="8 Rectángulo"/>
          <p:cNvSpPr/>
          <p:nvPr/>
        </p:nvSpPr>
        <p:spPr>
          <a:xfrm>
            <a:off x="2577857" y="1207965"/>
            <a:ext cx="2438023" cy="430887"/>
          </a:xfrm>
          <a:prstGeom prst="rect">
            <a:avLst/>
          </a:prstGeom>
        </p:spPr>
        <p:txBody>
          <a:bodyPr wrap="square">
            <a:spAutoFit/>
          </a:bodyPr>
          <a:lstStyle/>
          <a:p>
            <a:pPr algn="ctr"/>
            <a:r>
              <a:rPr lang="es-CO" sz="1100" b="1" dirty="0">
                <a:latin typeface="Arial Narrow" pitchFamily="34" charset="0"/>
              </a:rPr>
              <a:t>Comité de priorización en conjunto con el MSPS (Piloto)</a:t>
            </a:r>
          </a:p>
        </p:txBody>
      </p:sp>
      <p:sp>
        <p:nvSpPr>
          <p:cNvPr id="10" name="9 Rectángulo"/>
          <p:cNvSpPr/>
          <p:nvPr/>
        </p:nvSpPr>
        <p:spPr>
          <a:xfrm>
            <a:off x="6539448" y="1236039"/>
            <a:ext cx="2438023" cy="430887"/>
          </a:xfrm>
          <a:prstGeom prst="rect">
            <a:avLst/>
          </a:prstGeom>
        </p:spPr>
        <p:txBody>
          <a:bodyPr wrap="square">
            <a:spAutoFit/>
          </a:bodyPr>
          <a:lstStyle/>
          <a:p>
            <a:pPr algn="ctr"/>
            <a:r>
              <a:rPr lang="es-CO" sz="1100" b="1" dirty="0">
                <a:latin typeface="Arial Narrow" pitchFamily="34" charset="0"/>
              </a:rPr>
              <a:t>Reunión con voceros de algunas Sociedades Científicas</a:t>
            </a:r>
          </a:p>
        </p:txBody>
      </p:sp>
      <p:sp>
        <p:nvSpPr>
          <p:cNvPr id="11" name="10 Rectángulo"/>
          <p:cNvSpPr/>
          <p:nvPr/>
        </p:nvSpPr>
        <p:spPr>
          <a:xfrm>
            <a:off x="2685718" y="3909890"/>
            <a:ext cx="2438023" cy="430887"/>
          </a:xfrm>
          <a:prstGeom prst="rect">
            <a:avLst/>
          </a:prstGeom>
        </p:spPr>
        <p:txBody>
          <a:bodyPr wrap="square">
            <a:spAutoFit/>
          </a:bodyPr>
          <a:lstStyle/>
          <a:p>
            <a:pPr algn="ctr"/>
            <a:r>
              <a:rPr lang="es-CO" sz="1100" b="1" dirty="0">
                <a:latin typeface="Arial Narrow" pitchFamily="34" charset="0"/>
              </a:rPr>
              <a:t>Mesa temática de participación (Diferentes actores)</a:t>
            </a:r>
          </a:p>
        </p:txBody>
      </p:sp>
      <p:sp>
        <p:nvSpPr>
          <p:cNvPr id="12" name="11 Rectángulo"/>
          <p:cNvSpPr/>
          <p:nvPr/>
        </p:nvSpPr>
        <p:spPr>
          <a:xfrm>
            <a:off x="6574150" y="3949453"/>
            <a:ext cx="2438023" cy="430887"/>
          </a:xfrm>
          <a:prstGeom prst="rect">
            <a:avLst/>
          </a:prstGeom>
        </p:spPr>
        <p:txBody>
          <a:bodyPr wrap="square">
            <a:spAutoFit/>
          </a:bodyPr>
          <a:lstStyle/>
          <a:p>
            <a:pPr algn="ctr"/>
            <a:r>
              <a:rPr lang="es-CO" sz="1100" b="1" dirty="0">
                <a:latin typeface="Arial Narrow" pitchFamily="34" charset="0"/>
              </a:rPr>
              <a:t>Charla institucional (desarrolladores y representantes de la industria)</a:t>
            </a:r>
          </a:p>
        </p:txBody>
      </p:sp>
      <p:sp>
        <p:nvSpPr>
          <p:cNvPr id="13" name="1 Título"/>
          <p:cNvSpPr txBox="1">
            <a:spLocks/>
          </p:cNvSpPr>
          <p:nvPr/>
        </p:nvSpPr>
        <p:spPr>
          <a:xfrm>
            <a:off x="2423592" y="431058"/>
            <a:ext cx="6923932" cy="566837"/>
          </a:xfrm>
          <a:prstGeom prst="rect">
            <a:avLst/>
          </a:prstGeom>
        </p:spPr>
        <p:txBody>
          <a:bodyPr lIns="0" tIns="0" rIns="0" bIns="0"/>
          <a:lstStyle>
            <a:lvl1pPr algn="ctr" defTabSz="914400" rtl="0" eaLnBrk="1" latinLnBrk="0" hangingPunct="1">
              <a:spcBef>
                <a:spcPct val="0"/>
              </a:spcBef>
              <a:buNone/>
              <a:defRPr sz="4400" kern="1200">
                <a:solidFill>
                  <a:schemeClr val="tx1"/>
                </a:solidFill>
                <a:latin typeface="Segoe UI" panose="020B0502040204020203" pitchFamily="34" charset="0"/>
                <a:ea typeface="Segoe UI" panose="020B0502040204020203" pitchFamily="34" charset="0"/>
                <a:cs typeface="Segoe UI" panose="020B0502040204020203" pitchFamily="34" charset="0"/>
              </a:defRPr>
            </a:lvl1pPr>
          </a:lstStyle>
          <a:p>
            <a:pPr>
              <a:defRPr/>
            </a:pPr>
            <a:r>
              <a:rPr lang="es-CO" sz="3200" b="1" dirty="0" smtClean="0">
                <a:latin typeface="Segoe UI Light" panose="020B0502040204020203" pitchFamily="34" charset="0"/>
              </a:rPr>
              <a:t>El trabajo del IETS</a:t>
            </a:r>
            <a:endParaRPr lang="en-GB" sz="3200" b="1" dirty="0" smtClean="0">
              <a:latin typeface="Segoe UI Light" panose="020B0502040204020203" pitchFamily="34" charset="0"/>
            </a:endParaRPr>
          </a:p>
        </p:txBody>
      </p:sp>
    </p:spTree>
    <p:extLst>
      <p:ext uri="{BB962C8B-B14F-4D97-AF65-F5344CB8AC3E}">
        <p14:creationId xmlns:p14="http://schemas.microsoft.com/office/powerpoint/2010/main" val="1308246214"/>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Marcador de contenido 8"/>
          <p:cNvSpPr>
            <a:spLocks noGrp="1"/>
          </p:cNvSpPr>
          <p:nvPr>
            <p:ph sz="half" idx="2"/>
          </p:nvPr>
        </p:nvSpPr>
        <p:spPr>
          <a:xfrm>
            <a:off x="815899" y="1556792"/>
            <a:ext cx="10801200" cy="4137324"/>
          </a:xfrm>
        </p:spPr>
        <p:txBody>
          <a:bodyPr/>
          <a:lstStyle/>
          <a:p>
            <a:pPr marL="12700" indent="0">
              <a:buNone/>
            </a:pPr>
            <a:endParaRPr lang="es-CO" sz="2000" b="1" dirty="0" smtClean="0"/>
          </a:p>
          <a:p>
            <a:r>
              <a:rPr lang="es-ES_tradnl" sz="2000" b="1" dirty="0" smtClean="0">
                <a:solidFill>
                  <a:schemeClr val="tx1"/>
                </a:solidFill>
              </a:rPr>
              <a:t>Apoyo actualizaciones POS 2013 y 2015. Todas las tecnologías fueron evaluadas por IETS</a:t>
            </a:r>
          </a:p>
          <a:p>
            <a:r>
              <a:rPr lang="es-ES_tradnl" sz="2000" b="1" dirty="0" smtClean="0">
                <a:solidFill>
                  <a:schemeClr val="tx1"/>
                </a:solidFill>
              </a:rPr>
              <a:t>Inicio con seguridad, efectividad comparadas y AIP. Ahora también costo-efectividad</a:t>
            </a:r>
          </a:p>
          <a:p>
            <a:r>
              <a:rPr lang="es-ES_tradnl" sz="2000" b="1" dirty="0" smtClean="0">
                <a:solidFill>
                  <a:schemeClr val="tx1"/>
                </a:solidFill>
              </a:rPr>
              <a:t>Apoyo en la construcción e implementación más de 40 GPC de cobertura nacional</a:t>
            </a:r>
          </a:p>
          <a:p>
            <a:r>
              <a:rPr lang="es-ES_tradnl" sz="2000" b="1" dirty="0" smtClean="0">
                <a:solidFill>
                  <a:schemeClr val="tx1"/>
                </a:solidFill>
              </a:rPr>
              <a:t>Desarrollo de protocolos clínicos: ABA, Hemofilia, Accidente </a:t>
            </a:r>
            <a:r>
              <a:rPr lang="es-ES_tradnl" sz="2000" b="1" dirty="0" err="1" smtClean="0">
                <a:solidFill>
                  <a:schemeClr val="tx1"/>
                </a:solidFill>
              </a:rPr>
              <a:t>Lonomico</a:t>
            </a:r>
            <a:endParaRPr lang="es-ES_tradnl" sz="2000" b="1" dirty="0" smtClean="0">
              <a:solidFill>
                <a:schemeClr val="tx1"/>
              </a:solidFill>
            </a:endParaRPr>
          </a:p>
          <a:p>
            <a:r>
              <a:rPr lang="es-ES_tradnl" sz="2000" b="1" dirty="0" smtClean="0">
                <a:solidFill>
                  <a:schemeClr val="tx1"/>
                </a:solidFill>
              </a:rPr>
              <a:t>Apoyo a toma de decisiones de política: tabaco, </a:t>
            </a:r>
            <a:r>
              <a:rPr lang="es-ES_tradnl" sz="2000" b="1" dirty="0" err="1" smtClean="0">
                <a:solidFill>
                  <a:schemeClr val="tx1"/>
                </a:solidFill>
              </a:rPr>
              <a:t>cardio</a:t>
            </a:r>
            <a:r>
              <a:rPr lang="es-ES_tradnl" sz="2000" b="1" dirty="0" smtClean="0">
                <a:solidFill>
                  <a:schemeClr val="tx1"/>
                </a:solidFill>
              </a:rPr>
              <a:t>- desfibriladores, compra </a:t>
            </a:r>
            <a:r>
              <a:rPr lang="es-ES_tradnl" sz="2000" b="1" dirty="0" err="1" smtClean="0">
                <a:solidFill>
                  <a:schemeClr val="tx1"/>
                </a:solidFill>
              </a:rPr>
              <a:t>Osetalmivir</a:t>
            </a:r>
            <a:endParaRPr lang="es-ES_tradnl" sz="2000" b="1" dirty="0" smtClean="0">
              <a:solidFill>
                <a:schemeClr val="tx1"/>
              </a:solidFill>
            </a:endParaRPr>
          </a:p>
          <a:p>
            <a:r>
              <a:rPr lang="es-ES_tradnl" sz="2000" b="1" dirty="0" smtClean="0">
                <a:solidFill>
                  <a:schemeClr val="tx1"/>
                </a:solidFill>
              </a:rPr>
              <a:t>Apoyo políticas publicas Malaria, </a:t>
            </a:r>
            <a:r>
              <a:rPr lang="es-ES_tradnl" sz="2000" b="1" dirty="0" err="1" smtClean="0">
                <a:solidFill>
                  <a:schemeClr val="tx1"/>
                </a:solidFill>
              </a:rPr>
              <a:t>Leishmaniasis</a:t>
            </a:r>
            <a:endParaRPr lang="es-ES_tradnl" sz="2000" b="1" dirty="0" smtClean="0">
              <a:solidFill>
                <a:schemeClr val="tx1"/>
              </a:solidFill>
            </a:endParaRPr>
          </a:p>
          <a:p>
            <a:r>
              <a:rPr lang="es-ES_tradnl" sz="2000" b="1" dirty="0" smtClean="0">
                <a:solidFill>
                  <a:schemeClr val="tx1"/>
                </a:solidFill>
              </a:rPr>
              <a:t>Diseño de modelos de participación y priorización</a:t>
            </a:r>
          </a:p>
          <a:p>
            <a:endParaRPr lang="es-ES_tradnl" sz="2000" b="1" dirty="0">
              <a:solidFill>
                <a:schemeClr val="tx1"/>
              </a:solidFill>
            </a:endParaRPr>
          </a:p>
          <a:p>
            <a:r>
              <a:rPr lang="es-ES_tradnl" sz="2000" b="1" dirty="0" smtClean="0">
                <a:solidFill>
                  <a:schemeClr val="tx1"/>
                </a:solidFill>
              </a:rPr>
              <a:t>Por venir….implementación ley estatutaria, regulación precios basada en valor, esquemas de riesgo compartido</a:t>
            </a:r>
            <a:endParaRPr lang="es-ES_tradnl" sz="2000" b="1" dirty="0" smtClean="0">
              <a:solidFill>
                <a:schemeClr val="tx1"/>
              </a:solidFill>
            </a:endParaRPr>
          </a:p>
          <a:p>
            <a:endParaRPr lang="es-CO" sz="2000" b="1" dirty="0" smtClean="0">
              <a:solidFill>
                <a:schemeClr val="tx1"/>
              </a:solidFill>
            </a:endParaRPr>
          </a:p>
        </p:txBody>
      </p:sp>
      <p:sp>
        <p:nvSpPr>
          <p:cNvPr id="13" name="Marcador de texto 12"/>
          <p:cNvSpPr>
            <a:spLocks noGrp="1"/>
          </p:cNvSpPr>
          <p:nvPr>
            <p:ph type="body" sz="quarter" idx="10"/>
          </p:nvPr>
        </p:nvSpPr>
        <p:spPr>
          <a:xfrm>
            <a:off x="812059" y="764704"/>
            <a:ext cx="10585450" cy="504056"/>
          </a:xfrm>
        </p:spPr>
        <p:txBody>
          <a:bodyPr/>
          <a:lstStyle/>
          <a:p>
            <a:pPr>
              <a:defRPr/>
            </a:pPr>
            <a:r>
              <a:rPr lang="es-CO" sz="2800" b="1" dirty="0">
                <a:latin typeface="Segoe UI Light" panose="020B0502040204020203" pitchFamily="34" charset="0"/>
              </a:rPr>
              <a:t>El trabajo del IETS</a:t>
            </a:r>
            <a:endParaRPr lang="en-GB" sz="2800" b="1" dirty="0">
              <a:latin typeface="Segoe UI Light" panose="020B0502040204020203" pitchFamily="34" charset="0"/>
            </a:endParaRPr>
          </a:p>
        </p:txBody>
      </p:sp>
    </p:spTree>
    <p:extLst>
      <p:ext uri="{BB962C8B-B14F-4D97-AF65-F5344CB8AC3E}">
        <p14:creationId xmlns:p14="http://schemas.microsoft.com/office/powerpoint/2010/main" val="3460893303"/>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4 Título"/>
          <p:cNvSpPr txBox="1">
            <a:spLocks/>
          </p:cNvSpPr>
          <p:nvPr/>
        </p:nvSpPr>
        <p:spPr>
          <a:xfrm>
            <a:off x="2207568" y="764704"/>
            <a:ext cx="7704856" cy="648072"/>
          </a:xfrm>
          <a:prstGeom prst="rect">
            <a:avLst/>
          </a:prstGeom>
        </p:spPr>
        <p:txBody>
          <a:bodyPr/>
          <a:lstStyle>
            <a:lvl1pPr algn="ctr" defTabSz="914400" rtl="0" eaLnBrk="1" latinLnBrk="0" hangingPunct="1">
              <a:spcBef>
                <a:spcPct val="0"/>
              </a:spcBef>
              <a:buNone/>
              <a:defRPr sz="4400" kern="1200">
                <a:solidFill>
                  <a:schemeClr val="tx1"/>
                </a:solidFill>
                <a:latin typeface="Segoe UI" panose="020B0502040204020203" pitchFamily="34" charset="0"/>
                <a:ea typeface="Segoe UI" panose="020B0502040204020203" pitchFamily="34" charset="0"/>
                <a:cs typeface="Segoe UI" panose="020B0502040204020203" pitchFamily="34" charset="0"/>
              </a:defRPr>
            </a:lvl1pPr>
          </a:lstStyle>
          <a:p>
            <a:r>
              <a:rPr lang="es-CO" sz="2800" b="1" dirty="0" smtClean="0"/>
              <a:t>El abordaje heurístico- pasos incrementales</a:t>
            </a:r>
            <a:endParaRPr lang="es-CO" sz="2800" b="1" dirty="0"/>
          </a:p>
        </p:txBody>
      </p:sp>
      <p:pic>
        <p:nvPicPr>
          <p:cNvPr id="5" name="Imagen 4"/>
          <p:cNvPicPr>
            <a:picLocks noChangeAspect="1"/>
          </p:cNvPicPr>
          <p:nvPr/>
        </p:nvPicPr>
        <p:blipFill>
          <a:blip r:embed="rId2"/>
          <a:stretch>
            <a:fillRect/>
          </a:stretch>
        </p:blipFill>
        <p:spPr>
          <a:xfrm rot="21439604">
            <a:off x="7972433" y="2346322"/>
            <a:ext cx="3055987" cy="3340265"/>
          </a:xfrm>
          <a:prstGeom prst="rect">
            <a:avLst/>
          </a:prstGeom>
        </p:spPr>
      </p:pic>
      <p:sp>
        <p:nvSpPr>
          <p:cNvPr id="7" name="4 Marcador de contenido"/>
          <p:cNvSpPr txBox="1">
            <a:spLocks/>
          </p:cNvSpPr>
          <p:nvPr/>
        </p:nvSpPr>
        <p:spPr>
          <a:xfrm>
            <a:off x="839416" y="1772816"/>
            <a:ext cx="10081641" cy="3705225"/>
          </a:xfrm>
          <a:prstGeom prst="rect">
            <a:avLst/>
          </a:prstGeom>
        </p:spPr>
        <p:txBody>
          <a:bodyPr/>
          <a:lstStyle>
            <a:lvl1pPr marL="285750" indent="-285750" algn="just" defTabSz="914400" rtl="0" eaLnBrk="1" latinLnBrk="0" hangingPunct="1">
              <a:spcBef>
                <a:spcPct val="20000"/>
              </a:spcBef>
              <a:buClr>
                <a:srgbClr val="FF0000"/>
              </a:buClr>
              <a:buFont typeface="Arial" panose="020B0604020202020204" pitchFamily="34" charset="0"/>
              <a:buChar char="»"/>
              <a:defRPr sz="1400" kern="1200" baseline="0">
                <a:solidFill>
                  <a:schemeClr val="tx1">
                    <a:lumMod val="75000"/>
                    <a:lumOff val="25000"/>
                  </a:schemeClr>
                </a:solidFill>
                <a:latin typeface="Segoe UI Light" panose="020B0502040204020203" pitchFamily="34" charset="0"/>
                <a:ea typeface="+mn-ea"/>
                <a:cs typeface="+mn-cs"/>
              </a:defRPr>
            </a:lvl1pPr>
            <a:lvl2pPr marL="800100" indent="-342900" algn="l" defTabSz="914400" rtl="0" eaLnBrk="1" latinLnBrk="0" hangingPunct="1">
              <a:spcBef>
                <a:spcPct val="20000"/>
              </a:spcBef>
              <a:buClr>
                <a:srgbClr val="FF0000"/>
              </a:buClr>
              <a:buFont typeface="Arial" panose="020B0604020202020204" pitchFamily="34" charset="0"/>
              <a:buChar char="•"/>
              <a:defRPr sz="24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s-CO" sz="2800" b="1" dirty="0" smtClean="0">
                <a:solidFill>
                  <a:schemeClr val="tx1"/>
                </a:solidFill>
                <a:latin typeface="Segoe UI Semilight" panose="020B0402040204020203" pitchFamily="34" charset="0"/>
                <a:cs typeface="Segoe UI Semilight" panose="020B0402040204020203" pitchFamily="34" charset="0"/>
              </a:rPr>
              <a:t>Abordaje heurístico</a:t>
            </a:r>
          </a:p>
          <a:p>
            <a:pPr marL="0" indent="0">
              <a:buFont typeface="Arial" panose="020B0604020202020204" pitchFamily="34" charset="0"/>
              <a:buNone/>
            </a:pPr>
            <a:endParaRPr lang="es-CO" sz="2800" b="1" dirty="0" smtClean="0">
              <a:solidFill>
                <a:schemeClr val="tx1"/>
              </a:solidFill>
            </a:endParaRPr>
          </a:p>
          <a:p>
            <a:r>
              <a:rPr lang="es-CO" sz="2400" b="1" dirty="0" smtClean="0">
                <a:solidFill>
                  <a:schemeClr val="tx1"/>
                </a:solidFill>
              </a:rPr>
              <a:t>Identificación del problema/inclusión de ETES en agenda política</a:t>
            </a:r>
          </a:p>
          <a:p>
            <a:endParaRPr lang="es-CO" sz="2800" b="1" dirty="0" smtClean="0">
              <a:solidFill>
                <a:schemeClr val="tx1"/>
              </a:solidFill>
            </a:endParaRPr>
          </a:p>
          <a:p>
            <a:r>
              <a:rPr lang="es-CO" sz="2400" b="1" dirty="0" smtClean="0">
                <a:solidFill>
                  <a:schemeClr val="tx1"/>
                </a:solidFill>
              </a:rPr>
              <a:t>Formulación política de ETES</a:t>
            </a:r>
          </a:p>
          <a:p>
            <a:endParaRPr lang="es-CO" sz="2400" b="1" dirty="0" smtClean="0">
              <a:solidFill>
                <a:schemeClr val="tx1"/>
              </a:solidFill>
            </a:endParaRPr>
          </a:p>
          <a:p>
            <a:r>
              <a:rPr lang="es-CO" sz="2400" b="1" dirty="0" smtClean="0">
                <a:solidFill>
                  <a:schemeClr val="tx1"/>
                </a:solidFill>
              </a:rPr>
              <a:t>Implementación política de ETES</a:t>
            </a:r>
          </a:p>
          <a:p>
            <a:endParaRPr lang="es-CO" sz="2400" b="1" dirty="0" smtClean="0">
              <a:solidFill>
                <a:schemeClr val="tx1"/>
              </a:solidFill>
            </a:endParaRPr>
          </a:p>
          <a:p>
            <a:r>
              <a:rPr lang="es-CO" sz="2400" b="1" dirty="0" smtClean="0">
                <a:solidFill>
                  <a:srgbClr val="FF0000"/>
                </a:solidFill>
              </a:rPr>
              <a:t>Seguimiento ?????</a:t>
            </a:r>
          </a:p>
          <a:p>
            <a:endParaRPr lang="es-CO" sz="2400" b="1" dirty="0" smtClean="0">
              <a:solidFill>
                <a:schemeClr val="tx1"/>
              </a:solidFill>
            </a:endParaRPr>
          </a:p>
          <a:p>
            <a:endParaRPr lang="es-CO" sz="2400" b="1" dirty="0" smtClean="0">
              <a:solidFill>
                <a:schemeClr val="tx1"/>
              </a:solidFill>
              <a:latin typeface="Segoe UI Semibold" pitchFamily="34" charset="0"/>
            </a:endParaRPr>
          </a:p>
        </p:txBody>
      </p:sp>
    </p:spTree>
    <p:extLst>
      <p:ext uri="{BB962C8B-B14F-4D97-AF65-F5344CB8AC3E}">
        <p14:creationId xmlns:p14="http://schemas.microsoft.com/office/powerpoint/2010/main" val="2829581057"/>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half" idx="2"/>
          </p:nvPr>
        </p:nvSpPr>
        <p:spPr>
          <a:xfrm>
            <a:off x="695400" y="1529408"/>
            <a:ext cx="6264696" cy="4275856"/>
          </a:xfrm>
        </p:spPr>
        <p:txBody>
          <a:bodyPr/>
          <a:lstStyle/>
          <a:p>
            <a:r>
              <a:rPr lang="es-CO" sz="2800" dirty="0" smtClean="0">
                <a:solidFill>
                  <a:schemeClr val="tx1"/>
                </a:solidFill>
              </a:rPr>
              <a:t>Tres </a:t>
            </a:r>
            <a:r>
              <a:rPr lang="es-CO" sz="2800" dirty="0">
                <a:solidFill>
                  <a:schemeClr val="tx1"/>
                </a:solidFill>
              </a:rPr>
              <a:t>r</a:t>
            </a:r>
            <a:r>
              <a:rPr lang="es-CO" sz="2800" dirty="0" smtClean="0">
                <a:solidFill>
                  <a:schemeClr val="tx1"/>
                </a:solidFill>
              </a:rPr>
              <a:t>azones para implementar ETES:</a:t>
            </a:r>
          </a:p>
          <a:p>
            <a:pPr lvl="1"/>
            <a:r>
              <a:rPr lang="es-CO" sz="2000" dirty="0" smtClean="0">
                <a:latin typeface="Segoe UI Light" panose="020B0502040204020203" pitchFamily="34" charset="0"/>
              </a:rPr>
              <a:t>Sobre costos</a:t>
            </a:r>
          </a:p>
          <a:p>
            <a:pPr lvl="1"/>
            <a:r>
              <a:rPr lang="es-CO" sz="2000" dirty="0" smtClean="0">
                <a:latin typeface="Segoe UI Light" panose="020B0502040204020203" pitchFamily="34" charset="0"/>
              </a:rPr>
              <a:t>Calidad</a:t>
            </a:r>
          </a:p>
          <a:p>
            <a:pPr lvl="1"/>
            <a:r>
              <a:rPr lang="es-CO" sz="2000" dirty="0" smtClean="0">
                <a:latin typeface="Segoe UI Light" panose="020B0502040204020203" pitchFamily="34" charset="0"/>
              </a:rPr>
              <a:t>Legitimidad/ rendición de cuentas</a:t>
            </a:r>
          </a:p>
          <a:p>
            <a:r>
              <a:rPr lang="es-CO" sz="2800" dirty="0" smtClean="0">
                <a:solidFill>
                  <a:schemeClr val="tx1"/>
                </a:solidFill>
              </a:rPr>
              <a:t>modelos </a:t>
            </a:r>
            <a:r>
              <a:rPr lang="es-CO" sz="2800" dirty="0">
                <a:solidFill>
                  <a:schemeClr val="tx1"/>
                </a:solidFill>
              </a:rPr>
              <a:t>para iniciar ETES </a:t>
            </a:r>
            <a:endParaRPr lang="es-CO" sz="2800" dirty="0" smtClean="0">
              <a:solidFill>
                <a:schemeClr val="tx1"/>
              </a:solidFill>
            </a:endParaRPr>
          </a:p>
          <a:p>
            <a:pPr lvl="1"/>
            <a:r>
              <a:rPr lang="es-CO" sz="2000" i="1" dirty="0" smtClean="0">
                <a:latin typeface="Segoe UI Light" panose="020B0502040204020203" pitchFamily="34" charset="0"/>
              </a:rPr>
              <a:t>Top-</a:t>
            </a:r>
            <a:r>
              <a:rPr lang="es-CO" sz="2000" i="1" dirty="0" err="1" smtClean="0">
                <a:latin typeface="Segoe UI Light" panose="020B0502040204020203" pitchFamily="34" charset="0"/>
              </a:rPr>
              <a:t>down</a:t>
            </a:r>
            <a:r>
              <a:rPr lang="es-CO" sz="2000" dirty="0">
                <a:latin typeface="Segoe UI Light" panose="020B0502040204020203" pitchFamily="34" charset="0"/>
              </a:rPr>
              <a:t>: De arriba hacia abajo- interés político</a:t>
            </a:r>
          </a:p>
          <a:p>
            <a:pPr lvl="1"/>
            <a:r>
              <a:rPr lang="es-CO" sz="2000" i="1" dirty="0" err="1">
                <a:latin typeface="Segoe UI Light" panose="020B0502040204020203" pitchFamily="34" charset="0"/>
              </a:rPr>
              <a:t>Bottom</a:t>
            </a:r>
            <a:r>
              <a:rPr lang="es-CO" sz="2000" i="1" dirty="0">
                <a:latin typeface="Segoe UI Light" panose="020B0502040204020203" pitchFamily="34" charset="0"/>
              </a:rPr>
              <a:t>-up</a:t>
            </a:r>
            <a:r>
              <a:rPr lang="es-CO" sz="2000" dirty="0">
                <a:latin typeface="Segoe UI Light" panose="020B0502040204020203" pitchFamily="34" charset="0"/>
              </a:rPr>
              <a:t>: De abajo hacia arriba- interés académico o de investigación </a:t>
            </a:r>
          </a:p>
          <a:p>
            <a:pPr lvl="1"/>
            <a:r>
              <a:rPr lang="es-CO" sz="2000" dirty="0">
                <a:latin typeface="Segoe UI Light" panose="020B0502040204020203" pitchFamily="34" charset="0"/>
              </a:rPr>
              <a:t>Convergente</a:t>
            </a:r>
          </a:p>
          <a:p>
            <a:endParaRPr lang="es-CO" sz="2800" dirty="0">
              <a:solidFill>
                <a:schemeClr val="tx1"/>
              </a:solidFill>
            </a:endParaRPr>
          </a:p>
        </p:txBody>
      </p:sp>
      <p:sp>
        <p:nvSpPr>
          <p:cNvPr id="4" name="1 Título"/>
          <p:cNvSpPr txBox="1">
            <a:spLocks/>
          </p:cNvSpPr>
          <p:nvPr/>
        </p:nvSpPr>
        <p:spPr>
          <a:xfrm>
            <a:off x="1775520" y="476672"/>
            <a:ext cx="8436101" cy="1290848"/>
          </a:xfrm>
          <a:prstGeom prst="rect">
            <a:avLst/>
          </a:prstGeom>
        </p:spPr>
        <p:txBody>
          <a:bodyPr/>
          <a:lstStyle>
            <a:lvl1pPr algn="ctr" defTabSz="914400" rtl="0" eaLnBrk="1" latinLnBrk="0" hangingPunct="1">
              <a:spcBef>
                <a:spcPct val="0"/>
              </a:spcBef>
              <a:buNone/>
              <a:defRPr sz="4400" kern="1200">
                <a:solidFill>
                  <a:schemeClr val="tx1"/>
                </a:solidFill>
                <a:latin typeface="Segoe UI" panose="020B0502040204020203" pitchFamily="34" charset="0"/>
                <a:ea typeface="Segoe UI" panose="020B0502040204020203" pitchFamily="34" charset="0"/>
                <a:cs typeface="Segoe UI" panose="020B0502040204020203" pitchFamily="34" charset="0"/>
              </a:defRPr>
            </a:lvl1pPr>
          </a:lstStyle>
          <a:p>
            <a:r>
              <a:rPr lang="es-CO" sz="3200" dirty="0" smtClean="0"/>
              <a:t>Motivadores para el establecimiento </a:t>
            </a:r>
          </a:p>
          <a:p>
            <a:r>
              <a:rPr lang="es-CO" sz="3200" dirty="0" smtClean="0"/>
              <a:t>de ETES</a:t>
            </a:r>
            <a:endParaRPr lang="es-CO" sz="3200" dirty="0"/>
          </a:p>
        </p:txBody>
      </p:sp>
      <p:sp>
        <p:nvSpPr>
          <p:cNvPr id="2" name="CuadroTexto 1"/>
          <p:cNvSpPr txBox="1"/>
          <p:nvPr/>
        </p:nvSpPr>
        <p:spPr>
          <a:xfrm>
            <a:off x="7608168" y="2132856"/>
            <a:ext cx="3600400" cy="1569660"/>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marL="0" lvl="1" algn="just"/>
            <a:r>
              <a:rPr lang="es-CO" sz="1600" dirty="0" smtClean="0">
                <a:latin typeface="Segoe UI Light" panose="020B0502040204020203" pitchFamily="34" charset="0"/>
              </a:rPr>
              <a:t>En Colombia, interés académico a inicios de los 90s, solo de marea reciente ETES ha llamado la atención de los tomadores de decisión y políticos, por lo que BU y TD convergieron al crearse el IETS</a:t>
            </a:r>
            <a:endParaRPr lang="es-CO" sz="1600" dirty="0">
              <a:latin typeface="Segoe UI Light" panose="020B0502040204020203" pitchFamily="34" charset="0"/>
            </a:endParaRPr>
          </a:p>
        </p:txBody>
      </p:sp>
      <p:sp>
        <p:nvSpPr>
          <p:cNvPr id="5" name="CuadroTexto 4"/>
          <p:cNvSpPr txBox="1"/>
          <p:nvPr/>
        </p:nvSpPr>
        <p:spPr>
          <a:xfrm>
            <a:off x="8472264" y="5085184"/>
            <a:ext cx="2088232" cy="369332"/>
          </a:xfrm>
          <a:prstGeom prst="rect">
            <a:avLst/>
          </a:prstGeom>
          <a:noFill/>
        </p:spPr>
        <p:txBody>
          <a:bodyPr wrap="square" rtlCol="0">
            <a:spAutoFit/>
          </a:bodyPr>
          <a:lstStyle/>
          <a:p>
            <a:r>
              <a:rPr lang="es-CO" dirty="0" smtClean="0">
                <a:latin typeface="Segoe UI Light" panose="020B0502040204020203" pitchFamily="34" charset="0"/>
              </a:rPr>
              <a:t>Rajan y </a:t>
            </a:r>
            <a:r>
              <a:rPr lang="es-CO" dirty="0" err="1" smtClean="0">
                <a:latin typeface="Segoe UI Light" panose="020B0502040204020203" pitchFamily="34" charset="0"/>
              </a:rPr>
              <a:t>cols</a:t>
            </a:r>
            <a:r>
              <a:rPr lang="es-CO" dirty="0" smtClean="0">
                <a:latin typeface="Segoe UI Light" panose="020B0502040204020203" pitchFamily="34" charset="0"/>
              </a:rPr>
              <a:t>, 2011</a:t>
            </a:r>
            <a:endParaRPr lang="es-CO" dirty="0">
              <a:latin typeface="Segoe UI Light" panose="020B0502040204020203" pitchFamily="34" charset="0"/>
            </a:endParaRPr>
          </a:p>
        </p:txBody>
      </p:sp>
    </p:spTree>
    <p:extLst>
      <p:ext uri="{BB962C8B-B14F-4D97-AF65-F5344CB8AC3E}">
        <p14:creationId xmlns:p14="http://schemas.microsoft.com/office/powerpoint/2010/main" val="3111840671"/>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half" idx="2"/>
          </p:nvPr>
        </p:nvSpPr>
        <p:spPr>
          <a:xfrm>
            <a:off x="695400" y="1196752"/>
            <a:ext cx="6264696" cy="5328592"/>
          </a:xfrm>
        </p:spPr>
        <p:txBody>
          <a:bodyPr/>
          <a:lstStyle/>
          <a:p>
            <a:pPr marL="0" indent="0">
              <a:buNone/>
            </a:pPr>
            <a:endParaRPr lang="es-CO" sz="2400" dirty="0" smtClean="0"/>
          </a:p>
          <a:p>
            <a:r>
              <a:rPr lang="es-CO" sz="2400" dirty="0" smtClean="0"/>
              <a:t>El top 5 de facilitadores coinciden en países ricos y no ricos:</a:t>
            </a:r>
          </a:p>
          <a:p>
            <a:pPr lvl="1"/>
            <a:r>
              <a:rPr lang="es-CO" sz="2000" dirty="0" smtClean="0">
                <a:latin typeface="Segoe UI Light" panose="020B0502040204020203" pitchFamily="34" charset="0"/>
              </a:rPr>
              <a:t>Disponibilidad de RH para desarrollo de ETES [Capacidad Local]; </a:t>
            </a:r>
          </a:p>
          <a:p>
            <a:pPr lvl="1"/>
            <a:r>
              <a:rPr lang="es-CO" sz="2000" dirty="0">
                <a:latin typeface="Segoe UI Light" panose="020B0502040204020203" pitchFamily="34" charset="0"/>
              </a:rPr>
              <a:t>Disponibilidad de </a:t>
            </a:r>
            <a:r>
              <a:rPr lang="es-CO" sz="2000" dirty="0" smtClean="0">
                <a:latin typeface="Segoe UI Light" panose="020B0502040204020203" pitchFamily="34" charset="0"/>
              </a:rPr>
              <a:t>RF para desarrollar/ establecer ETES [Apoyo Financiero]; </a:t>
            </a:r>
          </a:p>
          <a:p>
            <a:pPr lvl="1"/>
            <a:r>
              <a:rPr lang="es-CO" sz="2000" dirty="0" smtClean="0">
                <a:latin typeface="Segoe UI Light" panose="020B0502040204020203" pitchFamily="34" charset="0"/>
              </a:rPr>
              <a:t>Existencia de buenas practicas y ejemplos de otros países [Globalización]; </a:t>
            </a:r>
          </a:p>
          <a:p>
            <a:pPr lvl="1"/>
            <a:r>
              <a:rPr lang="es-CO" sz="2000" dirty="0" smtClean="0">
                <a:latin typeface="Segoe UI Light" panose="020B0502040204020203" pitchFamily="34" charset="0"/>
              </a:rPr>
              <a:t>Existencia de redes internacionales, apoyo y colaboración [Globalización]; y </a:t>
            </a:r>
          </a:p>
          <a:p>
            <a:pPr lvl="1"/>
            <a:r>
              <a:rPr lang="es-CO" sz="2000" dirty="0" smtClean="0">
                <a:latin typeface="Segoe UI Light" panose="020B0502040204020203" pitchFamily="34" charset="0"/>
              </a:rPr>
              <a:t>Entendimiento de necesidades locales y establecimiento de prioridades [Contexto del Sistema de Salud y Presión de actores]. </a:t>
            </a:r>
            <a:endParaRPr lang="es-CO" sz="2000" dirty="0">
              <a:latin typeface="Segoe UI Light" panose="020B0502040204020203" pitchFamily="34" charset="0"/>
            </a:endParaRPr>
          </a:p>
        </p:txBody>
      </p:sp>
      <p:sp>
        <p:nvSpPr>
          <p:cNvPr id="4" name="1 Título"/>
          <p:cNvSpPr txBox="1">
            <a:spLocks/>
          </p:cNvSpPr>
          <p:nvPr/>
        </p:nvSpPr>
        <p:spPr>
          <a:xfrm>
            <a:off x="1775520" y="332656"/>
            <a:ext cx="8436101" cy="1290848"/>
          </a:xfrm>
          <a:prstGeom prst="rect">
            <a:avLst/>
          </a:prstGeom>
        </p:spPr>
        <p:txBody>
          <a:bodyPr/>
          <a:lstStyle>
            <a:lvl1pPr algn="ctr" defTabSz="914400" rtl="0" eaLnBrk="1" latinLnBrk="0" hangingPunct="1">
              <a:spcBef>
                <a:spcPct val="0"/>
              </a:spcBef>
              <a:buNone/>
              <a:defRPr sz="4400" kern="1200">
                <a:solidFill>
                  <a:schemeClr val="tx1"/>
                </a:solidFill>
                <a:latin typeface="Segoe UI" panose="020B0502040204020203" pitchFamily="34" charset="0"/>
                <a:ea typeface="Segoe UI" panose="020B0502040204020203" pitchFamily="34" charset="0"/>
                <a:cs typeface="Segoe UI" panose="020B0502040204020203" pitchFamily="34" charset="0"/>
              </a:defRPr>
            </a:lvl1pPr>
          </a:lstStyle>
          <a:p>
            <a:r>
              <a:rPr lang="es-CO" sz="3200" dirty="0" smtClean="0"/>
              <a:t>Barreras y Facilitadores para </a:t>
            </a:r>
          </a:p>
          <a:p>
            <a:r>
              <a:rPr lang="es-CO" sz="3200" dirty="0" smtClean="0"/>
              <a:t>establecimiento de ETES</a:t>
            </a:r>
            <a:endParaRPr lang="es-CO" sz="3200" dirty="0"/>
          </a:p>
        </p:txBody>
      </p:sp>
      <p:sp>
        <p:nvSpPr>
          <p:cNvPr id="2" name="CuadroTexto 1"/>
          <p:cNvSpPr txBox="1"/>
          <p:nvPr/>
        </p:nvSpPr>
        <p:spPr>
          <a:xfrm>
            <a:off x="7608168" y="2204864"/>
            <a:ext cx="3816424" cy="2554545"/>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s-CO" sz="1600" dirty="0" smtClean="0">
                <a:latin typeface="Segoe UI Light" panose="020B0502040204020203" pitchFamily="34" charset="0"/>
              </a:rPr>
              <a:t>Otros facilitadores:</a:t>
            </a:r>
          </a:p>
          <a:p>
            <a:pPr marL="285750" indent="-285750">
              <a:buFont typeface="Wingdings" panose="05000000000000000000" pitchFamily="2" charset="2"/>
              <a:buChar char="§"/>
            </a:pPr>
            <a:r>
              <a:rPr lang="es-CO" sz="1600" dirty="0" smtClean="0">
                <a:latin typeface="Segoe UI Light" panose="020B0502040204020203" pitchFamily="34" charset="0"/>
              </a:rPr>
              <a:t>Interés y demanda por MBE y/o ETES [Apoyo de políticas]; </a:t>
            </a:r>
          </a:p>
          <a:p>
            <a:pPr marL="285750" indent="-285750">
              <a:buFont typeface="Wingdings" panose="05000000000000000000" pitchFamily="2" charset="2"/>
              <a:buChar char="§"/>
            </a:pPr>
            <a:r>
              <a:rPr lang="es-CO" sz="1600" dirty="0" smtClean="0">
                <a:latin typeface="Segoe UI Light" panose="020B0502040204020203" pitchFamily="34" charset="0"/>
              </a:rPr>
              <a:t>ETES expectativa para producir mejores resultados en salud [Percepción de utilidad]; y </a:t>
            </a:r>
          </a:p>
          <a:p>
            <a:pPr marL="285750" indent="-285750">
              <a:buFont typeface="Wingdings" panose="05000000000000000000" pitchFamily="2" charset="2"/>
              <a:buChar char="§"/>
            </a:pPr>
            <a:r>
              <a:rPr lang="es-CO" sz="1600" dirty="0">
                <a:latin typeface="Segoe UI Light" panose="020B0502040204020203" pitchFamily="34" charset="0"/>
              </a:rPr>
              <a:t>Disponibilidad </a:t>
            </a:r>
            <a:r>
              <a:rPr lang="es-CO" sz="1600" dirty="0" smtClean="0">
                <a:latin typeface="Segoe UI Light" panose="020B0502040204020203" pitchFamily="34" charset="0"/>
              </a:rPr>
              <a:t>de construcción de capacidades y entrenamiento en ETES y MBE [Estrategia de implementación y capacidad local]. </a:t>
            </a:r>
            <a:endParaRPr lang="es-CO" sz="1600" dirty="0">
              <a:latin typeface="Segoe UI Light" panose="020B0502040204020203" pitchFamily="34" charset="0"/>
            </a:endParaRPr>
          </a:p>
        </p:txBody>
      </p:sp>
    </p:spTree>
    <p:extLst>
      <p:ext uri="{BB962C8B-B14F-4D97-AF65-F5344CB8AC3E}">
        <p14:creationId xmlns:p14="http://schemas.microsoft.com/office/powerpoint/2010/main" val="2984139045"/>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half" idx="2"/>
          </p:nvPr>
        </p:nvSpPr>
        <p:spPr>
          <a:xfrm>
            <a:off x="695400" y="1196752"/>
            <a:ext cx="6264696" cy="5328592"/>
          </a:xfrm>
        </p:spPr>
        <p:txBody>
          <a:bodyPr/>
          <a:lstStyle/>
          <a:p>
            <a:pPr marL="0" indent="0">
              <a:buNone/>
            </a:pPr>
            <a:endParaRPr lang="es-CO" sz="2400" dirty="0" smtClean="0">
              <a:solidFill>
                <a:schemeClr val="tx1"/>
              </a:solidFill>
            </a:endParaRPr>
          </a:p>
          <a:p>
            <a:r>
              <a:rPr lang="es-CO" sz="2400" dirty="0" smtClean="0">
                <a:solidFill>
                  <a:schemeClr val="tx1"/>
                </a:solidFill>
              </a:rPr>
              <a:t>El top 5 de barreras son mas contexto- especificas:</a:t>
            </a:r>
          </a:p>
          <a:p>
            <a:pPr lvl="1"/>
            <a:r>
              <a:rPr lang="es-CO" sz="2000" dirty="0" smtClean="0">
                <a:latin typeface="Segoe UI Light" panose="020B0502040204020203" pitchFamily="34" charset="0"/>
              </a:rPr>
              <a:t>Falta de RF para producir/ establecer ETES </a:t>
            </a:r>
            <a:r>
              <a:rPr lang="es-CO" sz="2000" dirty="0">
                <a:latin typeface="Segoe UI Light" panose="020B0502040204020203" pitchFamily="34" charset="0"/>
              </a:rPr>
              <a:t>[Apoyo </a:t>
            </a:r>
            <a:r>
              <a:rPr lang="es-CO" sz="2000" dirty="0" smtClean="0">
                <a:latin typeface="Segoe UI Light" panose="020B0502040204020203" pitchFamily="34" charset="0"/>
              </a:rPr>
              <a:t>Financiero] , </a:t>
            </a:r>
          </a:p>
          <a:p>
            <a:pPr lvl="1"/>
            <a:r>
              <a:rPr lang="es-CO" sz="2000" dirty="0" smtClean="0">
                <a:latin typeface="Segoe UI Light" panose="020B0502040204020203" pitchFamily="34" charset="0"/>
              </a:rPr>
              <a:t>Resistencia al cambio de practicas y rutinas existentes, cultura [Aspectos Culturales], </a:t>
            </a:r>
          </a:p>
          <a:p>
            <a:pPr lvl="1"/>
            <a:r>
              <a:rPr lang="es-CO" sz="2000" dirty="0">
                <a:latin typeface="Segoe UI Light" panose="020B0502040204020203" pitchFamily="34" charset="0"/>
              </a:rPr>
              <a:t>Falta de </a:t>
            </a:r>
            <a:r>
              <a:rPr lang="es-CO" sz="2000" dirty="0" smtClean="0">
                <a:latin typeface="Segoe UI Light" panose="020B0502040204020203" pitchFamily="34" charset="0"/>
              </a:rPr>
              <a:t>conocimientos sobre MBE y/o ETES [Capacidad Local y Percepción de Utilidad], </a:t>
            </a:r>
          </a:p>
          <a:p>
            <a:pPr lvl="1"/>
            <a:r>
              <a:rPr lang="es-CO" sz="2000" dirty="0" smtClean="0">
                <a:latin typeface="Segoe UI Light" panose="020B0502040204020203" pitchFamily="34" charset="0"/>
              </a:rPr>
              <a:t>Falta de </a:t>
            </a:r>
            <a:r>
              <a:rPr lang="es-CO" sz="2000" dirty="0">
                <a:latin typeface="Segoe UI Light" panose="020B0502040204020203" pitchFamily="34" charset="0"/>
              </a:rPr>
              <a:t>RH para producir/ establecer ETES </a:t>
            </a:r>
            <a:r>
              <a:rPr lang="es-CO" sz="2000" dirty="0" smtClean="0">
                <a:latin typeface="Segoe UI Light" panose="020B0502040204020203" pitchFamily="34" charset="0"/>
              </a:rPr>
              <a:t>[</a:t>
            </a:r>
            <a:r>
              <a:rPr lang="es-CO" sz="2000" dirty="0">
                <a:latin typeface="Segoe UI Light" panose="020B0502040204020203" pitchFamily="34" charset="0"/>
              </a:rPr>
              <a:t>Capacidad </a:t>
            </a:r>
            <a:r>
              <a:rPr lang="es-CO" sz="2000" dirty="0" smtClean="0">
                <a:latin typeface="Segoe UI Light" panose="020B0502040204020203" pitchFamily="34" charset="0"/>
              </a:rPr>
              <a:t>Local]; y </a:t>
            </a:r>
          </a:p>
          <a:p>
            <a:pPr lvl="1"/>
            <a:r>
              <a:rPr lang="es-CO" sz="2000" dirty="0" smtClean="0">
                <a:latin typeface="Segoe UI Light" panose="020B0502040204020203" pitchFamily="34" charset="0"/>
              </a:rPr>
              <a:t>Falta de interés en MBE </a:t>
            </a:r>
            <a:r>
              <a:rPr lang="es-CO" sz="2000" dirty="0">
                <a:latin typeface="Segoe UI Light" panose="020B0502040204020203" pitchFamily="34" charset="0"/>
              </a:rPr>
              <a:t>y/o ETES [Apoyo de </a:t>
            </a:r>
            <a:r>
              <a:rPr lang="es-CO" sz="2000" dirty="0" smtClean="0">
                <a:latin typeface="Segoe UI Light" panose="020B0502040204020203" pitchFamily="34" charset="0"/>
              </a:rPr>
              <a:t>políticas y </a:t>
            </a:r>
            <a:r>
              <a:rPr lang="es-CO" sz="2000" dirty="0">
                <a:latin typeface="Segoe UI Light" panose="020B0502040204020203" pitchFamily="34" charset="0"/>
              </a:rPr>
              <a:t>Percepción de </a:t>
            </a:r>
            <a:r>
              <a:rPr lang="es-CO" sz="2000" dirty="0" smtClean="0">
                <a:latin typeface="Segoe UI Light" panose="020B0502040204020203" pitchFamily="34" charset="0"/>
              </a:rPr>
              <a:t>Utilidad]. </a:t>
            </a:r>
            <a:endParaRPr lang="es-CO" sz="2000" dirty="0">
              <a:latin typeface="Segoe UI Light" panose="020B0502040204020203" pitchFamily="34" charset="0"/>
            </a:endParaRPr>
          </a:p>
        </p:txBody>
      </p:sp>
      <p:sp>
        <p:nvSpPr>
          <p:cNvPr id="4" name="1 Título"/>
          <p:cNvSpPr txBox="1">
            <a:spLocks/>
          </p:cNvSpPr>
          <p:nvPr/>
        </p:nvSpPr>
        <p:spPr>
          <a:xfrm>
            <a:off x="1764355" y="332656"/>
            <a:ext cx="8436101" cy="1290848"/>
          </a:xfrm>
          <a:prstGeom prst="rect">
            <a:avLst/>
          </a:prstGeom>
        </p:spPr>
        <p:txBody>
          <a:bodyPr/>
          <a:lstStyle>
            <a:lvl1pPr algn="ctr" defTabSz="914400" rtl="0" eaLnBrk="1" latinLnBrk="0" hangingPunct="1">
              <a:spcBef>
                <a:spcPct val="0"/>
              </a:spcBef>
              <a:buNone/>
              <a:defRPr sz="4400" kern="1200">
                <a:solidFill>
                  <a:schemeClr val="tx1"/>
                </a:solidFill>
                <a:latin typeface="Segoe UI" panose="020B0502040204020203" pitchFamily="34" charset="0"/>
                <a:ea typeface="Segoe UI" panose="020B0502040204020203" pitchFamily="34" charset="0"/>
                <a:cs typeface="Segoe UI" panose="020B0502040204020203" pitchFamily="34" charset="0"/>
              </a:defRPr>
            </a:lvl1pPr>
          </a:lstStyle>
          <a:p>
            <a:r>
              <a:rPr lang="es-CO" sz="3200" dirty="0" smtClean="0"/>
              <a:t>Barreras y Facilitadores para </a:t>
            </a:r>
          </a:p>
          <a:p>
            <a:r>
              <a:rPr lang="es-CO" sz="3200" dirty="0" smtClean="0"/>
              <a:t>establecimiento de ETES</a:t>
            </a:r>
            <a:endParaRPr lang="es-CO" sz="3200" dirty="0"/>
          </a:p>
        </p:txBody>
      </p:sp>
      <p:sp>
        <p:nvSpPr>
          <p:cNvPr id="2" name="CuadroTexto 1"/>
          <p:cNvSpPr txBox="1"/>
          <p:nvPr/>
        </p:nvSpPr>
        <p:spPr>
          <a:xfrm>
            <a:off x="8400256" y="2276872"/>
            <a:ext cx="3600400" cy="2031325"/>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s-CO" dirty="0" smtClean="0">
                <a:latin typeface="Segoe UI Light" panose="020B0502040204020203" pitchFamily="34" charset="0"/>
              </a:rPr>
              <a:t>Otras barreras: </a:t>
            </a:r>
          </a:p>
          <a:p>
            <a:pPr marL="285750" indent="-285750">
              <a:buFont typeface="Wingdings" panose="05000000000000000000" pitchFamily="2" charset="2"/>
              <a:buChar char="§"/>
            </a:pPr>
            <a:r>
              <a:rPr lang="es-CO" dirty="0" smtClean="0">
                <a:latin typeface="Segoe UI Light" panose="020B0502040204020203" pitchFamily="34" charset="0"/>
              </a:rPr>
              <a:t>Conflictos de interés [Presión de los actores] </a:t>
            </a:r>
          </a:p>
          <a:p>
            <a:pPr marL="285750" indent="-285750">
              <a:buFont typeface="Wingdings" panose="05000000000000000000" pitchFamily="2" charset="2"/>
              <a:buChar char="§"/>
            </a:pPr>
            <a:r>
              <a:rPr lang="es-CO" dirty="0" smtClean="0">
                <a:latin typeface="Segoe UI Light" panose="020B0502040204020203" pitchFamily="34" charset="0"/>
              </a:rPr>
              <a:t>Calidad de información cuestionable [Disponibilidad y calidad de datos].</a:t>
            </a:r>
          </a:p>
          <a:p>
            <a:endParaRPr lang="es-CO" dirty="0">
              <a:latin typeface="Segoe UI Light" panose="020B0502040204020203" pitchFamily="34" charset="0"/>
            </a:endParaRPr>
          </a:p>
        </p:txBody>
      </p:sp>
    </p:spTree>
    <p:extLst>
      <p:ext uri="{BB962C8B-B14F-4D97-AF65-F5344CB8AC3E}">
        <p14:creationId xmlns:p14="http://schemas.microsoft.com/office/powerpoint/2010/main" val="519299976"/>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4 Marcador de contenido"/>
          <p:cNvSpPr>
            <a:spLocks noGrp="1"/>
          </p:cNvSpPr>
          <p:nvPr>
            <p:ph sz="half" idx="2"/>
          </p:nvPr>
        </p:nvSpPr>
        <p:spPr/>
        <p:txBody>
          <a:bodyPr/>
          <a:lstStyle/>
          <a:p>
            <a:endParaRPr lang="en-US" dirty="0" smtClean="0"/>
          </a:p>
          <a:p>
            <a:endParaRPr lang="en-US" dirty="0" smtClean="0"/>
          </a:p>
        </p:txBody>
      </p:sp>
      <p:sp>
        <p:nvSpPr>
          <p:cNvPr id="3" name="2 Marcador de texto"/>
          <p:cNvSpPr>
            <a:spLocks noGrp="1"/>
          </p:cNvSpPr>
          <p:nvPr>
            <p:ph type="body" sz="quarter" idx="10"/>
          </p:nvPr>
        </p:nvSpPr>
        <p:spPr>
          <a:xfrm>
            <a:off x="638771" y="2142790"/>
            <a:ext cx="3528392" cy="1493093"/>
          </a:xfrm>
        </p:spPr>
        <p:style>
          <a:lnRef idx="2">
            <a:schemeClr val="accent2"/>
          </a:lnRef>
          <a:fillRef idx="1">
            <a:schemeClr val="lt1"/>
          </a:fillRef>
          <a:effectRef idx="0">
            <a:schemeClr val="accent2"/>
          </a:effectRef>
          <a:fontRef idx="minor">
            <a:schemeClr val="dk1"/>
          </a:fontRef>
        </p:style>
        <p:txBody>
          <a:bodyPr/>
          <a:lstStyle/>
          <a:p>
            <a:pPr algn="just"/>
            <a:r>
              <a:rPr lang="es-CO" dirty="0" smtClean="0"/>
              <a:t>El concepto “drivers o inductores” ha emergido como aquellos factores dinámicos que pudieran facilitar o entorpecer el futuro desarrollo de ETES</a:t>
            </a:r>
            <a:endParaRPr lang="es-CO" dirty="0"/>
          </a:p>
        </p:txBody>
      </p:sp>
      <p:pic>
        <p:nvPicPr>
          <p:cNvPr id="5" name="Imagen 2"/>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55604" y="1001844"/>
            <a:ext cx="6480547" cy="4864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1 Título"/>
          <p:cNvSpPr txBox="1">
            <a:spLocks/>
          </p:cNvSpPr>
          <p:nvPr/>
        </p:nvSpPr>
        <p:spPr>
          <a:xfrm>
            <a:off x="2423592" y="431058"/>
            <a:ext cx="6923932" cy="566837"/>
          </a:xfrm>
          <a:prstGeom prst="rect">
            <a:avLst/>
          </a:prstGeom>
        </p:spPr>
        <p:txBody>
          <a:bodyPr lIns="0" tIns="0" rIns="0" bIns="0"/>
          <a:lstStyle>
            <a:lvl1pPr algn="ctr" defTabSz="914400" rtl="0" eaLnBrk="1" latinLnBrk="0" hangingPunct="1">
              <a:spcBef>
                <a:spcPct val="0"/>
              </a:spcBef>
              <a:buNone/>
              <a:defRPr sz="4400" kern="1200">
                <a:solidFill>
                  <a:schemeClr val="tx1"/>
                </a:solidFill>
                <a:latin typeface="Segoe UI" panose="020B0502040204020203" pitchFamily="34" charset="0"/>
                <a:ea typeface="Segoe UI" panose="020B0502040204020203" pitchFamily="34" charset="0"/>
                <a:cs typeface="Segoe UI" panose="020B0502040204020203" pitchFamily="34" charset="0"/>
              </a:defRPr>
            </a:lvl1pPr>
          </a:lstStyle>
          <a:p>
            <a:pPr>
              <a:defRPr/>
            </a:pPr>
            <a:r>
              <a:rPr lang="es-CO" sz="3200" b="1" dirty="0" smtClean="0">
                <a:effectLst>
                  <a:outerShdw blurRad="38100" dist="38100" dir="2700000" algn="tl">
                    <a:srgbClr val="000000">
                      <a:alpha val="43137"/>
                    </a:srgbClr>
                  </a:outerShdw>
                </a:effectLst>
                <a:latin typeface="Segoe UI Light" panose="020B0502040204020203" pitchFamily="34" charset="0"/>
              </a:rPr>
              <a:t>Retos y Desafíos</a:t>
            </a:r>
            <a:endParaRPr lang="en-GB" sz="3200" b="1" dirty="0" smtClean="0">
              <a:effectLst>
                <a:outerShdw blurRad="38100" dist="38100" dir="2700000" algn="tl">
                  <a:srgbClr val="000000">
                    <a:alpha val="43137"/>
                  </a:srgbClr>
                </a:outerShdw>
              </a:effectLst>
              <a:latin typeface="Segoe UI Light" panose="020B0502040204020203" pitchFamily="34" charset="0"/>
            </a:endParaRPr>
          </a:p>
        </p:txBody>
      </p:sp>
      <p:sp>
        <p:nvSpPr>
          <p:cNvPr id="4" name="CuadroTexto 3"/>
          <p:cNvSpPr txBox="1"/>
          <p:nvPr/>
        </p:nvSpPr>
        <p:spPr>
          <a:xfrm>
            <a:off x="4555604" y="5973399"/>
            <a:ext cx="6157056" cy="276999"/>
          </a:xfrm>
          <a:prstGeom prst="rect">
            <a:avLst/>
          </a:prstGeom>
          <a:noFill/>
        </p:spPr>
        <p:txBody>
          <a:bodyPr wrap="square" rtlCol="0">
            <a:spAutoFit/>
          </a:bodyPr>
          <a:lstStyle/>
          <a:p>
            <a:r>
              <a:rPr lang="es-CO" sz="1200" dirty="0" smtClean="0"/>
              <a:t>Fuente Castro, HE “</a:t>
            </a:r>
            <a:r>
              <a:rPr lang="es-CO" sz="1200" dirty="0" err="1" smtClean="0"/>
              <a:t>assessing</a:t>
            </a:r>
            <a:r>
              <a:rPr lang="es-CO" sz="1200" dirty="0" smtClean="0"/>
              <a:t> </a:t>
            </a:r>
            <a:r>
              <a:rPr lang="es-CO" sz="1200" dirty="0" err="1" smtClean="0"/>
              <a:t>the</a:t>
            </a:r>
            <a:r>
              <a:rPr lang="es-CO" sz="1200" dirty="0" smtClean="0"/>
              <a:t> </a:t>
            </a:r>
            <a:r>
              <a:rPr lang="es-CO" sz="1200" dirty="0" err="1" smtClean="0"/>
              <a:t>feasibility</a:t>
            </a:r>
            <a:r>
              <a:rPr lang="es-CO" sz="1200" dirty="0" smtClean="0"/>
              <a:t> of </a:t>
            </a:r>
            <a:r>
              <a:rPr lang="es-CO" sz="1200" dirty="0" err="1" smtClean="0"/>
              <a:t>conducting</a:t>
            </a:r>
            <a:r>
              <a:rPr lang="es-CO" sz="1200" dirty="0" smtClean="0"/>
              <a:t> and </a:t>
            </a:r>
            <a:r>
              <a:rPr lang="es-CO" sz="1200" dirty="0" err="1" smtClean="0"/>
              <a:t>using</a:t>
            </a:r>
            <a:r>
              <a:rPr lang="es-CO" sz="1200" dirty="0" smtClean="0"/>
              <a:t> HTA in Colombia, 2013 </a:t>
            </a:r>
            <a:r>
              <a:rPr lang="es-CO" sz="1200" dirty="0" err="1" smtClean="0"/>
              <a:t>WiP</a:t>
            </a:r>
            <a:endParaRPr lang="es-CO" sz="1200" dirty="0"/>
          </a:p>
        </p:txBody>
      </p:sp>
    </p:spTree>
    <p:extLst>
      <p:ext uri="{BB962C8B-B14F-4D97-AF65-F5344CB8AC3E}">
        <p14:creationId xmlns:p14="http://schemas.microsoft.com/office/powerpoint/2010/main" val="2081602779"/>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contenido"/>
          <p:cNvSpPr>
            <a:spLocks noGrp="1"/>
          </p:cNvSpPr>
          <p:nvPr>
            <p:ph sz="half" idx="2"/>
          </p:nvPr>
        </p:nvSpPr>
        <p:spPr>
          <a:xfrm>
            <a:off x="839416" y="1772816"/>
            <a:ext cx="10585176" cy="1512168"/>
          </a:xfrm>
        </p:spPr>
        <p:txBody>
          <a:bodyPr/>
          <a:lstStyle/>
          <a:p>
            <a:r>
              <a:rPr lang="es-CO" sz="1800" dirty="0" smtClean="0">
                <a:solidFill>
                  <a:schemeClr val="tx1"/>
                </a:solidFill>
              </a:rPr>
              <a:t>Prioridades que compiten al interior del Sistema de salud (Actualización del POS, mandatos de la corte, necesidad de fortalecimiento institucional, nueva reforma)</a:t>
            </a:r>
          </a:p>
          <a:p>
            <a:endParaRPr lang="es-CO" sz="1800" dirty="0" smtClean="0">
              <a:solidFill>
                <a:schemeClr val="tx1"/>
              </a:solidFill>
            </a:endParaRPr>
          </a:p>
          <a:p>
            <a:r>
              <a:rPr lang="es-CO" sz="1800" dirty="0" smtClean="0">
                <a:solidFill>
                  <a:schemeClr val="tx1"/>
                </a:solidFill>
              </a:rPr>
              <a:t>Presión publica y de medios </a:t>
            </a:r>
          </a:p>
          <a:p>
            <a:endParaRPr lang="es-CO" sz="1800" dirty="0">
              <a:solidFill>
                <a:schemeClr val="tx1"/>
              </a:solidFill>
            </a:endParaRPr>
          </a:p>
          <a:p>
            <a:r>
              <a:rPr lang="es-CO" sz="1800" dirty="0" smtClean="0">
                <a:solidFill>
                  <a:schemeClr val="tx1"/>
                </a:solidFill>
              </a:rPr>
              <a:t>Sostenibilidad del sistema y austeridad fiscal (recursos destinados a ETES)</a:t>
            </a:r>
          </a:p>
          <a:p>
            <a:pPr marL="0" indent="0">
              <a:buNone/>
            </a:pPr>
            <a:endParaRPr lang="es-CO" sz="1800" dirty="0" smtClean="0">
              <a:solidFill>
                <a:schemeClr val="tx1"/>
              </a:solidFill>
            </a:endParaRPr>
          </a:p>
          <a:p>
            <a:r>
              <a:rPr lang="es-CO" sz="1800" dirty="0" smtClean="0">
                <a:solidFill>
                  <a:schemeClr val="tx1"/>
                </a:solidFill>
              </a:rPr>
              <a:t>Capacidad técnica e institucional limitadas</a:t>
            </a:r>
          </a:p>
          <a:p>
            <a:endParaRPr lang="es-CO" sz="1800" dirty="0" smtClean="0">
              <a:solidFill>
                <a:schemeClr val="tx1"/>
              </a:solidFill>
            </a:endParaRPr>
          </a:p>
          <a:p>
            <a:r>
              <a:rPr lang="es-CO" sz="1800" dirty="0" smtClean="0">
                <a:solidFill>
                  <a:schemeClr val="tx1"/>
                </a:solidFill>
              </a:rPr>
              <a:t>Fragmentación y alta rotación </a:t>
            </a:r>
            <a:r>
              <a:rPr lang="es-CO" sz="1800" dirty="0">
                <a:solidFill>
                  <a:schemeClr val="tx1"/>
                </a:solidFill>
              </a:rPr>
              <a:t> </a:t>
            </a:r>
            <a:r>
              <a:rPr lang="es-CO" sz="1800" dirty="0" smtClean="0">
                <a:solidFill>
                  <a:schemeClr val="tx1"/>
                </a:solidFill>
              </a:rPr>
              <a:t>institucional sector publico (muchos/nuevos actores a quienes subir “ a bordo”)</a:t>
            </a:r>
            <a:endParaRPr lang="es-CO" sz="1800" dirty="0">
              <a:solidFill>
                <a:schemeClr val="tx1"/>
              </a:solidFill>
            </a:endParaRPr>
          </a:p>
        </p:txBody>
      </p:sp>
      <p:sp>
        <p:nvSpPr>
          <p:cNvPr id="6" name="1 Título"/>
          <p:cNvSpPr txBox="1">
            <a:spLocks/>
          </p:cNvSpPr>
          <p:nvPr/>
        </p:nvSpPr>
        <p:spPr>
          <a:xfrm>
            <a:off x="2423592" y="431058"/>
            <a:ext cx="6923932" cy="566837"/>
          </a:xfrm>
          <a:prstGeom prst="rect">
            <a:avLst/>
          </a:prstGeom>
        </p:spPr>
        <p:txBody>
          <a:bodyPr lIns="0" tIns="0" rIns="0" bIns="0"/>
          <a:lstStyle>
            <a:lvl1pPr algn="ctr" defTabSz="914400" rtl="0" eaLnBrk="1" latinLnBrk="0" hangingPunct="1">
              <a:spcBef>
                <a:spcPct val="0"/>
              </a:spcBef>
              <a:buNone/>
              <a:defRPr sz="4400" kern="1200">
                <a:solidFill>
                  <a:schemeClr val="tx1"/>
                </a:solidFill>
                <a:latin typeface="Segoe UI" panose="020B0502040204020203" pitchFamily="34" charset="0"/>
                <a:ea typeface="Segoe UI" panose="020B0502040204020203" pitchFamily="34" charset="0"/>
                <a:cs typeface="Segoe UI" panose="020B0502040204020203" pitchFamily="34" charset="0"/>
              </a:defRPr>
            </a:lvl1pPr>
          </a:lstStyle>
          <a:p>
            <a:pPr>
              <a:defRPr/>
            </a:pPr>
            <a:r>
              <a:rPr lang="es-CO" sz="3200" b="1" dirty="0" smtClean="0">
                <a:effectLst>
                  <a:outerShdw blurRad="38100" dist="38100" dir="2700000" algn="tl">
                    <a:srgbClr val="000000">
                      <a:alpha val="43137"/>
                    </a:srgbClr>
                  </a:outerShdw>
                </a:effectLst>
                <a:latin typeface="Segoe UI Semibold" panose="020B0702040204020203" pitchFamily="34" charset="0"/>
              </a:rPr>
              <a:t>Retos y Desafíos</a:t>
            </a:r>
            <a:endParaRPr lang="en-GB" sz="3200" b="1" dirty="0" smtClean="0">
              <a:effectLst>
                <a:outerShdw blurRad="38100" dist="38100" dir="2700000" algn="tl">
                  <a:srgbClr val="000000">
                    <a:alpha val="43137"/>
                  </a:srgbClr>
                </a:outerShdw>
              </a:effectLst>
              <a:latin typeface="Segoe UI Semibold" panose="020B0702040204020203" pitchFamily="34" charset="0"/>
            </a:endParaRPr>
          </a:p>
        </p:txBody>
      </p:sp>
    </p:spTree>
    <p:extLst>
      <p:ext uri="{BB962C8B-B14F-4D97-AF65-F5344CB8AC3E}">
        <p14:creationId xmlns:p14="http://schemas.microsoft.com/office/powerpoint/2010/main" val="361795303"/>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contenido"/>
          <p:cNvSpPr>
            <a:spLocks noGrp="1"/>
          </p:cNvSpPr>
          <p:nvPr>
            <p:ph sz="half" idx="2"/>
          </p:nvPr>
        </p:nvSpPr>
        <p:spPr>
          <a:xfrm>
            <a:off x="839416" y="1772816"/>
            <a:ext cx="10585176" cy="1512168"/>
          </a:xfrm>
        </p:spPr>
        <p:txBody>
          <a:bodyPr/>
          <a:lstStyle/>
          <a:p>
            <a:r>
              <a:rPr lang="es-CO" sz="1800" dirty="0" smtClean="0">
                <a:solidFill>
                  <a:schemeClr val="tx1"/>
                </a:solidFill>
              </a:rPr>
              <a:t>El proceso de cambio político es complejo y no necesariamente paso a paso o racional</a:t>
            </a:r>
          </a:p>
          <a:p>
            <a:endParaRPr lang="es-CO" sz="1800" dirty="0" smtClean="0">
              <a:solidFill>
                <a:schemeClr val="tx1"/>
              </a:solidFill>
            </a:endParaRPr>
          </a:p>
          <a:p>
            <a:r>
              <a:rPr lang="es-CO" sz="1800" dirty="0" smtClean="0">
                <a:solidFill>
                  <a:schemeClr val="tx1"/>
                </a:solidFill>
              </a:rPr>
              <a:t>Las </a:t>
            </a:r>
            <a:r>
              <a:rPr lang="es-CO" sz="1800" dirty="0" smtClean="0">
                <a:solidFill>
                  <a:schemeClr val="tx1"/>
                </a:solidFill>
              </a:rPr>
              <a:t>estabilidad, perseverancia  y compromiso de empresarios políticos permite que cambios ocurran de manera incremental.</a:t>
            </a:r>
          </a:p>
          <a:p>
            <a:pPr marL="0" indent="0">
              <a:buNone/>
            </a:pPr>
            <a:endParaRPr lang="es-CO" sz="1800" dirty="0" smtClean="0">
              <a:solidFill>
                <a:schemeClr val="tx1"/>
              </a:solidFill>
            </a:endParaRPr>
          </a:p>
          <a:p>
            <a:r>
              <a:rPr lang="es-CO" sz="1800" dirty="0"/>
              <a:t>No hay que empezar de cero para institucionalizar las ETES en Latinoamérica. El ejemplo Colombiano  es útil y replicable</a:t>
            </a:r>
          </a:p>
          <a:p>
            <a:endParaRPr lang="es-CO" sz="1800" dirty="0"/>
          </a:p>
          <a:p>
            <a:r>
              <a:rPr lang="es-CO" sz="1800" dirty="0"/>
              <a:t>Es clave aprender de las experiencias internacionales sin olvidar que la utilidad en el contexto local es lo más importante</a:t>
            </a:r>
          </a:p>
          <a:p>
            <a:endParaRPr lang="es-CO" sz="1800" dirty="0"/>
          </a:p>
          <a:p>
            <a:r>
              <a:rPr lang="es-CO" sz="1800" dirty="0"/>
              <a:t>Deben utilizarse múltiples insumos y fuentes en la formulación de la </a:t>
            </a:r>
            <a:r>
              <a:rPr lang="es-CO" sz="1800" dirty="0" smtClean="0"/>
              <a:t>política y planeación estratégica para la implementación</a:t>
            </a:r>
            <a:endParaRPr lang="es-CO" sz="1800" dirty="0"/>
          </a:p>
          <a:p>
            <a:endParaRPr lang="es-CO" sz="1800" dirty="0"/>
          </a:p>
          <a:p>
            <a:r>
              <a:rPr lang="es-CO" sz="1800" dirty="0" smtClean="0"/>
              <a:t>Una vez institucionalizada ETES los retos persisten (nuevos y previos)</a:t>
            </a:r>
            <a:endParaRPr lang="es-CO" sz="1800" dirty="0"/>
          </a:p>
        </p:txBody>
      </p:sp>
      <p:sp>
        <p:nvSpPr>
          <p:cNvPr id="6" name="1 Título"/>
          <p:cNvSpPr txBox="1">
            <a:spLocks/>
          </p:cNvSpPr>
          <p:nvPr/>
        </p:nvSpPr>
        <p:spPr>
          <a:xfrm>
            <a:off x="2423592" y="431058"/>
            <a:ext cx="6923932" cy="566837"/>
          </a:xfrm>
          <a:prstGeom prst="rect">
            <a:avLst/>
          </a:prstGeom>
        </p:spPr>
        <p:txBody>
          <a:bodyPr lIns="0" tIns="0" rIns="0" bIns="0"/>
          <a:lstStyle>
            <a:lvl1pPr algn="ctr" defTabSz="914400" rtl="0" eaLnBrk="1" latinLnBrk="0" hangingPunct="1">
              <a:spcBef>
                <a:spcPct val="0"/>
              </a:spcBef>
              <a:buNone/>
              <a:defRPr sz="4400" kern="1200">
                <a:solidFill>
                  <a:schemeClr val="tx1"/>
                </a:solidFill>
                <a:latin typeface="Segoe UI" panose="020B0502040204020203" pitchFamily="34" charset="0"/>
                <a:ea typeface="Segoe UI" panose="020B0502040204020203" pitchFamily="34" charset="0"/>
                <a:cs typeface="Segoe UI" panose="020B0502040204020203" pitchFamily="34" charset="0"/>
              </a:defRPr>
            </a:lvl1pPr>
          </a:lstStyle>
          <a:p>
            <a:pPr>
              <a:defRPr/>
            </a:pPr>
            <a:r>
              <a:rPr lang="es-CO" sz="3200" b="1" dirty="0" smtClean="0">
                <a:effectLst>
                  <a:outerShdw blurRad="38100" dist="38100" dir="2700000" algn="tl">
                    <a:srgbClr val="000000">
                      <a:alpha val="43137"/>
                    </a:srgbClr>
                  </a:outerShdw>
                </a:effectLst>
                <a:latin typeface="Segoe UI Semibold" panose="020B0702040204020203" pitchFamily="34" charset="0"/>
              </a:rPr>
              <a:t>Conclusiones</a:t>
            </a:r>
            <a:endParaRPr lang="en-GB" sz="3200" b="1" dirty="0" smtClean="0">
              <a:effectLst>
                <a:outerShdw blurRad="38100" dist="38100" dir="2700000" algn="tl">
                  <a:srgbClr val="000000">
                    <a:alpha val="43137"/>
                  </a:srgbClr>
                </a:outerShdw>
              </a:effectLst>
              <a:latin typeface="Segoe UI Semibold" panose="020B0702040204020203" pitchFamily="34" charset="0"/>
            </a:endParaRPr>
          </a:p>
        </p:txBody>
      </p:sp>
    </p:spTree>
    <p:extLst>
      <p:ext uri="{BB962C8B-B14F-4D97-AF65-F5344CB8AC3E}">
        <p14:creationId xmlns:p14="http://schemas.microsoft.com/office/powerpoint/2010/main" val="190606963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4 Marcador de contenido"/>
          <p:cNvSpPr>
            <a:spLocks noGrp="1"/>
          </p:cNvSpPr>
          <p:nvPr>
            <p:ph sz="half" idx="2"/>
          </p:nvPr>
        </p:nvSpPr>
        <p:spPr>
          <a:xfrm>
            <a:off x="803151" y="1844824"/>
            <a:ext cx="10081641" cy="3705225"/>
          </a:xfrm>
        </p:spPr>
        <p:txBody>
          <a:bodyPr/>
          <a:lstStyle/>
          <a:p>
            <a:endParaRPr lang="es-CO" sz="2400" b="1" dirty="0" smtClean="0">
              <a:solidFill>
                <a:schemeClr val="tx1"/>
              </a:solidFill>
            </a:endParaRPr>
          </a:p>
          <a:p>
            <a:endParaRPr lang="es-CO" sz="2400" b="1" dirty="0" smtClean="0">
              <a:solidFill>
                <a:schemeClr val="tx1"/>
              </a:solidFill>
              <a:latin typeface="Segoe UI Semibold" pitchFamily="34" charset="0"/>
            </a:endParaRPr>
          </a:p>
        </p:txBody>
      </p:sp>
      <p:sp>
        <p:nvSpPr>
          <p:cNvPr id="3" name="4 Título"/>
          <p:cNvSpPr txBox="1">
            <a:spLocks/>
          </p:cNvSpPr>
          <p:nvPr/>
        </p:nvSpPr>
        <p:spPr>
          <a:xfrm>
            <a:off x="2135560" y="620688"/>
            <a:ext cx="7704856" cy="648072"/>
          </a:xfrm>
          <a:prstGeom prst="rect">
            <a:avLst/>
          </a:prstGeom>
        </p:spPr>
        <p:txBody>
          <a:bodyPr/>
          <a:lstStyle>
            <a:lvl1pPr algn="ctr" defTabSz="914400" rtl="0" eaLnBrk="1" latinLnBrk="0" hangingPunct="1">
              <a:spcBef>
                <a:spcPct val="0"/>
              </a:spcBef>
              <a:buNone/>
              <a:defRPr sz="4400" kern="1200">
                <a:solidFill>
                  <a:schemeClr val="tx1"/>
                </a:solidFill>
                <a:latin typeface="Segoe UI" panose="020B0502040204020203" pitchFamily="34" charset="0"/>
                <a:ea typeface="Segoe UI" panose="020B0502040204020203" pitchFamily="34" charset="0"/>
                <a:cs typeface="Segoe UI" panose="020B0502040204020203" pitchFamily="34" charset="0"/>
              </a:defRPr>
            </a:lvl1pPr>
          </a:lstStyle>
          <a:p>
            <a:r>
              <a:rPr lang="es-CO" sz="2800" b="1" dirty="0"/>
              <a:t>Identificación del problema/inclusión de ETES en agenda política</a:t>
            </a:r>
          </a:p>
        </p:txBody>
      </p:sp>
      <p:sp>
        <p:nvSpPr>
          <p:cNvPr id="5" name="4 Marcador de contenido"/>
          <p:cNvSpPr txBox="1">
            <a:spLocks/>
          </p:cNvSpPr>
          <p:nvPr/>
        </p:nvSpPr>
        <p:spPr>
          <a:xfrm>
            <a:off x="839416" y="1772816"/>
            <a:ext cx="10081641" cy="3705225"/>
          </a:xfrm>
          <a:prstGeom prst="rect">
            <a:avLst/>
          </a:prstGeom>
        </p:spPr>
        <p:txBody>
          <a:bodyPr/>
          <a:lstStyle>
            <a:lvl1pPr marL="285750" indent="-285750" algn="just" defTabSz="914400" rtl="0" eaLnBrk="1" latinLnBrk="0" hangingPunct="1">
              <a:spcBef>
                <a:spcPct val="20000"/>
              </a:spcBef>
              <a:buClr>
                <a:srgbClr val="FF0000"/>
              </a:buClr>
              <a:buFont typeface="Arial" panose="020B0604020202020204" pitchFamily="34" charset="0"/>
              <a:buChar char="»"/>
              <a:defRPr sz="1400" kern="1200" baseline="0">
                <a:solidFill>
                  <a:schemeClr val="tx1">
                    <a:lumMod val="75000"/>
                    <a:lumOff val="25000"/>
                  </a:schemeClr>
                </a:solidFill>
                <a:latin typeface="Segoe UI Light" panose="020B0502040204020203" pitchFamily="34" charset="0"/>
                <a:ea typeface="+mn-ea"/>
                <a:cs typeface="+mn-cs"/>
              </a:defRPr>
            </a:lvl1pPr>
            <a:lvl2pPr marL="800100" indent="-342900" algn="l" defTabSz="914400" rtl="0" eaLnBrk="1" latinLnBrk="0" hangingPunct="1">
              <a:spcBef>
                <a:spcPct val="20000"/>
              </a:spcBef>
              <a:buClr>
                <a:srgbClr val="FF0000"/>
              </a:buClr>
              <a:buFont typeface="Arial" panose="020B0604020202020204" pitchFamily="34" charset="0"/>
              <a:buChar char="•"/>
              <a:defRPr sz="24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r>
              <a:rPr lang="es-CO" sz="2800" b="1" dirty="0" smtClean="0">
                <a:solidFill>
                  <a:schemeClr val="tx1"/>
                </a:solidFill>
              </a:rPr>
              <a:t>Agenda política, los temas a discutir o abordar</a:t>
            </a:r>
          </a:p>
          <a:p>
            <a:endParaRPr lang="es-CO" sz="2800" b="1" dirty="0" smtClean="0">
              <a:solidFill>
                <a:schemeClr val="tx1"/>
              </a:solidFill>
            </a:endParaRPr>
          </a:p>
          <a:p>
            <a:r>
              <a:rPr lang="es-CO" sz="2800" b="1" dirty="0" smtClean="0">
                <a:solidFill>
                  <a:schemeClr val="tx1"/>
                </a:solidFill>
              </a:rPr>
              <a:t>¿Por que las cosas llegan a la agenda política? (</a:t>
            </a:r>
            <a:r>
              <a:rPr lang="es-CO" sz="2800" b="1" dirty="0" err="1" smtClean="0">
                <a:solidFill>
                  <a:schemeClr val="tx1"/>
                </a:solidFill>
              </a:rPr>
              <a:t>Grindle</a:t>
            </a:r>
            <a:r>
              <a:rPr lang="es-CO" sz="2800" b="1" dirty="0" smtClean="0">
                <a:solidFill>
                  <a:schemeClr val="tx1"/>
                </a:solidFill>
              </a:rPr>
              <a:t> &amp; Thomas, 1991)</a:t>
            </a:r>
          </a:p>
          <a:p>
            <a:pPr lvl="1"/>
            <a:r>
              <a:rPr lang="es-CO" sz="2800" dirty="0" smtClean="0">
                <a:latin typeface="Segoe UI Light" panose="020B0502040204020203" pitchFamily="34" charset="0"/>
              </a:rPr>
              <a:t>Más problemas que soluciones</a:t>
            </a:r>
          </a:p>
          <a:p>
            <a:pPr lvl="1"/>
            <a:r>
              <a:rPr lang="es-CO" sz="2800" dirty="0" smtClean="0">
                <a:solidFill>
                  <a:schemeClr val="tx1"/>
                </a:solidFill>
                <a:latin typeface="Segoe UI Light" panose="020B0502040204020203" pitchFamily="34" charset="0"/>
              </a:rPr>
              <a:t>Tiempo, energía y recursos del gobierno limitados</a:t>
            </a:r>
          </a:p>
          <a:p>
            <a:pPr lvl="1"/>
            <a:r>
              <a:rPr lang="es-CO" sz="2800" dirty="0" smtClean="0">
                <a:latin typeface="Segoe UI Light" panose="020B0502040204020203" pitchFamily="34" charset="0"/>
              </a:rPr>
              <a:t>Tiempos de “crisis” (percepción depende de contexto)</a:t>
            </a:r>
            <a:endParaRPr lang="es-CO" sz="2800" dirty="0" smtClean="0">
              <a:solidFill>
                <a:schemeClr val="tx1"/>
              </a:solidFill>
              <a:latin typeface="Segoe UI Light" panose="020B0502040204020203" pitchFamily="34" charset="0"/>
            </a:endParaRPr>
          </a:p>
          <a:p>
            <a:endParaRPr lang="es-CO" sz="2800" b="1" dirty="0" smtClean="0">
              <a:solidFill>
                <a:schemeClr val="tx1"/>
              </a:solidFill>
            </a:endParaRPr>
          </a:p>
          <a:p>
            <a:endParaRPr lang="es-CO" sz="2800" b="1" dirty="0" smtClean="0">
              <a:solidFill>
                <a:schemeClr val="tx1"/>
              </a:solidFill>
            </a:endParaRPr>
          </a:p>
          <a:p>
            <a:endParaRPr lang="es-CO" sz="2800" b="1" dirty="0" smtClean="0">
              <a:solidFill>
                <a:schemeClr val="tx1"/>
              </a:solidFill>
              <a:latin typeface="Segoe UI Semibold" pitchFamily="34" charset="0"/>
            </a:endParaRPr>
          </a:p>
        </p:txBody>
      </p:sp>
    </p:spTree>
    <p:extLst>
      <p:ext uri="{BB962C8B-B14F-4D97-AF65-F5344CB8AC3E}">
        <p14:creationId xmlns:p14="http://schemas.microsoft.com/office/powerpoint/2010/main" val="285622631"/>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IetsLogo.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13795" y="1234737"/>
            <a:ext cx="3761281" cy="1601086"/>
          </a:xfrm>
          <a:prstGeom prst="rect">
            <a:avLst/>
          </a:prstGeom>
        </p:spPr>
      </p:pic>
      <p:pic>
        <p:nvPicPr>
          <p:cNvPr id="3" name="Imagen 2" descr="Cierre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91295" y="2432383"/>
            <a:ext cx="4084035" cy="3984851"/>
          </a:xfrm>
          <a:prstGeom prst="rect">
            <a:avLst/>
          </a:prstGeom>
        </p:spPr>
      </p:pic>
    </p:spTree>
    <p:extLst>
      <p:ext uri="{BB962C8B-B14F-4D97-AF65-F5344CB8AC3E}">
        <p14:creationId xmlns:p14="http://schemas.microsoft.com/office/powerpoint/2010/main" val="325819811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4 Marcador de contenido"/>
          <p:cNvSpPr>
            <a:spLocks noGrp="1"/>
          </p:cNvSpPr>
          <p:nvPr>
            <p:ph sz="half" idx="2"/>
          </p:nvPr>
        </p:nvSpPr>
        <p:spPr>
          <a:xfrm>
            <a:off x="803151" y="1844824"/>
            <a:ext cx="10081641" cy="3705225"/>
          </a:xfrm>
        </p:spPr>
        <p:txBody>
          <a:bodyPr/>
          <a:lstStyle/>
          <a:p>
            <a:endParaRPr lang="es-CO" sz="2400" b="1" dirty="0" smtClean="0">
              <a:solidFill>
                <a:schemeClr val="tx1"/>
              </a:solidFill>
            </a:endParaRPr>
          </a:p>
          <a:p>
            <a:endParaRPr lang="es-CO" sz="2400" b="1" dirty="0" smtClean="0">
              <a:solidFill>
                <a:schemeClr val="tx1"/>
              </a:solidFill>
              <a:latin typeface="Segoe UI Semibold" pitchFamily="34" charset="0"/>
            </a:endParaRPr>
          </a:p>
        </p:txBody>
      </p:sp>
      <p:sp>
        <p:nvSpPr>
          <p:cNvPr id="3" name="4 Título"/>
          <p:cNvSpPr txBox="1">
            <a:spLocks/>
          </p:cNvSpPr>
          <p:nvPr/>
        </p:nvSpPr>
        <p:spPr>
          <a:xfrm>
            <a:off x="2135560" y="620688"/>
            <a:ext cx="7704856" cy="648072"/>
          </a:xfrm>
          <a:prstGeom prst="rect">
            <a:avLst/>
          </a:prstGeom>
        </p:spPr>
        <p:txBody>
          <a:bodyPr/>
          <a:lstStyle>
            <a:lvl1pPr algn="ctr" defTabSz="914400" rtl="0" eaLnBrk="1" latinLnBrk="0" hangingPunct="1">
              <a:spcBef>
                <a:spcPct val="0"/>
              </a:spcBef>
              <a:buNone/>
              <a:defRPr sz="4400" kern="1200">
                <a:solidFill>
                  <a:schemeClr val="tx1"/>
                </a:solidFill>
                <a:latin typeface="Segoe UI" panose="020B0502040204020203" pitchFamily="34" charset="0"/>
                <a:ea typeface="Segoe UI" panose="020B0502040204020203" pitchFamily="34" charset="0"/>
                <a:cs typeface="Segoe UI" panose="020B0502040204020203" pitchFamily="34" charset="0"/>
              </a:defRPr>
            </a:lvl1pPr>
          </a:lstStyle>
          <a:p>
            <a:r>
              <a:rPr lang="es-CO" sz="2800" b="1" dirty="0"/>
              <a:t>Identificación del problema/inclusión de ETES en agenda política</a:t>
            </a:r>
          </a:p>
        </p:txBody>
      </p:sp>
      <p:sp>
        <p:nvSpPr>
          <p:cNvPr id="5" name="4 Marcador de contenido"/>
          <p:cNvSpPr txBox="1">
            <a:spLocks/>
          </p:cNvSpPr>
          <p:nvPr/>
        </p:nvSpPr>
        <p:spPr>
          <a:xfrm>
            <a:off x="839416" y="1772816"/>
            <a:ext cx="10081641" cy="3705225"/>
          </a:xfrm>
          <a:prstGeom prst="rect">
            <a:avLst/>
          </a:prstGeom>
        </p:spPr>
        <p:txBody>
          <a:bodyPr/>
          <a:lstStyle>
            <a:lvl1pPr marL="285750" indent="-285750" algn="just" defTabSz="914400" rtl="0" eaLnBrk="1" latinLnBrk="0" hangingPunct="1">
              <a:spcBef>
                <a:spcPct val="20000"/>
              </a:spcBef>
              <a:buClr>
                <a:srgbClr val="FF0000"/>
              </a:buClr>
              <a:buFont typeface="Arial" panose="020B0604020202020204" pitchFamily="34" charset="0"/>
              <a:buChar char="»"/>
              <a:defRPr sz="1400" kern="1200" baseline="0">
                <a:solidFill>
                  <a:schemeClr val="tx1">
                    <a:lumMod val="75000"/>
                    <a:lumOff val="25000"/>
                  </a:schemeClr>
                </a:solidFill>
                <a:latin typeface="Segoe UI Light" panose="020B0502040204020203" pitchFamily="34" charset="0"/>
                <a:ea typeface="+mn-ea"/>
                <a:cs typeface="+mn-cs"/>
              </a:defRPr>
            </a:lvl1pPr>
            <a:lvl2pPr marL="800100" indent="-342900" algn="l" defTabSz="914400" rtl="0" eaLnBrk="1" latinLnBrk="0" hangingPunct="1">
              <a:spcBef>
                <a:spcPct val="20000"/>
              </a:spcBef>
              <a:buClr>
                <a:srgbClr val="FF0000"/>
              </a:buClr>
              <a:buFont typeface="Arial" panose="020B0604020202020204" pitchFamily="34" charset="0"/>
              <a:buChar char="•"/>
              <a:defRPr sz="2400" kern="1200">
                <a:solidFill>
                  <a:schemeClr val="tx1"/>
                </a:solidFill>
                <a:latin typeface="+mn-lt"/>
                <a:ea typeface="+mn-ea"/>
                <a:cs typeface="+mn-cs"/>
              </a:defRPr>
            </a:lvl2pPr>
            <a:lvl3pPr marL="9144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r>
              <a:rPr lang="es-CO" sz="2800" b="1" dirty="0" smtClean="0">
                <a:solidFill>
                  <a:schemeClr val="tx1"/>
                </a:solidFill>
              </a:rPr>
              <a:t>Establecimiento de agenda como una tarea usual de los políticos (Berger &amp; </a:t>
            </a:r>
            <a:r>
              <a:rPr lang="es-CO" sz="2800" b="1" dirty="0" err="1" smtClean="0">
                <a:solidFill>
                  <a:schemeClr val="tx1"/>
                </a:solidFill>
              </a:rPr>
              <a:t>Luckman</a:t>
            </a:r>
            <a:r>
              <a:rPr lang="es-CO" sz="2800" b="1" dirty="0" smtClean="0">
                <a:solidFill>
                  <a:schemeClr val="tx1"/>
                </a:solidFill>
              </a:rPr>
              <a:t>, 1975)</a:t>
            </a:r>
          </a:p>
          <a:p>
            <a:pPr lvl="1"/>
            <a:r>
              <a:rPr lang="es-CO" sz="2800" dirty="0" smtClean="0">
                <a:latin typeface="Segoe UI Light" panose="020B0502040204020203" pitchFamily="34" charset="0"/>
              </a:rPr>
              <a:t>Escaneo, priorización y resolución</a:t>
            </a:r>
            <a:endParaRPr lang="es-CO" sz="2800" dirty="0" smtClean="0">
              <a:solidFill>
                <a:schemeClr val="tx1"/>
              </a:solidFill>
            </a:endParaRPr>
          </a:p>
          <a:p>
            <a:r>
              <a:rPr lang="es-CO" sz="2800" b="1" dirty="0" smtClean="0">
                <a:solidFill>
                  <a:schemeClr val="tx1"/>
                </a:solidFill>
              </a:rPr>
              <a:t>El modelo de Hall (Hall y </a:t>
            </a:r>
            <a:r>
              <a:rPr lang="es-CO" sz="2800" b="1" dirty="0" err="1" smtClean="0">
                <a:solidFill>
                  <a:schemeClr val="tx1"/>
                </a:solidFill>
              </a:rPr>
              <a:t>cols</a:t>
            </a:r>
            <a:r>
              <a:rPr lang="es-CO" sz="2800" b="1" dirty="0" smtClean="0">
                <a:solidFill>
                  <a:schemeClr val="tx1"/>
                </a:solidFill>
              </a:rPr>
              <a:t>, 1975)</a:t>
            </a:r>
          </a:p>
          <a:p>
            <a:pPr lvl="1"/>
            <a:r>
              <a:rPr lang="es-CO" sz="2800" dirty="0" smtClean="0">
                <a:latin typeface="Segoe UI Light" panose="020B0502040204020203" pitchFamily="34" charset="0"/>
              </a:rPr>
              <a:t>Legitimidad, factibilidad y apoyo</a:t>
            </a:r>
            <a:endParaRPr lang="es-CO" sz="2800" dirty="0" smtClean="0">
              <a:solidFill>
                <a:schemeClr val="tx1"/>
              </a:solidFill>
              <a:latin typeface="Segoe UI Light" panose="020B0502040204020203" pitchFamily="34" charset="0"/>
            </a:endParaRPr>
          </a:p>
          <a:p>
            <a:r>
              <a:rPr lang="es-CO" sz="2800" b="1" dirty="0" smtClean="0">
                <a:solidFill>
                  <a:schemeClr val="tx1"/>
                </a:solidFill>
              </a:rPr>
              <a:t>El modelo de </a:t>
            </a:r>
            <a:r>
              <a:rPr lang="es-CO" sz="2800" b="1" dirty="0" err="1" smtClean="0">
                <a:solidFill>
                  <a:schemeClr val="tx1"/>
                </a:solidFill>
              </a:rPr>
              <a:t>Kingdon</a:t>
            </a:r>
            <a:r>
              <a:rPr lang="es-CO" sz="2800" b="1" dirty="0" smtClean="0">
                <a:solidFill>
                  <a:schemeClr val="tx1"/>
                </a:solidFill>
              </a:rPr>
              <a:t> (</a:t>
            </a:r>
            <a:r>
              <a:rPr lang="es-CO" sz="2800" b="1" dirty="0" err="1" smtClean="0">
                <a:solidFill>
                  <a:schemeClr val="tx1"/>
                </a:solidFill>
              </a:rPr>
              <a:t>Kingdon</a:t>
            </a:r>
            <a:r>
              <a:rPr lang="es-CO" sz="2800" b="1" dirty="0" smtClean="0">
                <a:solidFill>
                  <a:schemeClr val="tx1"/>
                </a:solidFill>
              </a:rPr>
              <a:t>, 1984)</a:t>
            </a:r>
          </a:p>
          <a:p>
            <a:pPr lvl="1"/>
            <a:r>
              <a:rPr lang="es-CO" sz="2800" dirty="0" smtClean="0">
                <a:latin typeface="Segoe UI Light" panose="020B0502040204020203" pitchFamily="34" charset="0"/>
              </a:rPr>
              <a:t>Los “empresarios políticos” (</a:t>
            </a:r>
            <a:r>
              <a:rPr lang="es-CO" sz="2800" dirty="0" err="1" smtClean="0">
                <a:latin typeface="Segoe UI Light" panose="020B0502040204020203" pitchFamily="34" charset="0"/>
              </a:rPr>
              <a:t>policy</a:t>
            </a:r>
            <a:r>
              <a:rPr lang="es-CO" sz="2800" dirty="0" smtClean="0">
                <a:latin typeface="Segoe UI Light" panose="020B0502040204020203" pitchFamily="34" charset="0"/>
              </a:rPr>
              <a:t> </a:t>
            </a:r>
            <a:r>
              <a:rPr lang="es-CO" sz="2800" dirty="0" err="1" smtClean="0">
                <a:latin typeface="Segoe UI Light" panose="020B0502040204020203" pitchFamily="34" charset="0"/>
              </a:rPr>
              <a:t>entrepreneurs</a:t>
            </a:r>
            <a:r>
              <a:rPr lang="es-CO" sz="2800" dirty="0" smtClean="0">
                <a:latin typeface="Segoe UI Light" panose="020B0502040204020203" pitchFamily="34" charset="0"/>
              </a:rPr>
              <a:t>)</a:t>
            </a:r>
          </a:p>
          <a:p>
            <a:pPr lvl="1"/>
            <a:r>
              <a:rPr lang="es-CO" sz="2800" dirty="0" smtClean="0">
                <a:latin typeface="Segoe UI Light" panose="020B0502040204020203" pitchFamily="34" charset="0"/>
              </a:rPr>
              <a:t>Ventanas de oportunidad</a:t>
            </a:r>
          </a:p>
          <a:p>
            <a:pPr lvl="1"/>
            <a:r>
              <a:rPr lang="es-CO" sz="2800" dirty="0" smtClean="0">
                <a:latin typeface="Segoe UI Light" panose="020B0502040204020203" pitchFamily="34" charset="0"/>
              </a:rPr>
              <a:t>Las tres ramas: problema, política (solución), política (apoyo)</a:t>
            </a:r>
            <a:endParaRPr lang="es-CO" sz="2800" dirty="0">
              <a:latin typeface="Segoe UI Light" panose="020B0502040204020203" pitchFamily="34" charset="0"/>
            </a:endParaRPr>
          </a:p>
          <a:p>
            <a:pPr lvl="1"/>
            <a:endParaRPr lang="es-CO" sz="2800" b="1" dirty="0" smtClean="0">
              <a:solidFill>
                <a:schemeClr val="tx1"/>
              </a:solidFill>
            </a:endParaRPr>
          </a:p>
          <a:p>
            <a:endParaRPr lang="es-CO" sz="2800" b="1" dirty="0" smtClean="0">
              <a:solidFill>
                <a:schemeClr val="tx1"/>
              </a:solidFill>
            </a:endParaRPr>
          </a:p>
          <a:p>
            <a:endParaRPr lang="es-CO" sz="2800" b="1" dirty="0" smtClean="0">
              <a:solidFill>
                <a:schemeClr val="tx1"/>
              </a:solidFill>
              <a:latin typeface="Segoe UI Semibold" pitchFamily="34" charset="0"/>
            </a:endParaRPr>
          </a:p>
        </p:txBody>
      </p:sp>
    </p:spTree>
    <p:extLst>
      <p:ext uri="{BB962C8B-B14F-4D97-AF65-F5344CB8AC3E}">
        <p14:creationId xmlns:p14="http://schemas.microsoft.com/office/powerpoint/2010/main" val="5250428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sz="half" idx="2"/>
          </p:nvPr>
        </p:nvSpPr>
        <p:spPr>
          <a:xfrm>
            <a:off x="3609802" y="1437765"/>
            <a:ext cx="8102822" cy="2664296"/>
          </a:xfrm>
        </p:spPr>
        <p:txBody>
          <a:bodyPr/>
          <a:lstStyle/>
          <a:p>
            <a:r>
              <a:rPr lang="es-CO" sz="2000" dirty="0" smtClean="0">
                <a:solidFill>
                  <a:schemeClr val="tx1"/>
                </a:solidFill>
              </a:rPr>
              <a:t>1993 Reforma salud. Paquete explicito de beneficios aseguramiento social obligatorio. </a:t>
            </a:r>
          </a:p>
          <a:p>
            <a:endParaRPr lang="es-CO" sz="2000" dirty="0" smtClean="0">
              <a:solidFill>
                <a:schemeClr val="tx1"/>
              </a:solidFill>
            </a:endParaRPr>
          </a:p>
          <a:p>
            <a:r>
              <a:rPr lang="es-CO" sz="2000" dirty="0" smtClean="0">
                <a:solidFill>
                  <a:schemeClr val="tx1"/>
                </a:solidFill>
              </a:rPr>
              <a:t>Inequidades POS C y S</a:t>
            </a:r>
          </a:p>
          <a:p>
            <a:endParaRPr lang="es-CO" sz="2000" dirty="0" smtClean="0">
              <a:solidFill>
                <a:schemeClr val="tx1"/>
              </a:solidFill>
            </a:endParaRPr>
          </a:p>
          <a:p>
            <a:r>
              <a:rPr lang="es-CO" sz="2000" dirty="0" smtClean="0">
                <a:solidFill>
                  <a:schemeClr val="tx1"/>
                </a:solidFill>
              </a:rPr>
              <a:t>Cobertura cercana al 96% (MSYPS, 2012). GTS 6,5- 7,4% PIB </a:t>
            </a:r>
          </a:p>
          <a:p>
            <a:endParaRPr lang="es-CO" sz="2000" dirty="0" smtClean="0">
              <a:solidFill>
                <a:schemeClr val="tx1"/>
              </a:solidFill>
            </a:endParaRPr>
          </a:p>
          <a:p>
            <a:r>
              <a:rPr lang="es-CO" sz="2000" dirty="0" smtClean="0">
                <a:solidFill>
                  <a:schemeClr val="tx1"/>
                </a:solidFill>
              </a:rPr>
              <a:t>Varios indicadores de desempeño han mejorado después de la RS (OMS y OPS y Escobar, 2005).</a:t>
            </a:r>
          </a:p>
          <a:p>
            <a:endParaRPr lang="es-CO" sz="2000" dirty="0" smtClean="0">
              <a:solidFill>
                <a:schemeClr val="tx1"/>
              </a:solidFill>
            </a:endParaRPr>
          </a:p>
          <a:p>
            <a:r>
              <a:rPr lang="es-CO" sz="2000" dirty="0" smtClean="0">
                <a:solidFill>
                  <a:schemeClr val="tx1"/>
                </a:solidFill>
              </a:rPr>
              <a:t>Lista de coberturas no actualizada regularmente de acuerdo a la disponibilidad de nuevas tecnologías.</a:t>
            </a:r>
          </a:p>
          <a:p>
            <a:endParaRPr lang="es-CO" sz="2000" dirty="0" smtClean="0">
              <a:solidFill>
                <a:schemeClr val="tx1"/>
              </a:solidFill>
            </a:endParaRPr>
          </a:p>
          <a:p>
            <a:r>
              <a:rPr lang="es-CO" sz="2000" dirty="0" smtClean="0">
                <a:solidFill>
                  <a:schemeClr val="tx1"/>
                </a:solidFill>
              </a:rPr>
              <a:t>Mandatos de jueces y la corte para dar coberturas excepcionales (algunos “necesarios” y otros “innecesarios”) no presupuestados  </a:t>
            </a:r>
          </a:p>
          <a:p>
            <a:pPr marL="0" indent="0">
              <a:buNone/>
            </a:pPr>
            <a:endParaRPr lang="es-CO" sz="2000" dirty="0">
              <a:solidFill>
                <a:schemeClr val="tx1"/>
              </a:solidFill>
            </a:endParaRPr>
          </a:p>
        </p:txBody>
      </p:sp>
      <p:sp>
        <p:nvSpPr>
          <p:cNvPr id="4" name="Marcador de contenido 3"/>
          <p:cNvSpPr>
            <a:spLocks noGrp="1"/>
          </p:cNvSpPr>
          <p:nvPr>
            <p:ph sz="quarter" idx="10"/>
          </p:nvPr>
        </p:nvSpPr>
        <p:spPr>
          <a:xfrm>
            <a:off x="824367" y="3129016"/>
            <a:ext cx="2785435" cy="2952251"/>
          </a:xfrm>
        </p:spPr>
        <p:txBody>
          <a:bodyPr/>
          <a:lstStyle/>
          <a:p>
            <a:endParaRPr lang="es-CO" dirty="0" smtClean="0"/>
          </a:p>
          <a:p>
            <a:endParaRPr lang="es-CO" dirty="0"/>
          </a:p>
          <a:p>
            <a:endParaRPr lang="es-CO" dirty="0" smtClean="0"/>
          </a:p>
          <a:p>
            <a:endParaRPr lang="es-CO" dirty="0"/>
          </a:p>
          <a:p>
            <a:endParaRPr lang="es-CO" dirty="0" smtClean="0"/>
          </a:p>
          <a:p>
            <a:endParaRPr lang="es-CO" dirty="0"/>
          </a:p>
          <a:p>
            <a:endParaRPr lang="es-CO" dirty="0" smtClean="0"/>
          </a:p>
          <a:p>
            <a:r>
              <a:rPr lang="es-CO" sz="1200" dirty="0" smtClean="0"/>
              <a:t>47 Millones habitantes UMIC- PIB pc </a:t>
            </a:r>
            <a:r>
              <a:rPr lang="es-CO" sz="1200" dirty="0"/>
              <a:t>(</a:t>
            </a:r>
            <a:r>
              <a:rPr lang="es-CO" sz="1200" dirty="0" err="1"/>
              <a:t>ppp</a:t>
            </a:r>
            <a:r>
              <a:rPr lang="es-CO" sz="1200" dirty="0"/>
              <a:t>) USD $10,110. </a:t>
            </a:r>
            <a:r>
              <a:rPr lang="es-CO" sz="1200" dirty="0" smtClean="0"/>
              <a:t>Fuente </a:t>
            </a:r>
            <a:r>
              <a:rPr lang="es-CO" sz="1200" dirty="0"/>
              <a:t>WB 2012</a:t>
            </a:r>
          </a:p>
          <a:p>
            <a:endParaRPr lang="es-CO" sz="1600" dirty="0"/>
          </a:p>
        </p:txBody>
      </p:sp>
      <p:pic>
        <p:nvPicPr>
          <p:cNvPr id="6" name="Picture 2" descr="http://cccsd.net/Colombia_Es_Pasion.gif"/>
          <p:cNvPicPr>
            <a:picLocks noChangeAspect="1" noChangeArrowheads="1"/>
          </p:cNvPicPr>
          <p:nvPr/>
        </p:nvPicPr>
        <p:blipFill>
          <a:blip r:embed="rId3"/>
          <a:srcRect/>
          <a:stretch>
            <a:fillRect/>
          </a:stretch>
        </p:blipFill>
        <p:spPr bwMode="auto">
          <a:xfrm>
            <a:off x="1094730" y="1437765"/>
            <a:ext cx="2244710" cy="1843859"/>
          </a:xfrm>
          <a:prstGeom prst="rect">
            <a:avLst/>
          </a:prstGeom>
          <a:noFill/>
        </p:spPr>
      </p:pic>
      <p:pic>
        <p:nvPicPr>
          <p:cNvPr id="7" name="Picture 2" descr="http://t2.gstatic.com/images?q=tbn:ANd9GcR2dPyYj0cgjQLxUPv01Fv7xgAArv9LHWcRtrPRlSX3Fcr2IZF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94730" y="3129016"/>
            <a:ext cx="2244711" cy="1684232"/>
          </a:xfrm>
          <a:prstGeom prst="rect">
            <a:avLst/>
          </a:prstGeom>
          <a:noFill/>
          <a:extLst>
            <a:ext uri="{909E8E84-426E-40DD-AFC4-6F175D3DCCD1}">
              <a14:hiddenFill xmlns:a14="http://schemas.microsoft.com/office/drawing/2010/main">
                <a:solidFill>
                  <a:srgbClr val="FFFFFF"/>
                </a:solidFill>
              </a14:hiddenFill>
            </a:ext>
          </a:extLst>
        </p:spPr>
      </p:pic>
      <p:sp>
        <p:nvSpPr>
          <p:cNvPr id="9" name="Rectángulo 8"/>
          <p:cNvSpPr/>
          <p:nvPr/>
        </p:nvSpPr>
        <p:spPr>
          <a:xfrm>
            <a:off x="2711624" y="390686"/>
            <a:ext cx="6552728" cy="584775"/>
          </a:xfrm>
          <a:prstGeom prst="rect">
            <a:avLst/>
          </a:prstGeom>
        </p:spPr>
        <p:txBody>
          <a:bodyPr wrap="square">
            <a:spAutoFit/>
          </a:bodyPr>
          <a:lstStyle/>
          <a:p>
            <a:pPr algn="ctr"/>
            <a:r>
              <a:rPr lang="es-CO" sz="3200" b="1" dirty="0"/>
              <a:t>El contexto local y </a:t>
            </a:r>
            <a:r>
              <a:rPr lang="es-CO" sz="3200" b="1" dirty="0" smtClean="0"/>
              <a:t>la creación del </a:t>
            </a:r>
            <a:r>
              <a:rPr lang="es-CO" sz="3200" b="1" dirty="0"/>
              <a:t>IETS</a:t>
            </a:r>
          </a:p>
        </p:txBody>
      </p:sp>
    </p:spTree>
    <p:extLst>
      <p:ext uri="{BB962C8B-B14F-4D97-AF65-F5344CB8AC3E}">
        <p14:creationId xmlns:p14="http://schemas.microsoft.com/office/powerpoint/2010/main" val="428653555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half" idx="2"/>
          </p:nvPr>
        </p:nvSpPr>
        <p:spPr>
          <a:xfrm>
            <a:off x="695399" y="1182842"/>
            <a:ext cx="8306621" cy="3345237"/>
          </a:xfrm>
        </p:spPr>
        <p:txBody>
          <a:bodyPr/>
          <a:lstStyle/>
          <a:p>
            <a:r>
              <a:rPr lang="es-CO" sz="2000" dirty="0" smtClean="0">
                <a:solidFill>
                  <a:schemeClr val="tx1"/>
                </a:solidFill>
              </a:rPr>
              <a:t>Intervención judicial a favor de los pacientes ha generado inestabilidad financiera. Cobertura basada en “necesidad percibida” y “pertinencia”. </a:t>
            </a:r>
          </a:p>
          <a:p>
            <a:endParaRPr lang="es-CO" sz="2000" dirty="0" smtClean="0">
              <a:solidFill>
                <a:schemeClr val="tx1"/>
              </a:solidFill>
            </a:endParaRPr>
          </a:p>
          <a:p>
            <a:r>
              <a:rPr lang="es-CO" sz="2000" dirty="0" smtClean="0">
                <a:solidFill>
                  <a:schemeClr val="tx1"/>
                </a:solidFill>
              </a:rPr>
              <a:t>Coberturas excepcionales (20- 25% de GTS en 2010) beneficiando solo a cerca de 500.000 ciudadanos (1,1% de la población)... Muchas veces los de mayor nivel educativo y de quintiles altos. </a:t>
            </a:r>
          </a:p>
          <a:p>
            <a:endParaRPr lang="es-CO" sz="2000" dirty="0" smtClean="0">
              <a:solidFill>
                <a:schemeClr val="tx1"/>
              </a:solidFill>
            </a:endParaRPr>
          </a:p>
          <a:p>
            <a:r>
              <a:rPr lang="es-CO" sz="2000" dirty="0" smtClean="0">
                <a:solidFill>
                  <a:schemeClr val="tx1"/>
                </a:solidFill>
              </a:rPr>
              <a:t>Además de esto la corte en 2008 T760 solicitó igualar planes de beneficios y actualización del contenido del plan .</a:t>
            </a:r>
          </a:p>
          <a:p>
            <a:endParaRPr lang="es-CO" sz="2000" dirty="0" smtClean="0">
              <a:solidFill>
                <a:schemeClr val="tx1"/>
              </a:solidFill>
            </a:endParaRPr>
          </a:p>
          <a:p>
            <a:r>
              <a:rPr lang="es-CO" sz="2000" dirty="0" smtClean="0">
                <a:solidFill>
                  <a:schemeClr val="tx1"/>
                </a:solidFill>
              </a:rPr>
              <a:t>Gobierno desde 2010 ha tomado diferentes medidas para subsanar la crisis y fortalecer estructura institucional.</a:t>
            </a:r>
          </a:p>
          <a:p>
            <a:endParaRPr lang="es-CO" sz="2000" dirty="0" smtClean="0">
              <a:solidFill>
                <a:schemeClr val="tx1"/>
              </a:solidFill>
            </a:endParaRPr>
          </a:p>
          <a:p>
            <a:endParaRPr lang="es-CO" sz="2000" dirty="0">
              <a:solidFill>
                <a:schemeClr val="tx1"/>
              </a:solidFill>
            </a:endParaRPr>
          </a:p>
        </p:txBody>
      </p:sp>
      <p:sp>
        <p:nvSpPr>
          <p:cNvPr id="4" name="3 Marcador de contenido"/>
          <p:cNvSpPr>
            <a:spLocks noGrp="1"/>
          </p:cNvSpPr>
          <p:nvPr>
            <p:ph sz="quarter" idx="10"/>
          </p:nvPr>
        </p:nvSpPr>
        <p:spPr>
          <a:xfrm>
            <a:off x="9002022" y="3077926"/>
            <a:ext cx="2954298" cy="2408484"/>
          </a:xfrm>
        </p:spPr>
        <p:txBody>
          <a:bodyPr/>
          <a:lstStyle/>
          <a:p>
            <a:endParaRPr lang="es-CO" dirty="0" smtClean="0"/>
          </a:p>
          <a:p>
            <a:endParaRPr lang="es-CO" dirty="0" smtClean="0"/>
          </a:p>
          <a:p>
            <a:endParaRPr lang="es-CO" dirty="0" smtClean="0"/>
          </a:p>
          <a:p>
            <a:endParaRPr lang="es-CO" dirty="0" smtClean="0"/>
          </a:p>
          <a:p>
            <a:endParaRPr lang="es-CO" dirty="0" smtClean="0"/>
          </a:p>
          <a:p>
            <a:endParaRPr lang="es-CO" dirty="0" smtClean="0"/>
          </a:p>
          <a:p>
            <a:endParaRPr lang="es-CO" sz="1100" dirty="0" smtClean="0"/>
          </a:p>
          <a:p>
            <a:r>
              <a:rPr lang="es-CO" sz="1100" dirty="0" smtClean="0"/>
              <a:t>A finales de 2009 un déficit de cerca de COL $2 billones declarado por el Gobierno </a:t>
            </a:r>
          </a:p>
        </p:txBody>
      </p:sp>
      <p:pic>
        <p:nvPicPr>
          <p:cNvPr id="8" name="Picture 2" descr="http://t0.gstatic.com/images?q=tbn:ANd9GcR_YIARZL3PYPrdF6QAukm18JyP3m9BaOy8iltOrPPGEa71Pl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87766" y="3077926"/>
            <a:ext cx="2182812" cy="1784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4" descr="http://t3.gstatic.com/images?q=tbn:ANd9GcTxTKEG9XKw9vC01U182i7H9iHw-6QRCQx5uXzaMKTqMjTOztUI2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87765" y="1574563"/>
            <a:ext cx="2182813" cy="1503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ángulo 1"/>
          <p:cNvSpPr/>
          <p:nvPr/>
        </p:nvSpPr>
        <p:spPr>
          <a:xfrm>
            <a:off x="2711624" y="390686"/>
            <a:ext cx="6552728" cy="584775"/>
          </a:xfrm>
          <a:prstGeom prst="rect">
            <a:avLst/>
          </a:prstGeom>
        </p:spPr>
        <p:txBody>
          <a:bodyPr wrap="square">
            <a:spAutoFit/>
          </a:bodyPr>
          <a:lstStyle/>
          <a:p>
            <a:pPr algn="ctr"/>
            <a:r>
              <a:rPr lang="es-CO" sz="3200" b="1" dirty="0"/>
              <a:t>El contexto local y </a:t>
            </a:r>
            <a:r>
              <a:rPr lang="es-CO" sz="3200" b="1" dirty="0" smtClean="0"/>
              <a:t>la creación del </a:t>
            </a:r>
            <a:r>
              <a:rPr lang="es-CO" sz="3200" b="1" dirty="0"/>
              <a:t>IETS</a:t>
            </a:r>
          </a:p>
        </p:txBody>
      </p:sp>
    </p:spTree>
    <p:extLst>
      <p:ext uri="{BB962C8B-B14F-4D97-AF65-F5344CB8AC3E}">
        <p14:creationId xmlns:p14="http://schemas.microsoft.com/office/powerpoint/2010/main" val="2881096290"/>
      </p:ext>
    </p:extLst>
  </p:cSld>
  <p:clrMapOvr>
    <a:masterClrMapping/>
  </p:clrMapOvr>
  <p:timing>
    <p:tnLst>
      <p:par>
        <p:cTn id="1" dur="indefinite" restart="never" nodeType="tmRoot"/>
      </p:par>
    </p:tnLst>
  </p:timing>
</p:sld>
</file>

<file path=ppt/theme/theme1.xml><?xml version="1.0" encoding="utf-8"?>
<a:theme xmlns:a="http://schemas.openxmlformats.org/drawingml/2006/main" name="IETS contenid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ción13" id="{0F79F9C3-D70A-4D70-8E99-F1421AB73FD0}" vid="{A821818B-DB6E-4897-A9A1-2A3BAA437F15}"/>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80B32D2E1841194ABE0A6B1156BA0EEA" ma:contentTypeVersion="0" ma:contentTypeDescription="Crear nuevo documento." ma:contentTypeScope="" ma:versionID="81b50f32889dd81de6047a21fba722c5">
  <xsd:schema xmlns:xsd="http://www.w3.org/2001/XMLSchema" xmlns:xs="http://www.w3.org/2001/XMLSchema" xmlns:p="http://schemas.microsoft.com/office/2006/metadata/properties" targetNamespace="http://schemas.microsoft.com/office/2006/metadata/properties" ma:root="true" ma:fieldsID="3f6edc329ff236629c56e3b879b320d0">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A3DE086-6982-4097-8EE2-482698FB21E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55BDE7D4-1CC7-48AB-89D6-997D38C9D636}">
  <ds:schemaRefs>
    <ds:schemaRef ds:uri="http://schemas.microsoft.com/office/2006/metadata/properties"/>
    <ds:schemaRef ds:uri="http://www.w3.org/XML/1998/namespace"/>
    <ds:schemaRef ds:uri="http://purl.org/dc/dcmitype/"/>
    <ds:schemaRef ds:uri="http://schemas.microsoft.com/office/2006/documentManagement/types"/>
    <ds:schemaRef ds:uri="http://purl.org/dc/elements/1.1/"/>
    <ds:schemaRef ds:uri="http://purl.org/dc/terms/"/>
    <ds:schemaRef ds:uri="http://schemas.microsoft.com/office/infopath/2007/PartnerControls"/>
    <ds:schemaRef ds:uri="http://schemas.openxmlformats.org/package/2006/metadata/core-properties"/>
  </ds:schemaRefs>
</ds:datastoreItem>
</file>

<file path=customXml/itemProps3.xml><?xml version="1.0" encoding="utf-8"?>
<ds:datastoreItem xmlns:ds="http://schemas.openxmlformats.org/officeDocument/2006/customXml" ds:itemID="{33E52363-B920-4AF8-A757-EC3DF6A73D4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Plantilla Presentación</Template>
  <TotalTime>2402</TotalTime>
  <Words>4862</Words>
  <Application>Microsoft Office PowerPoint</Application>
  <PresentationFormat>Panorámica</PresentationFormat>
  <Paragraphs>796</Paragraphs>
  <Slides>60</Slides>
  <Notes>19</Notes>
  <HiddenSlides>0</HiddenSlides>
  <MMClips>0</MMClips>
  <ScaleCrop>false</ScaleCrop>
  <HeadingPairs>
    <vt:vector size="6" baseType="variant">
      <vt:variant>
        <vt:lpstr>Fuentes usadas</vt:lpstr>
      </vt:variant>
      <vt:variant>
        <vt:i4>9</vt:i4>
      </vt:variant>
      <vt:variant>
        <vt:lpstr>Tema</vt:lpstr>
      </vt:variant>
      <vt:variant>
        <vt:i4>1</vt:i4>
      </vt:variant>
      <vt:variant>
        <vt:lpstr>Títulos de diapositiva</vt:lpstr>
      </vt:variant>
      <vt:variant>
        <vt:i4>60</vt:i4>
      </vt:variant>
    </vt:vector>
  </HeadingPairs>
  <TitlesOfParts>
    <vt:vector size="70" baseType="lpstr">
      <vt:lpstr>Arial</vt:lpstr>
      <vt:lpstr>Arial Narrow</vt:lpstr>
      <vt:lpstr>Calibri</vt:lpstr>
      <vt:lpstr>Segoe UI</vt:lpstr>
      <vt:lpstr>Segoe UI </vt:lpstr>
      <vt:lpstr>Segoe UI Light</vt:lpstr>
      <vt:lpstr>Segoe UI Semibold</vt:lpstr>
      <vt:lpstr>Segoe UI Semilight</vt:lpstr>
      <vt:lpstr>Wingdings</vt:lpstr>
      <vt:lpstr>IETS contenido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 Implementación</vt:lpstr>
      <vt:lpstr> Implementación</vt:lpstr>
      <vt:lpstr>Visión- Misión</vt:lpstr>
      <vt:lpstr>Presentación de PowerPoint</vt:lpstr>
      <vt:lpstr>Presentación de PowerPoint</vt:lpstr>
      <vt:lpstr> IETS Estructura </vt:lpstr>
      <vt:lpstr>Presentación de PowerPoint</vt:lpstr>
      <vt:lpstr>El proceso de priorizar y decidir coberturas</vt:lpstr>
      <vt:lpstr>El proceso de priorizar y decidir  aplica para listas de inclusiones o exclusiones</vt:lpstr>
      <vt:lpstr>El proceso de priorizar y decidir  aplica para listas de inclusiones o exclusiones</vt:lpstr>
      <vt:lpstr>El proceso de priorizar y decidir  aplica para listas de inclusiones o exclusiones</vt:lpstr>
      <vt:lpstr>El proceso de priorizar y decidir  aplica para listas de inclusiones o exclusiones</vt:lpstr>
      <vt:lpstr>Actividades de participación</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Andrea Lozada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Andrea Lozada</dc:creator>
  <cp:lastModifiedBy>Hector Eduardo Castro Jaramillo</cp:lastModifiedBy>
  <cp:revision>237</cp:revision>
  <dcterms:created xsi:type="dcterms:W3CDTF">2013-08-22T01:51:33Z</dcterms:created>
  <dcterms:modified xsi:type="dcterms:W3CDTF">2015-03-20T15:56:32Z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0x01010080B32D2E1841194ABE0A6B1156BA0EEA</vt:lpwstr>
  </property>
</Properties>
</file>