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0" r:id="rId2"/>
  </p:sldMasterIdLst>
  <p:notesMasterIdLst>
    <p:notesMasterId r:id="rId31"/>
  </p:notesMasterIdLst>
  <p:sldIdLst>
    <p:sldId id="274" r:id="rId3"/>
    <p:sldId id="287" r:id="rId4"/>
    <p:sldId id="293" r:id="rId5"/>
    <p:sldId id="294" r:id="rId6"/>
    <p:sldId id="295" r:id="rId7"/>
    <p:sldId id="275" r:id="rId8"/>
    <p:sldId id="282" r:id="rId9"/>
    <p:sldId id="281" r:id="rId10"/>
    <p:sldId id="283" r:id="rId11"/>
    <p:sldId id="305" r:id="rId12"/>
    <p:sldId id="306" r:id="rId13"/>
    <p:sldId id="286" r:id="rId14"/>
    <p:sldId id="277" r:id="rId15"/>
    <p:sldId id="279" r:id="rId16"/>
    <p:sldId id="280" r:id="rId17"/>
    <p:sldId id="289" r:id="rId18"/>
    <p:sldId id="304" r:id="rId19"/>
    <p:sldId id="291" r:id="rId20"/>
    <p:sldId id="292" r:id="rId21"/>
    <p:sldId id="290" r:id="rId22"/>
    <p:sldId id="297" r:id="rId23"/>
    <p:sldId id="298" r:id="rId24"/>
    <p:sldId id="299" r:id="rId25"/>
    <p:sldId id="300" r:id="rId26"/>
    <p:sldId id="301" r:id="rId27"/>
    <p:sldId id="303" r:id="rId28"/>
    <p:sldId id="307" r:id="rId29"/>
    <p:sldId id="308"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4D17" initials="R" lastIdx="2" clrIdx="0"/>
  <p:cmAuthor id="1" name="Cynthia Charchi" initials="C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D632"/>
    <a:srgbClr val="F7F7F7"/>
    <a:srgbClr val="636466"/>
    <a:srgbClr val="E32726"/>
    <a:srgbClr val="313231"/>
    <a:srgbClr val="00A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2028" autoAdjust="0"/>
  </p:normalViewPr>
  <p:slideViewPr>
    <p:cSldViewPr snapToGrid="0">
      <p:cViewPr>
        <p:scale>
          <a:sx n="66" d="100"/>
          <a:sy n="66" d="100"/>
        </p:scale>
        <p:origin x="-142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rv\nhiauser\ACTUARIAL\ben.yankah\My%20Documents\Status%20of%20Implementation%20of%20NHIS%20(2005-2013)%20ver%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17614424410539E-2"/>
          <c:y val="4.7337278106508875E-2"/>
          <c:w val="0.95006934812760058"/>
          <c:h val="0.73175542406311633"/>
        </c:manualLayout>
      </c:layout>
      <c:barChart>
        <c:barDir val="col"/>
        <c:grouping val="clustered"/>
        <c:varyColors val="0"/>
        <c:ser>
          <c:idx val="0"/>
          <c:order val="0"/>
          <c:tx>
            <c:strRef>
              <c:f>Sheet1!$A$2</c:f>
              <c:strCache>
                <c:ptCount val="1"/>
                <c:pt idx="0">
                  <c:v>Bottom 20% of Population</c:v>
                </c:pt>
              </c:strCache>
            </c:strRef>
          </c:tx>
          <c:spPr>
            <a:solidFill>
              <a:schemeClr val="accent2"/>
            </a:solidFill>
            <a:ln w="12184">
              <a:solidFill>
                <a:srgbClr val="993300"/>
              </a:solidFill>
              <a:prstDash val="solid"/>
            </a:ln>
          </c:spPr>
          <c:invertIfNegative val="0"/>
          <c:cat>
            <c:strRef>
              <c:f>Sheet1!$B$1:$H$1</c:f>
              <c:strCache>
                <c:ptCount val="6"/>
                <c:pt idx="0">
                  <c:v>Med. Treatment of Fever</c:v>
                </c:pt>
                <c:pt idx="1">
                  <c:v>Med. Treatment of Ac. Res. Inf.</c:v>
                </c:pt>
                <c:pt idx="2">
                  <c:v>Oral Rehydration Thereapy</c:v>
                </c:pt>
                <c:pt idx="3">
                  <c:v>Antenatal Care </c:v>
                </c:pt>
                <c:pt idx="4">
                  <c:v>Att. Delivery</c:v>
                </c:pt>
                <c:pt idx="5">
                  <c:v>Full Immunization</c:v>
                </c:pt>
              </c:strCache>
            </c:strRef>
          </c:cat>
          <c:val>
            <c:numRef>
              <c:f>Sheet1!$B$2:$H$2</c:f>
              <c:numCache>
                <c:formatCode>General</c:formatCode>
                <c:ptCount val="6"/>
                <c:pt idx="0">
                  <c:v>37.6</c:v>
                </c:pt>
                <c:pt idx="1">
                  <c:v>31.9</c:v>
                </c:pt>
                <c:pt idx="2">
                  <c:v>24.9</c:v>
                </c:pt>
                <c:pt idx="3">
                  <c:v>23.5</c:v>
                </c:pt>
                <c:pt idx="4">
                  <c:v>8.3000000000000007</c:v>
                </c:pt>
                <c:pt idx="5">
                  <c:v>4.8</c:v>
                </c:pt>
              </c:numCache>
            </c:numRef>
          </c:val>
        </c:ser>
        <c:ser>
          <c:idx val="1"/>
          <c:order val="1"/>
          <c:tx>
            <c:strRef>
              <c:f>Sheet1!$A$3</c:f>
              <c:strCache>
                <c:ptCount val="1"/>
                <c:pt idx="0">
                  <c:v>Top 20% of Population</c:v>
                </c:pt>
              </c:strCache>
            </c:strRef>
          </c:tx>
          <c:spPr>
            <a:solidFill>
              <a:schemeClr val="accent1"/>
            </a:solidFill>
            <a:ln w="12184">
              <a:solidFill>
                <a:schemeClr val="tx1"/>
              </a:solidFill>
              <a:prstDash val="solid"/>
            </a:ln>
          </c:spPr>
          <c:invertIfNegative val="0"/>
          <c:cat>
            <c:strRef>
              <c:f>Sheet1!$B$1:$H$1</c:f>
              <c:strCache>
                <c:ptCount val="6"/>
                <c:pt idx="0">
                  <c:v>Med. Treatment of Fever</c:v>
                </c:pt>
                <c:pt idx="1">
                  <c:v>Med. Treatment of Ac. Res. Inf.</c:v>
                </c:pt>
                <c:pt idx="2">
                  <c:v>Oral Rehydration Thereapy</c:v>
                </c:pt>
                <c:pt idx="3">
                  <c:v>Antenatal Care </c:v>
                </c:pt>
                <c:pt idx="4">
                  <c:v>Att. Delivery</c:v>
                </c:pt>
                <c:pt idx="5">
                  <c:v>Full Immunization</c:v>
                </c:pt>
              </c:strCache>
            </c:strRef>
          </c:cat>
          <c:val>
            <c:numRef>
              <c:f>Sheet1!$B$3:$H$3</c:f>
              <c:numCache>
                <c:formatCode>General</c:formatCode>
                <c:ptCount val="6"/>
                <c:pt idx="0">
                  <c:v>67.5</c:v>
                </c:pt>
                <c:pt idx="1">
                  <c:v>63.3</c:v>
                </c:pt>
                <c:pt idx="2">
                  <c:v>61.1</c:v>
                </c:pt>
                <c:pt idx="3">
                  <c:v>93.8</c:v>
                </c:pt>
                <c:pt idx="4">
                  <c:v>85.7</c:v>
                </c:pt>
                <c:pt idx="5">
                  <c:v>52.7</c:v>
                </c:pt>
              </c:numCache>
            </c:numRef>
          </c:val>
        </c:ser>
        <c:dLbls>
          <c:showLegendKey val="0"/>
          <c:showVal val="0"/>
          <c:showCatName val="0"/>
          <c:showSerName val="0"/>
          <c:showPercent val="0"/>
          <c:showBubbleSize val="0"/>
        </c:dLbls>
        <c:gapWidth val="150"/>
        <c:axId val="104233984"/>
        <c:axId val="105206528"/>
      </c:barChart>
      <c:catAx>
        <c:axId val="104233984"/>
        <c:scaling>
          <c:orientation val="minMax"/>
        </c:scaling>
        <c:delete val="0"/>
        <c:axPos val="b"/>
        <c:numFmt formatCode="General" sourceLinked="1"/>
        <c:majorTickMark val="out"/>
        <c:minorTickMark val="none"/>
        <c:tickLblPos val="nextTo"/>
        <c:spPr>
          <a:ln w="3046">
            <a:solidFill>
              <a:schemeClr val="tx1"/>
            </a:solidFill>
            <a:prstDash val="solid"/>
          </a:ln>
        </c:spPr>
        <c:txPr>
          <a:bodyPr rot="0" vert="horz"/>
          <a:lstStyle/>
          <a:p>
            <a:pPr>
              <a:defRPr sz="863" b="1" i="0" u="none" strike="noStrike" baseline="0">
                <a:solidFill>
                  <a:schemeClr val="tx1"/>
                </a:solidFill>
                <a:latin typeface="Arial"/>
                <a:ea typeface="Arial"/>
                <a:cs typeface="Arial"/>
              </a:defRPr>
            </a:pPr>
            <a:endParaRPr lang="en-US"/>
          </a:p>
        </c:txPr>
        <c:crossAx val="105206528"/>
        <c:crosses val="autoZero"/>
        <c:auto val="1"/>
        <c:lblAlgn val="ctr"/>
        <c:lblOffset val="100"/>
        <c:tickLblSkip val="1"/>
        <c:tickMarkSkip val="1"/>
        <c:noMultiLvlLbl val="0"/>
      </c:catAx>
      <c:valAx>
        <c:axId val="105206528"/>
        <c:scaling>
          <c:orientation val="minMax"/>
        </c:scaling>
        <c:delete val="0"/>
        <c:axPos val="l"/>
        <c:majorGridlines>
          <c:spPr>
            <a:ln w="3046">
              <a:solidFill>
                <a:schemeClr val="tx1"/>
              </a:solidFill>
              <a:prstDash val="solid"/>
            </a:ln>
          </c:spPr>
        </c:majorGridlines>
        <c:numFmt formatCode="General" sourceLinked="1"/>
        <c:majorTickMark val="out"/>
        <c:minorTickMark val="none"/>
        <c:tickLblPos val="nextTo"/>
        <c:spPr>
          <a:ln w="3046">
            <a:solidFill>
              <a:schemeClr val="tx1"/>
            </a:solidFill>
            <a:prstDash val="solid"/>
          </a:ln>
        </c:spPr>
        <c:txPr>
          <a:bodyPr rot="0" vert="horz"/>
          <a:lstStyle/>
          <a:p>
            <a:pPr>
              <a:defRPr sz="983" b="1" i="0" u="none" strike="noStrike" baseline="0">
                <a:solidFill>
                  <a:schemeClr val="tx1"/>
                </a:solidFill>
                <a:latin typeface="Arial"/>
                <a:ea typeface="Arial"/>
                <a:cs typeface="Arial"/>
              </a:defRPr>
            </a:pPr>
            <a:endParaRPr lang="en-US"/>
          </a:p>
        </c:txPr>
        <c:crossAx val="104233984"/>
        <c:crosses val="autoZero"/>
        <c:crossBetween val="between"/>
      </c:valAx>
      <c:spPr>
        <a:noFill/>
        <a:ln w="12184">
          <a:solidFill>
            <a:schemeClr val="tx1"/>
          </a:solidFill>
          <a:prstDash val="solid"/>
        </a:ln>
      </c:spPr>
    </c:plotArea>
    <c:legend>
      <c:legendPos val="b"/>
      <c:layout>
        <c:manualLayout>
          <c:xMode val="edge"/>
          <c:yMode val="edge"/>
          <c:x val="0.11927877947295423"/>
          <c:y val="0.89349112426035504"/>
          <c:w val="0.78918169209431344"/>
          <c:h val="4.9309664694280081E-2"/>
        </c:manualLayout>
      </c:layout>
      <c:overlay val="0"/>
      <c:spPr>
        <a:noFill/>
        <a:ln w="3046">
          <a:solidFill>
            <a:schemeClr val="tx1"/>
          </a:solidFill>
          <a:prstDash val="solid"/>
        </a:ln>
      </c:spPr>
      <c:txPr>
        <a:bodyPr/>
        <a:lstStyle/>
        <a:p>
          <a:pPr>
            <a:defRPr sz="123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63" b="1" i="0" u="none" strike="noStrike" baseline="0">
          <a:solidFill>
            <a:schemeClr val="tx1"/>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2559604870752872E-2"/>
          <c:y val="8.916903385911723E-2"/>
          <c:w val="0.91296462078889606"/>
          <c:h val="0.84390237068426843"/>
        </c:manualLayout>
      </c:layout>
      <c:barChart>
        <c:barDir val="col"/>
        <c:grouping val="clustered"/>
        <c:varyColors val="0"/>
        <c:ser>
          <c:idx val="0"/>
          <c:order val="0"/>
          <c:tx>
            <c:strRef>
              <c:f>DATA!$C$592</c:f>
              <c:strCache>
                <c:ptCount val="1"/>
                <c:pt idx="0">
                  <c:v>Income</c:v>
                </c:pt>
              </c:strCache>
            </c:strRef>
          </c:tx>
          <c:spPr>
            <a:solidFill>
              <a:schemeClr val="tx2">
                <a:lumMod val="60000"/>
                <a:lumOff val="40000"/>
              </a:schemeClr>
            </a:solidFill>
          </c:spPr>
          <c:invertIfNegative val="0"/>
          <c:cat>
            <c:numRef>
              <c:f>DATA!$D$591:$L$591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DATA!$D$592:$L$592</c:f>
              <c:numCache>
                <c:formatCode>#,##0.00_);\(#,##0.00\)</c:formatCode>
                <c:ptCount val="9"/>
                <c:pt idx="0">
                  <c:v>192.89000000000001</c:v>
                </c:pt>
                <c:pt idx="1">
                  <c:v>173.41</c:v>
                </c:pt>
                <c:pt idx="2">
                  <c:v>265.86</c:v>
                </c:pt>
                <c:pt idx="3">
                  <c:v>360.02000000000004</c:v>
                </c:pt>
                <c:pt idx="4">
                  <c:v>425.03000000000003</c:v>
                </c:pt>
                <c:pt idx="5">
                  <c:v>483.47999999999996</c:v>
                </c:pt>
                <c:pt idx="6">
                  <c:v>617.9131000000001</c:v>
                </c:pt>
                <c:pt idx="7">
                  <c:v>786.19999999999993</c:v>
                </c:pt>
                <c:pt idx="8">
                  <c:v>904.30000000000007</c:v>
                </c:pt>
              </c:numCache>
            </c:numRef>
          </c:val>
        </c:ser>
        <c:ser>
          <c:idx val="1"/>
          <c:order val="1"/>
          <c:tx>
            <c:strRef>
              <c:f>DATA!$C$593</c:f>
              <c:strCache>
                <c:ptCount val="1"/>
                <c:pt idx="0">
                  <c:v>Expenditure</c:v>
                </c:pt>
              </c:strCache>
            </c:strRef>
          </c:tx>
          <c:spPr>
            <a:solidFill>
              <a:schemeClr val="accent6">
                <a:lumMod val="50000"/>
              </a:schemeClr>
            </a:solidFill>
          </c:spPr>
          <c:invertIfNegative val="0"/>
          <c:cat>
            <c:numRef>
              <c:f>DATA!$D$591:$L$591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DATA!$D$593:$L$593</c:f>
              <c:numCache>
                <c:formatCode>#,##0.00_);\(#,##0.00\)</c:formatCode>
                <c:ptCount val="9"/>
                <c:pt idx="0">
                  <c:v>15.079999999999998</c:v>
                </c:pt>
                <c:pt idx="1">
                  <c:v>86.100000000000009</c:v>
                </c:pt>
                <c:pt idx="2">
                  <c:v>130.53</c:v>
                </c:pt>
                <c:pt idx="3">
                  <c:v>264.17</c:v>
                </c:pt>
                <c:pt idx="4">
                  <c:v>441.39</c:v>
                </c:pt>
                <c:pt idx="5">
                  <c:v>551.68000000000006</c:v>
                </c:pt>
                <c:pt idx="6">
                  <c:v>771.62000000000012</c:v>
                </c:pt>
                <c:pt idx="7">
                  <c:v>825.0300000000002</c:v>
                </c:pt>
                <c:pt idx="8">
                  <c:v>1047.53</c:v>
                </c:pt>
              </c:numCache>
            </c:numRef>
          </c:val>
        </c:ser>
        <c:ser>
          <c:idx val="2"/>
          <c:order val="2"/>
          <c:tx>
            <c:strRef>
              <c:f>DATA!$C$594</c:f>
              <c:strCache>
                <c:ptCount val="1"/>
                <c:pt idx="0">
                  <c:v>Surplus/Deficit</c:v>
                </c:pt>
              </c:strCache>
            </c:strRef>
          </c:tx>
          <c:spPr>
            <a:solidFill>
              <a:schemeClr val="accent3">
                <a:lumMod val="50000"/>
              </a:schemeClr>
            </a:solidFill>
          </c:spPr>
          <c:invertIfNegative val="0"/>
          <c:cat>
            <c:numRef>
              <c:f>DATA!$D$591:$L$591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DATA!$D$594:$L$594</c:f>
              <c:numCache>
                <c:formatCode>#,##0.00_);\(#,##0.00\)</c:formatCode>
                <c:ptCount val="9"/>
                <c:pt idx="0">
                  <c:v>177.81</c:v>
                </c:pt>
                <c:pt idx="1">
                  <c:v>87.309999999999988</c:v>
                </c:pt>
                <c:pt idx="2">
                  <c:v>135.33000000000001</c:v>
                </c:pt>
                <c:pt idx="3">
                  <c:v>95.850000000000023</c:v>
                </c:pt>
                <c:pt idx="4">
                  <c:v>-16.359999999999957</c:v>
                </c:pt>
                <c:pt idx="5">
                  <c:v>-68.200000000000102</c:v>
                </c:pt>
                <c:pt idx="6">
                  <c:v>-153.70690000000002</c:v>
                </c:pt>
                <c:pt idx="7">
                  <c:v>-38.830000000000268</c:v>
                </c:pt>
                <c:pt idx="8">
                  <c:v>-143.2299999999999</c:v>
                </c:pt>
              </c:numCache>
            </c:numRef>
          </c:val>
        </c:ser>
        <c:dLbls>
          <c:showLegendKey val="0"/>
          <c:showVal val="0"/>
          <c:showCatName val="0"/>
          <c:showSerName val="0"/>
          <c:showPercent val="0"/>
          <c:showBubbleSize val="0"/>
        </c:dLbls>
        <c:gapWidth val="50"/>
        <c:axId val="113195264"/>
        <c:axId val="113201152"/>
      </c:barChart>
      <c:catAx>
        <c:axId val="113195264"/>
        <c:scaling>
          <c:orientation val="minMax"/>
        </c:scaling>
        <c:delete val="0"/>
        <c:axPos val="b"/>
        <c:numFmt formatCode="General" sourceLinked="1"/>
        <c:majorTickMark val="out"/>
        <c:minorTickMark val="none"/>
        <c:tickLblPos val="nextTo"/>
        <c:txPr>
          <a:bodyPr/>
          <a:lstStyle/>
          <a:p>
            <a:pPr>
              <a:defRPr sz="1200" b="1"/>
            </a:pPr>
            <a:endParaRPr lang="en-US"/>
          </a:p>
        </c:txPr>
        <c:crossAx val="113201152"/>
        <c:crosses val="autoZero"/>
        <c:auto val="1"/>
        <c:lblAlgn val="ctr"/>
        <c:lblOffset val="100"/>
        <c:noMultiLvlLbl val="0"/>
      </c:catAx>
      <c:valAx>
        <c:axId val="113201152"/>
        <c:scaling>
          <c:orientation val="minMax"/>
        </c:scaling>
        <c:delete val="0"/>
        <c:axPos val="l"/>
        <c:majorGridlines>
          <c:spPr>
            <a:ln>
              <a:prstDash val="dash"/>
            </a:ln>
          </c:spPr>
        </c:majorGridlines>
        <c:numFmt formatCode="#,##0_);\(#,##0\)" sourceLinked="0"/>
        <c:majorTickMark val="out"/>
        <c:minorTickMark val="none"/>
        <c:tickLblPos val="nextTo"/>
        <c:txPr>
          <a:bodyPr/>
          <a:lstStyle/>
          <a:p>
            <a:pPr>
              <a:defRPr sz="1000" b="1"/>
            </a:pPr>
            <a:endParaRPr lang="en-US"/>
          </a:p>
        </c:txPr>
        <c:crossAx val="113195264"/>
        <c:crosses val="autoZero"/>
        <c:crossBetween val="between"/>
      </c:valAx>
    </c:plotArea>
    <c:legend>
      <c:legendPos val="b"/>
      <c:layout>
        <c:manualLayout>
          <c:xMode val="edge"/>
          <c:yMode val="edge"/>
          <c:x val="0.19787859020234966"/>
          <c:y val="0.93664579482981192"/>
          <c:w val="0.70235662940561761"/>
          <c:h val="5.1223056950646523E-2"/>
        </c:manualLayout>
      </c:layout>
      <c:overlay val="0"/>
      <c:txPr>
        <a:bodyPr/>
        <a:lstStyle/>
        <a:p>
          <a:pPr>
            <a:defRPr sz="2000"/>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0CC25-1B59-4E2A-8EC7-47D9B9938315}" type="doc">
      <dgm:prSet loTypeId="urn:microsoft.com/office/officeart/2005/8/layout/arrow2" loCatId="process" qsTypeId="urn:microsoft.com/office/officeart/2005/8/quickstyle/simple2" qsCatId="simple" csTypeId="urn:microsoft.com/office/officeart/2005/8/colors/accent1_2" csCatId="accent1" phldr="1"/>
      <dgm:spPr/>
    </dgm:pt>
    <dgm:pt modelId="{19EC29A2-9C2F-4E9B-8B2B-ABE2088484ED}">
      <dgm:prSet phldrT="[Text]"/>
      <dgm:spPr/>
      <dgm:t>
        <a:bodyPr/>
        <a:lstStyle/>
        <a:p>
          <a:r>
            <a:rPr lang="en-US" b="1" dirty="0" smtClean="0">
              <a:latin typeface="Museo Sans 300"/>
            </a:rPr>
            <a:t>Means</a:t>
          </a:r>
          <a:r>
            <a:rPr lang="en-US" dirty="0" smtClean="0">
              <a:latin typeface="Museo Sans 300"/>
            </a:rPr>
            <a:t>: Benefits policy as part of strategic purchasing</a:t>
          </a:r>
          <a:r>
            <a:rPr lang="en-US" baseline="0" dirty="0" smtClean="0">
              <a:latin typeface="Museo Sans 300"/>
            </a:rPr>
            <a:t> </a:t>
          </a:r>
          <a:endParaRPr lang="en-US" dirty="0"/>
        </a:p>
      </dgm:t>
    </dgm:pt>
    <dgm:pt modelId="{207A273F-7055-4DF2-B21A-62B56AEC8061}" type="parTrans" cxnId="{5CB8F79B-CCF9-4C22-BF2C-FD9200B74418}">
      <dgm:prSet/>
      <dgm:spPr/>
      <dgm:t>
        <a:bodyPr/>
        <a:lstStyle/>
        <a:p>
          <a:endParaRPr lang="en-US"/>
        </a:p>
      </dgm:t>
    </dgm:pt>
    <dgm:pt modelId="{725B84E3-F0AB-480B-86AC-2FEC70EECA31}" type="sibTrans" cxnId="{5CB8F79B-CCF9-4C22-BF2C-FD9200B74418}">
      <dgm:prSet/>
      <dgm:spPr/>
      <dgm:t>
        <a:bodyPr/>
        <a:lstStyle/>
        <a:p>
          <a:endParaRPr lang="en-US"/>
        </a:p>
      </dgm:t>
    </dgm:pt>
    <dgm:pt modelId="{B0029498-C13E-43D6-8F09-F4881D7BFD95}">
      <dgm:prSet phldrT="[Text]"/>
      <dgm:spPr/>
      <dgm:t>
        <a:bodyPr/>
        <a:lstStyle/>
        <a:p>
          <a:r>
            <a:rPr lang="en-US" b="1" dirty="0" smtClean="0">
              <a:latin typeface="Museo Sans 300"/>
            </a:rPr>
            <a:t>End Goals</a:t>
          </a:r>
          <a:r>
            <a:rPr lang="en-US" dirty="0" smtClean="0">
              <a:latin typeface="Museo Sans 300"/>
            </a:rPr>
            <a:t>: </a:t>
          </a:r>
        </a:p>
        <a:p>
          <a:r>
            <a:rPr lang="en-US" dirty="0" smtClean="0">
              <a:latin typeface="Museo Sans 300"/>
            </a:rPr>
            <a:t>Health status </a:t>
          </a:r>
        </a:p>
        <a:p>
          <a:r>
            <a:rPr lang="en-US" dirty="0" smtClean="0">
              <a:latin typeface="Museo Sans 300"/>
            </a:rPr>
            <a:t>Financial protection </a:t>
          </a:r>
        </a:p>
        <a:p>
          <a:r>
            <a:rPr lang="en-US" dirty="0" smtClean="0">
              <a:latin typeface="Museo Sans 300"/>
            </a:rPr>
            <a:t>Financial sustainability</a:t>
          </a:r>
        </a:p>
        <a:p>
          <a:r>
            <a:rPr lang="en-US" dirty="0" smtClean="0">
              <a:latin typeface="Museo Sans 300"/>
            </a:rPr>
            <a:t>Population satisfaction</a:t>
          </a:r>
          <a:endParaRPr lang="en-US" dirty="0"/>
        </a:p>
      </dgm:t>
    </dgm:pt>
    <dgm:pt modelId="{CE2165CD-C3E9-4755-9462-43E9F60BC890}" type="parTrans" cxnId="{F6E8CEDA-D8B5-4DD2-842A-2C4C298A5C14}">
      <dgm:prSet/>
      <dgm:spPr/>
      <dgm:t>
        <a:bodyPr/>
        <a:lstStyle/>
        <a:p>
          <a:endParaRPr lang="en-US"/>
        </a:p>
      </dgm:t>
    </dgm:pt>
    <dgm:pt modelId="{019902E1-6EF3-4C5A-B6F5-B656DA7EE958}" type="sibTrans" cxnId="{F6E8CEDA-D8B5-4DD2-842A-2C4C298A5C14}">
      <dgm:prSet/>
      <dgm:spPr/>
      <dgm:t>
        <a:bodyPr/>
        <a:lstStyle/>
        <a:p>
          <a:endParaRPr lang="en-US"/>
        </a:p>
      </dgm:t>
    </dgm:pt>
    <dgm:pt modelId="{BEF3A09D-2734-4E4E-8FC5-40FB0FBEF4DA}">
      <dgm:prSet phldrT="[Text]"/>
      <dgm:spPr/>
      <dgm:t>
        <a:bodyPr/>
        <a:lstStyle/>
        <a:p>
          <a:r>
            <a:rPr lang="en-US" b="1" dirty="0" smtClean="0">
              <a:latin typeface="Museo Sans 300"/>
            </a:rPr>
            <a:t>Intermediate Progress</a:t>
          </a:r>
          <a:r>
            <a:rPr lang="en-US" dirty="0" smtClean="0">
              <a:latin typeface="Museo Sans 300"/>
            </a:rPr>
            <a:t>:</a:t>
          </a:r>
        </a:p>
        <a:p>
          <a:r>
            <a:rPr lang="en-US" dirty="0" smtClean="0">
              <a:latin typeface="Museo Sans 300"/>
            </a:rPr>
            <a:t>Access</a:t>
          </a:r>
        </a:p>
        <a:p>
          <a:r>
            <a:rPr lang="en-US" dirty="0" smtClean="0">
              <a:latin typeface="Museo Sans 300"/>
            </a:rPr>
            <a:t>Quality</a:t>
          </a:r>
        </a:p>
        <a:p>
          <a:r>
            <a:rPr lang="en-US" dirty="0" smtClean="0">
              <a:latin typeface="Museo Sans 300"/>
            </a:rPr>
            <a:t>Equity </a:t>
          </a:r>
        </a:p>
        <a:p>
          <a:r>
            <a:rPr lang="en-US" dirty="0" smtClean="0">
              <a:latin typeface="Museo Sans 300"/>
            </a:rPr>
            <a:t>Efficiency</a:t>
          </a:r>
          <a:endParaRPr lang="en-US" dirty="0"/>
        </a:p>
      </dgm:t>
    </dgm:pt>
    <dgm:pt modelId="{38C54E14-AE49-412E-9D8A-B168FBD198F2}" type="parTrans" cxnId="{04F2C9DB-2370-4176-A68C-9C0D77ABC175}">
      <dgm:prSet/>
      <dgm:spPr/>
      <dgm:t>
        <a:bodyPr/>
        <a:lstStyle/>
        <a:p>
          <a:endParaRPr lang="en-US"/>
        </a:p>
      </dgm:t>
    </dgm:pt>
    <dgm:pt modelId="{578D7414-A837-4A32-8EB7-D1784C24A5EA}" type="sibTrans" cxnId="{04F2C9DB-2370-4176-A68C-9C0D77ABC175}">
      <dgm:prSet/>
      <dgm:spPr/>
      <dgm:t>
        <a:bodyPr/>
        <a:lstStyle/>
        <a:p>
          <a:endParaRPr lang="en-US"/>
        </a:p>
      </dgm:t>
    </dgm:pt>
    <dgm:pt modelId="{1CA16EB0-AB5D-4097-9D88-27EF48D12B73}" type="pres">
      <dgm:prSet presAssocID="{26A0CC25-1B59-4E2A-8EC7-47D9B9938315}" presName="arrowDiagram" presStyleCnt="0">
        <dgm:presLayoutVars>
          <dgm:chMax val="5"/>
          <dgm:dir/>
          <dgm:resizeHandles val="exact"/>
        </dgm:presLayoutVars>
      </dgm:prSet>
      <dgm:spPr/>
    </dgm:pt>
    <dgm:pt modelId="{EDA8A87F-D39C-4090-8A58-D0E2DF9463F5}" type="pres">
      <dgm:prSet presAssocID="{26A0CC25-1B59-4E2A-8EC7-47D9B9938315}" presName="arrow" presStyleLbl="bgShp" presStyleIdx="0" presStyleCnt="1"/>
      <dgm:spPr/>
    </dgm:pt>
    <dgm:pt modelId="{A3F19BE1-D639-4A70-AFD4-2F9F087B41AE}" type="pres">
      <dgm:prSet presAssocID="{26A0CC25-1B59-4E2A-8EC7-47D9B9938315}" presName="arrowDiagram3" presStyleCnt="0"/>
      <dgm:spPr/>
    </dgm:pt>
    <dgm:pt modelId="{D44B8ED4-00B8-4BAD-961F-E7C8BF0D6645}" type="pres">
      <dgm:prSet presAssocID="{19EC29A2-9C2F-4E9B-8B2B-ABE2088484ED}" presName="bullet3a" presStyleLbl="node1" presStyleIdx="0" presStyleCnt="3"/>
      <dgm:spPr/>
    </dgm:pt>
    <dgm:pt modelId="{FB96EFDB-8934-4845-B3B0-042D254BC775}" type="pres">
      <dgm:prSet presAssocID="{19EC29A2-9C2F-4E9B-8B2B-ABE2088484ED}" presName="textBox3a" presStyleLbl="revTx" presStyleIdx="0" presStyleCnt="3" custLinFactNeighborX="4275">
        <dgm:presLayoutVars>
          <dgm:bulletEnabled val="1"/>
        </dgm:presLayoutVars>
      </dgm:prSet>
      <dgm:spPr/>
      <dgm:t>
        <a:bodyPr/>
        <a:lstStyle/>
        <a:p>
          <a:endParaRPr lang="en-US"/>
        </a:p>
      </dgm:t>
    </dgm:pt>
    <dgm:pt modelId="{64AF888F-A296-432E-9463-8F6BB533A000}" type="pres">
      <dgm:prSet presAssocID="{BEF3A09D-2734-4E4E-8FC5-40FB0FBEF4DA}" presName="bullet3b" presStyleLbl="node1" presStyleIdx="1" presStyleCnt="3"/>
      <dgm:spPr/>
    </dgm:pt>
    <dgm:pt modelId="{52555A5D-1140-4592-85DF-7EB7B18E4069}" type="pres">
      <dgm:prSet presAssocID="{BEF3A09D-2734-4E4E-8FC5-40FB0FBEF4DA}" presName="textBox3b" presStyleLbl="revTx" presStyleIdx="1" presStyleCnt="3" custLinFactNeighborX="11620">
        <dgm:presLayoutVars>
          <dgm:bulletEnabled val="1"/>
        </dgm:presLayoutVars>
      </dgm:prSet>
      <dgm:spPr/>
      <dgm:t>
        <a:bodyPr/>
        <a:lstStyle/>
        <a:p>
          <a:endParaRPr lang="en-US"/>
        </a:p>
      </dgm:t>
    </dgm:pt>
    <dgm:pt modelId="{936BAC56-E762-4BA2-87C9-6B5D912E58D8}" type="pres">
      <dgm:prSet presAssocID="{B0029498-C13E-43D6-8F09-F4881D7BFD95}" presName="bullet3c" presStyleLbl="node1" presStyleIdx="2" presStyleCnt="3"/>
      <dgm:spPr/>
    </dgm:pt>
    <dgm:pt modelId="{2D578683-F849-453B-B8D0-7D659B9D77BD}" type="pres">
      <dgm:prSet presAssocID="{B0029498-C13E-43D6-8F09-F4881D7BFD95}" presName="textBox3c" presStyleLbl="revTx" presStyleIdx="2" presStyleCnt="3" custScaleX="135527" custLinFactNeighborX="21580">
        <dgm:presLayoutVars>
          <dgm:bulletEnabled val="1"/>
        </dgm:presLayoutVars>
      </dgm:prSet>
      <dgm:spPr/>
      <dgm:t>
        <a:bodyPr/>
        <a:lstStyle/>
        <a:p>
          <a:endParaRPr lang="en-US"/>
        </a:p>
      </dgm:t>
    </dgm:pt>
  </dgm:ptLst>
  <dgm:cxnLst>
    <dgm:cxn modelId="{0C17063F-0F87-4B91-91A1-AB54D0448416}" type="presOf" srcId="{BEF3A09D-2734-4E4E-8FC5-40FB0FBEF4DA}" destId="{52555A5D-1140-4592-85DF-7EB7B18E4069}" srcOrd="0" destOrd="0" presId="urn:microsoft.com/office/officeart/2005/8/layout/arrow2"/>
    <dgm:cxn modelId="{5CB8F79B-CCF9-4C22-BF2C-FD9200B74418}" srcId="{26A0CC25-1B59-4E2A-8EC7-47D9B9938315}" destId="{19EC29A2-9C2F-4E9B-8B2B-ABE2088484ED}" srcOrd="0" destOrd="0" parTransId="{207A273F-7055-4DF2-B21A-62B56AEC8061}" sibTransId="{725B84E3-F0AB-480B-86AC-2FEC70EECA31}"/>
    <dgm:cxn modelId="{45B2EABA-FFE0-4A15-9642-12095CBACDE4}" type="presOf" srcId="{19EC29A2-9C2F-4E9B-8B2B-ABE2088484ED}" destId="{FB96EFDB-8934-4845-B3B0-042D254BC775}" srcOrd="0" destOrd="0" presId="urn:microsoft.com/office/officeart/2005/8/layout/arrow2"/>
    <dgm:cxn modelId="{F6E8CEDA-D8B5-4DD2-842A-2C4C298A5C14}" srcId="{26A0CC25-1B59-4E2A-8EC7-47D9B9938315}" destId="{B0029498-C13E-43D6-8F09-F4881D7BFD95}" srcOrd="2" destOrd="0" parTransId="{CE2165CD-C3E9-4755-9462-43E9F60BC890}" sibTransId="{019902E1-6EF3-4C5A-B6F5-B656DA7EE958}"/>
    <dgm:cxn modelId="{1D03CE32-DAD6-45C2-B130-6323347274B3}" type="presOf" srcId="{B0029498-C13E-43D6-8F09-F4881D7BFD95}" destId="{2D578683-F849-453B-B8D0-7D659B9D77BD}" srcOrd="0" destOrd="0" presId="urn:microsoft.com/office/officeart/2005/8/layout/arrow2"/>
    <dgm:cxn modelId="{04F2C9DB-2370-4176-A68C-9C0D77ABC175}" srcId="{26A0CC25-1B59-4E2A-8EC7-47D9B9938315}" destId="{BEF3A09D-2734-4E4E-8FC5-40FB0FBEF4DA}" srcOrd="1" destOrd="0" parTransId="{38C54E14-AE49-412E-9D8A-B168FBD198F2}" sibTransId="{578D7414-A837-4A32-8EB7-D1784C24A5EA}"/>
    <dgm:cxn modelId="{FED00505-BC72-411D-B5F2-8BDE710AB2F5}" type="presOf" srcId="{26A0CC25-1B59-4E2A-8EC7-47D9B9938315}" destId="{1CA16EB0-AB5D-4097-9D88-27EF48D12B73}" srcOrd="0" destOrd="0" presId="urn:microsoft.com/office/officeart/2005/8/layout/arrow2"/>
    <dgm:cxn modelId="{CE2D4F7A-F956-4298-80F2-B5F5DBDB4C05}" type="presParOf" srcId="{1CA16EB0-AB5D-4097-9D88-27EF48D12B73}" destId="{EDA8A87F-D39C-4090-8A58-D0E2DF9463F5}" srcOrd="0" destOrd="0" presId="urn:microsoft.com/office/officeart/2005/8/layout/arrow2"/>
    <dgm:cxn modelId="{BE538DF8-E006-4956-9106-AEBCA99A474C}" type="presParOf" srcId="{1CA16EB0-AB5D-4097-9D88-27EF48D12B73}" destId="{A3F19BE1-D639-4A70-AFD4-2F9F087B41AE}" srcOrd="1" destOrd="0" presId="urn:microsoft.com/office/officeart/2005/8/layout/arrow2"/>
    <dgm:cxn modelId="{CC73461E-7CDF-48AA-AD91-7484D1A2FE2E}" type="presParOf" srcId="{A3F19BE1-D639-4A70-AFD4-2F9F087B41AE}" destId="{D44B8ED4-00B8-4BAD-961F-E7C8BF0D6645}" srcOrd="0" destOrd="0" presId="urn:microsoft.com/office/officeart/2005/8/layout/arrow2"/>
    <dgm:cxn modelId="{0D46F419-4C22-4346-BFCC-F685724F15B2}" type="presParOf" srcId="{A3F19BE1-D639-4A70-AFD4-2F9F087B41AE}" destId="{FB96EFDB-8934-4845-B3B0-042D254BC775}" srcOrd="1" destOrd="0" presId="urn:microsoft.com/office/officeart/2005/8/layout/arrow2"/>
    <dgm:cxn modelId="{2F144E6A-BB66-4DB5-B3CA-14FBD705FD32}" type="presParOf" srcId="{A3F19BE1-D639-4A70-AFD4-2F9F087B41AE}" destId="{64AF888F-A296-432E-9463-8F6BB533A000}" srcOrd="2" destOrd="0" presId="urn:microsoft.com/office/officeart/2005/8/layout/arrow2"/>
    <dgm:cxn modelId="{DABFDF5F-C866-49FC-BB69-F165A332452F}" type="presParOf" srcId="{A3F19BE1-D639-4A70-AFD4-2F9F087B41AE}" destId="{52555A5D-1140-4592-85DF-7EB7B18E4069}" srcOrd="3" destOrd="0" presId="urn:microsoft.com/office/officeart/2005/8/layout/arrow2"/>
    <dgm:cxn modelId="{F5DCBA03-FE0E-482A-BF08-E7732E4BB21D}" type="presParOf" srcId="{A3F19BE1-D639-4A70-AFD4-2F9F087B41AE}" destId="{936BAC56-E762-4BA2-87C9-6B5D912E58D8}" srcOrd="4" destOrd="0" presId="urn:microsoft.com/office/officeart/2005/8/layout/arrow2"/>
    <dgm:cxn modelId="{4EBEEC85-0EF4-4C86-AE68-571D800F196C}" type="presParOf" srcId="{A3F19BE1-D639-4A70-AFD4-2F9F087B41AE}" destId="{2D578683-F849-453B-B8D0-7D659B9D77B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8A87F-D39C-4090-8A58-D0E2DF9463F5}">
      <dsp:nvSpPr>
        <dsp:cNvPr id="0" name=""/>
        <dsp:cNvSpPr/>
      </dsp:nvSpPr>
      <dsp:spPr>
        <a:xfrm>
          <a:off x="384047" y="0"/>
          <a:ext cx="7461504" cy="466344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4B8ED4-00B8-4BAD-961F-E7C8BF0D6645}">
      <dsp:nvSpPr>
        <dsp:cNvPr id="0" name=""/>
        <dsp:cNvSpPr/>
      </dsp:nvSpPr>
      <dsp:spPr>
        <a:xfrm>
          <a:off x="1331659" y="3218706"/>
          <a:ext cx="193999" cy="19399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B96EFDB-8934-4845-B3B0-042D254BC775}">
      <dsp:nvSpPr>
        <dsp:cNvPr id="0" name=""/>
        <dsp:cNvSpPr/>
      </dsp:nvSpPr>
      <dsp:spPr>
        <a:xfrm>
          <a:off x="1502980" y="3315705"/>
          <a:ext cx="1738530" cy="13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96"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Museo Sans 300"/>
            </a:rPr>
            <a:t>Means</a:t>
          </a:r>
          <a:r>
            <a:rPr lang="en-US" sz="2000" kern="1200" dirty="0" smtClean="0">
              <a:latin typeface="Museo Sans 300"/>
            </a:rPr>
            <a:t>: Benefits policy as part of strategic purchasing</a:t>
          </a:r>
          <a:r>
            <a:rPr lang="en-US" sz="2000" kern="1200" baseline="0" dirty="0" smtClean="0">
              <a:latin typeface="Museo Sans 300"/>
            </a:rPr>
            <a:t> </a:t>
          </a:r>
          <a:endParaRPr lang="en-US" sz="2000" kern="1200" dirty="0"/>
        </a:p>
      </dsp:txBody>
      <dsp:txXfrm>
        <a:off x="1502980" y="3315705"/>
        <a:ext cx="1738530" cy="1347734"/>
      </dsp:txXfrm>
    </dsp:sp>
    <dsp:sp modelId="{64AF888F-A296-432E-9463-8F6BB533A000}">
      <dsp:nvSpPr>
        <dsp:cNvPr id="0" name=""/>
        <dsp:cNvSpPr/>
      </dsp:nvSpPr>
      <dsp:spPr>
        <a:xfrm>
          <a:off x="3044074" y="1951183"/>
          <a:ext cx="350690" cy="35069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2555A5D-1140-4592-85DF-7EB7B18E4069}">
      <dsp:nvSpPr>
        <dsp:cNvPr id="0" name=""/>
        <dsp:cNvSpPr/>
      </dsp:nvSpPr>
      <dsp:spPr>
        <a:xfrm>
          <a:off x="3427505" y="2126528"/>
          <a:ext cx="1790760" cy="253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24"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Museo Sans 300"/>
            </a:rPr>
            <a:t>Intermediate Progress</a:t>
          </a:r>
          <a:r>
            <a:rPr lang="en-US" sz="2000" kern="1200" dirty="0" smtClean="0">
              <a:latin typeface="Museo Sans 300"/>
            </a:rPr>
            <a:t>:</a:t>
          </a:r>
        </a:p>
        <a:p>
          <a:pPr lvl="0" algn="l" defTabSz="889000">
            <a:lnSpc>
              <a:spcPct val="90000"/>
            </a:lnSpc>
            <a:spcBef>
              <a:spcPct val="0"/>
            </a:spcBef>
            <a:spcAft>
              <a:spcPct val="35000"/>
            </a:spcAft>
          </a:pPr>
          <a:r>
            <a:rPr lang="en-US" sz="2000" kern="1200" dirty="0" smtClean="0">
              <a:latin typeface="Museo Sans 300"/>
            </a:rPr>
            <a:t>Access</a:t>
          </a:r>
        </a:p>
        <a:p>
          <a:pPr lvl="0" algn="l" defTabSz="889000">
            <a:lnSpc>
              <a:spcPct val="90000"/>
            </a:lnSpc>
            <a:spcBef>
              <a:spcPct val="0"/>
            </a:spcBef>
            <a:spcAft>
              <a:spcPct val="35000"/>
            </a:spcAft>
          </a:pPr>
          <a:r>
            <a:rPr lang="en-US" sz="2000" kern="1200" dirty="0" smtClean="0">
              <a:latin typeface="Museo Sans 300"/>
            </a:rPr>
            <a:t>Quality</a:t>
          </a:r>
        </a:p>
        <a:p>
          <a:pPr lvl="0" algn="l" defTabSz="889000">
            <a:lnSpc>
              <a:spcPct val="90000"/>
            </a:lnSpc>
            <a:spcBef>
              <a:spcPct val="0"/>
            </a:spcBef>
            <a:spcAft>
              <a:spcPct val="35000"/>
            </a:spcAft>
          </a:pPr>
          <a:r>
            <a:rPr lang="en-US" sz="2000" kern="1200" dirty="0" smtClean="0">
              <a:latin typeface="Museo Sans 300"/>
            </a:rPr>
            <a:t>Equity </a:t>
          </a:r>
        </a:p>
        <a:p>
          <a:pPr lvl="0" algn="l" defTabSz="889000">
            <a:lnSpc>
              <a:spcPct val="90000"/>
            </a:lnSpc>
            <a:spcBef>
              <a:spcPct val="0"/>
            </a:spcBef>
            <a:spcAft>
              <a:spcPct val="35000"/>
            </a:spcAft>
          </a:pPr>
          <a:r>
            <a:rPr lang="en-US" sz="2000" kern="1200" dirty="0" smtClean="0">
              <a:latin typeface="Museo Sans 300"/>
            </a:rPr>
            <a:t>Efficiency</a:t>
          </a:r>
          <a:endParaRPr lang="en-US" sz="2000" kern="1200" dirty="0"/>
        </a:p>
      </dsp:txBody>
      <dsp:txXfrm>
        <a:off x="3427505" y="2126528"/>
        <a:ext cx="1790760" cy="2536911"/>
      </dsp:txXfrm>
    </dsp:sp>
    <dsp:sp modelId="{936BAC56-E762-4BA2-87C9-6B5D912E58D8}">
      <dsp:nvSpPr>
        <dsp:cNvPr id="0" name=""/>
        <dsp:cNvSpPr/>
      </dsp:nvSpPr>
      <dsp:spPr>
        <a:xfrm>
          <a:off x="5103449" y="1179850"/>
          <a:ext cx="484997" cy="48499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D578683-F849-453B-B8D0-7D659B9D77BD}">
      <dsp:nvSpPr>
        <dsp:cNvPr id="0" name=""/>
        <dsp:cNvSpPr/>
      </dsp:nvSpPr>
      <dsp:spPr>
        <a:xfrm>
          <a:off x="5414292" y="1422349"/>
          <a:ext cx="2426964" cy="324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990"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Museo Sans 300"/>
            </a:rPr>
            <a:t>End Goals</a:t>
          </a:r>
          <a:r>
            <a:rPr lang="en-US" sz="2000" kern="1200" dirty="0" smtClean="0">
              <a:latin typeface="Museo Sans 300"/>
            </a:rPr>
            <a:t>: </a:t>
          </a:r>
        </a:p>
        <a:p>
          <a:pPr lvl="0" algn="l" defTabSz="889000">
            <a:lnSpc>
              <a:spcPct val="90000"/>
            </a:lnSpc>
            <a:spcBef>
              <a:spcPct val="0"/>
            </a:spcBef>
            <a:spcAft>
              <a:spcPct val="35000"/>
            </a:spcAft>
          </a:pPr>
          <a:r>
            <a:rPr lang="en-US" sz="2000" kern="1200" dirty="0" smtClean="0">
              <a:latin typeface="Museo Sans 300"/>
            </a:rPr>
            <a:t>Health status </a:t>
          </a:r>
        </a:p>
        <a:p>
          <a:pPr lvl="0" algn="l" defTabSz="889000">
            <a:lnSpc>
              <a:spcPct val="90000"/>
            </a:lnSpc>
            <a:spcBef>
              <a:spcPct val="0"/>
            </a:spcBef>
            <a:spcAft>
              <a:spcPct val="35000"/>
            </a:spcAft>
          </a:pPr>
          <a:r>
            <a:rPr lang="en-US" sz="2000" kern="1200" dirty="0" smtClean="0">
              <a:latin typeface="Museo Sans 300"/>
            </a:rPr>
            <a:t>Financial protection </a:t>
          </a:r>
        </a:p>
        <a:p>
          <a:pPr lvl="0" algn="l" defTabSz="889000">
            <a:lnSpc>
              <a:spcPct val="90000"/>
            </a:lnSpc>
            <a:spcBef>
              <a:spcPct val="0"/>
            </a:spcBef>
            <a:spcAft>
              <a:spcPct val="35000"/>
            </a:spcAft>
          </a:pPr>
          <a:r>
            <a:rPr lang="en-US" sz="2000" kern="1200" dirty="0" smtClean="0">
              <a:latin typeface="Museo Sans 300"/>
            </a:rPr>
            <a:t>Financial sustainability</a:t>
          </a:r>
        </a:p>
        <a:p>
          <a:pPr lvl="0" algn="l" defTabSz="889000">
            <a:lnSpc>
              <a:spcPct val="90000"/>
            </a:lnSpc>
            <a:spcBef>
              <a:spcPct val="0"/>
            </a:spcBef>
            <a:spcAft>
              <a:spcPct val="35000"/>
            </a:spcAft>
          </a:pPr>
          <a:r>
            <a:rPr lang="en-US" sz="2000" kern="1200" dirty="0" smtClean="0">
              <a:latin typeface="Museo Sans 300"/>
            </a:rPr>
            <a:t>Population satisfaction</a:t>
          </a:r>
          <a:endParaRPr lang="en-US" sz="2000" kern="1200" dirty="0"/>
        </a:p>
      </dsp:txBody>
      <dsp:txXfrm>
        <a:off x="5414292" y="1422349"/>
        <a:ext cx="2426964" cy="324109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0.23663</cdr:x>
      <cdr:y>0.00956</cdr:y>
    </cdr:from>
    <cdr:to>
      <cdr:x>0.80654</cdr:x>
      <cdr:y>0.05878</cdr:y>
    </cdr:to>
    <cdr:sp macro="" textlink="">
      <cdr:nvSpPr>
        <cdr:cNvPr id="3" name="TextBox 1"/>
        <cdr:cNvSpPr txBox="1"/>
      </cdr:nvSpPr>
      <cdr:spPr>
        <a:xfrm xmlns:a="http://schemas.openxmlformats.org/drawingml/2006/main">
          <a:off x="2050879" y="60067"/>
          <a:ext cx="4939317" cy="3091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baseline="0" dirty="0"/>
            <a:t>Trend of NHIS Income &amp; Expenditure (GH¢ Million)</a:t>
          </a:r>
          <a:endParaRPr lang="en-US" sz="1800" b="1" dirty="0"/>
        </a:p>
      </cdr:txBody>
    </cdr:sp>
  </cdr:relSizeAnchor>
  <cdr:relSizeAnchor xmlns:cdr="http://schemas.openxmlformats.org/drawingml/2006/chartDrawing">
    <cdr:from>
      <cdr:x>0.00132</cdr:x>
      <cdr:y>0.28016</cdr:y>
    </cdr:from>
    <cdr:to>
      <cdr:x>0.0428</cdr:x>
      <cdr:y>0.64246</cdr:y>
    </cdr:to>
    <cdr:sp macro="" textlink="">
      <cdr:nvSpPr>
        <cdr:cNvPr id="4" name="TextBox 3"/>
        <cdr:cNvSpPr txBox="1"/>
      </cdr:nvSpPr>
      <cdr:spPr>
        <a:xfrm xmlns:a="http://schemas.openxmlformats.org/drawingml/2006/main" rot="16200000">
          <a:off x="-947941" y="2721063"/>
          <a:ext cx="2278188" cy="3594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AMOUNT   (GH¢ MILLION)</a:t>
          </a:r>
        </a:p>
      </cdr:txBody>
    </cdr:sp>
  </cdr:relSizeAnchor>
  <cdr:relSizeAnchor xmlns:cdr="http://schemas.openxmlformats.org/drawingml/2006/chartDrawing">
    <cdr:from>
      <cdr:x>0.48152</cdr:x>
      <cdr:y>0.08713</cdr:y>
    </cdr:from>
    <cdr:to>
      <cdr:x>0.48249</cdr:x>
      <cdr:y>0.93298</cdr:y>
    </cdr:to>
    <cdr:cxnSp macro="">
      <cdr:nvCxnSpPr>
        <cdr:cNvPr id="5" name="Straight Connector 4"/>
        <cdr:cNvCxnSpPr/>
      </cdr:nvCxnSpPr>
      <cdr:spPr>
        <a:xfrm xmlns:a="http://schemas.openxmlformats.org/drawingml/2006/main">
          <a:off x="4172456" y="547898"/>
          <a:ext cx="8429" cy="5318828"/>
        </a:xfrm>
        <a:prstGeom xmlns:a="http://schemas.openxmlformats.org/drawingml/2006/main" prst="line">
          <a:avLst/>
        </a:prstGeom>
        <a:ln xmlns:a="http://schemas.openxmlformats.org/drawingml/2006/main" w="22225">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0.2286</cdr:x>
      <cdr:y>0.12601</cdr:y>
    </cdr:from>
    <cdr:to>
      <cdr:x>0.33412</cdr:x>
      <cdr:y>0.19595</cdr:y>
    </cdr:to>
    <cdr:sp macro="" textlink="">
      <cdr:nvSpPr>
        <cdr:cNvPr id="6" name="TextBox 5"/>
        <cdr:cNvSpPr txBox="1"/>
      </cdr:nvSpPr>
      <cdr:spPr>
        <a:xfrm xmlns:a="http://schemas.openxmlformats.org/drawingml/2006/main">
          <a:off x="1804740" y="596295"/>
          <a:ext cx="833054" cy="3309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INC </a:t>
          </a:r>
          <a:r>
            <a:rPr lang="en-US" sz="1800" b="1" dirty="0" smtClean="0"/>
            <a:t>&gt; </a:t>
          </a:r>
          <a:r>
            <a:rPr lang="en-US" sz="1800" b="1" dirty="0"/>
            <a:t>EXP</a:t>
          </a:r>
        </a:p>
      </cdr:txBody>
    </cdr:sp>
  </cdr:relSizeAnchor>
  <cdr:relSizeAnchor xmlns:cdr="http://schemas.openxmlformats.org/drawingml/2006/chartDrawing">
    <cdr:from>
      <cdr:x>0.65567</cdr:x>
      <cdr:y>0.12872</cdr:y>
    </cdr:from>
    <cdr:to>
      <cdr:x>0.76119</cdr:x>
      <cdr:y>0.17698</cdr:y>
    </cdr:to>
    <cdr:sp macro="" textlink="">
      <cdr:nvSpPr>
        <cdr:cNvPr id="7" name="TextBox 1"/>
        <cdr:cNvSpPr txBox="1"/>
      </cdr:nvSpPr>
      <cdr:spPr>
        <a:xfrm xmlns:a="http://schemas.openxmlformats.org/drawingml/2006/main">
          <a:off x="5681508" y="809428"/>
          <a:ext cx="914400" cy="30345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INC </a:t>
          </a:r>
          <a:r>
            <a:rPr lang="en-US" sz="1800" b="1" dirty="0" smtClean="0"/>
            <a:t>&lt; </a:t>
          </a:r>
          <a:r>
            <a:rPr lang="en-US" sz="1800" b="1" dirty="0"/>
            <a:t>EXP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535AAEE-3CD4-46D4-B6B1-0D5AAD7F8252}" type="datetimeFigureOut">
              <a:rPr lang="en-US" smtClean="0"/>
              <a:pPr/>
              <a:t>4/28/2015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1B44793-9554-4379-906D-F78EEC415CF8}" type="slidenum">
              <a:rPr lang="en-US" smtClean="0"/>
              <a:pPr/>
              <a:t>‹#›</a:t>
            </a:fld>
            <a:endParaRPr lang="en-US"/>
          </a:p>
        </p:txBody>
      </p:sp>
    </p:spTree>
    <p:extLst>
      <p:ext uri="{BB962C8B-B14F-4D97-AF65-F5344CB8AC3E}">
        <p14:creationId xmlns:p14="http://schemas.microsoft.com/office/powerpoint/2010/main" val="231251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00364-8148-489C-886A-3F6B9D4A6ED6}" type="slidenum">
              <a:rPr lang="en-US" smtClean="0"/>
              <a:pPr/>
              <a:t>3</a:t>
            </a:fld>
            <a:endParaRPr lang="en-US" dirty="0"/>
          </a:p>
        </p:txBody>
      </p:sp>
    </p:spTree>
    <p:extLst>
      <p:ext uri="{BB962C8B-B14F-4D97-AF65-F5344CB8AC3E}">
        <p14:creationId xmlns:p14="http://schemas.microsoft.com/office/powerpoint/2010/main" val="20194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NHIS has a generous, expansive benefit package that is set centrally by the NHIA and intended to cover 95% of “disease conditions” in Ghana.  It covers: out-patient services, including diagnostic testing operations such as hernia repair; most in-patient services, including specialist care, most surgeries, and hospital accommodation (general ward); oral health treatments; all maternity care services, including Caesarean deliveries; emergency care; and, finally, all drugs on the centrally-established NHIA Medicines List (NHIS 2009).  In sum, the NHIS essentially covers all services except very expensive procedures such as certain surgeries, cancer treatments, organ transplants; non-vital services such as cosmetic surgery; and some high profile items such as HIV antiretroviral drugs covered</a:t>
            </a:r>
            <a:r>
              <a:rPr lang="en-US" altLang="en-US" baseline="0" dirty="0" smtClean="0"/>
              <a:t> by the National AIDS Control Program.</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20</a:t>
            </a:fld>
            <a:endParaRPr lang="en-US"/>
          </a:p>
        </p:txBody>
      </p:sp>
    </p:spTree>
    <p:extLst>
      <p:ext uri="{BB962C8B-B14F-4D97-AF65-F5344CB8AC3E}">
        <p14:creationId xmlns:p14="http://schemas.microsoft.com/office/powerpoint/2010/main" val="426861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Similarities with LAC:</a:t>
            </a:r>
          </a:p>
          <a:p>
            <a:r>
              <a:rPr lang="en-US" dirty="0" smtClean="0"/>
              <a:t>--Similar concerns: sustainability,</a:t>
            </a:r>
            <a:r>
              <a:rPr lang="en-US" baseline="0" dirty="0" smtClean="0"/>
              <a:t> population health status, equity</a:t>
            </a:r>
          </a:p>
          <a:p>
            <a:r>
              <a:rPr lang="en-US" baseline="0" dirty="0" smtClean="0"/>
              <a:t>--Benefits policy as a key lever to address these concerns</a:t>
            </a:r>
          </a:p>
          <a:p>
            <a:r>
              <a:rPr lang="en-US" baseline="0" dirty="0" smtClean="0"/>
              <a:t>--Importance of process – more than a technical issue; it’s also political</a:t>
            </a:r>
          </a:p>
          <a:p>
            <a:r>
              <a:rPr lang="en-US" baseline="0" dirty="0" smtClean="0"/>
              <a:t>--De facto rationing as a product of resource constraints</a:t>
            </a:r>
          </a:p>
          <a:p>
            <a:r>
              <a:rPr lang="en-US" baseline="0" dirty="0" smtClean="0"/>
              <a:t>--Lots of desire for more evidence-based policymaking</a:t>
            </a:r>
          </a:p>
          <a:p>
            <a:r>
              <a:rPr lang="en-US" baseline="0" dirty="0" smtClean="0"/>
              <a:t>--Benefits policy should be one part of strategic purchasing; don’t want to separate too much</a:t>
            </a:r>
            <a:endParaRPr lang="en-US" dirty="0" smtClean="0"/>
          </a:p>
          <a:p>
            <a:endParaRPr lang="en-US" dirty="0" smtClean="0"/>
          </a:p>
          <a:p>
            <a:r>
              <a:rPr lang="en-US" dirty="0" smtClean="0"/>
              <a:t>Differences:</a:t>
            </a:r>
            <a:r>
              <a:rPr lang="en-US" baseline="0" dirty="0" smtClean="0"/>
              <a:t>  </a:t>
            </a:r>
          </a:p>
          <a:p>
            <a:r>
              <a:rPr lang="en-US" baseline="0" dirty="0" smtClean="0"/>
              <a:t>--Single benefits package or multiple? Fragmentation in LAC</a:t>
            </a:r>
          </a:p>
          <a:p>
            <a:r>
              <a:rPr lang="en-US" baseline="0" dirty="0" smtClean="0"/>
              <a:t>--LAC constitutional right to health (not necessarily the case in other places)</a:t>
            </a:r>
          </a:p>
          <a:p>
            <a:r>
              <a:rPr lang="en-US" baseline="0" dirty="0" smtClean="0"/>
              <a:t>--LAC countries may get more lobbying from pharma, devices, etc. than African countries</a:t>
            </a:r>
          </a:p>
          <a:p>
            <a:r>
              <a:rPr lang="en-US" baseline="0" dirty="0" smtClean="0"/>
              <a:t>--Epi transitions – key NCD issues in LAC, becoming bigger issue in Africa and Asia</a:t>
            </a:r>
          </a:p>
          <a:p>
            <a:r>
              <a:rPr lang="en-US" baseline="0" dirty="0" smtClean="0"/>
              <a:t>--Variation in explicit v. implicit definitions of benefits</a:t>
            </a:r>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27</a:t>
            </a:fld>
            <a:endParaRPr lang="en-US"/>
          </a:p>
        </p:txBody>
      </p:sp>
    </p:spTree>
    <p:extLst>
      <p:ext uri="{BB962C8B-B14F-4D97-AF65-F5344CB8AC3E}">
        <p14:creationId xmlns:p14="http://schemas.microsoft.com/office/powerpoint/2010/main" val="20023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Similarities with LAC:</a:t>
            </a:r>
          </a:p>
          <a:p>
            <a:r>
              <a:rPr lang="en-US" dirty="0" smtClean="0"/>
              <a:t>--Similar concerns: sustainability,</a:t>
            </a:r>
            <a:r>
              <a:rPr lang="en-US" baseline="0" dirty="0" smtClean="0"/>
              <a:t> population health status, equity</a:t>
            </a:r>
          </a:p>
          <a:p>
            <a:r>
              <a:rPr lang="en-US" baseline="0" dirty="0" smtClean="0"/>
              <a:t>--Benefits policy as a key lever to address these concerns</a:t>
            </a:r>
          </a:p>
          <a:p>
            <a:r>
              <a:rPr lang="en-US" baseline="0" dirty="0" smtClean="0"/>
              <a:t>--Importance of process – more than a technical issue; it’s also political</a:t>
            </a:r>
          </a:p>
          <a:p>
            <a:r>
              <a:rPr lang="en-US" baseline="0" dirty="0" smtClean="0"/>
              <a:t>--De facto rationing as a product of resource constraints</a:t>
            </a:r>
          </a:p>
          <a:p>
            <a:r>
              <a:rPr lang="en-US" baseline="0" dirty="0" smtClean="0"/>
              <a:t>--Lots of desire for more evidence-based policymaking</a:t>
            </a:r>
          </a:p>
          <a:p>
            <a:r>
              <a:rPr lang="en-US" baseline="0" dirty="0" smtClean="0"/>
              <a:t>--Benefits policy should be one part of strategic purchasing; don’t want to separate too much</a:t>
            </a:r>
            <a:endParaRPr lang="en-US" dirty="0" smtClean="0"/>
          </a:p>
          <a:p>
            <a:endParaRPr lang="en-US" dirty="0" smtClean="0"/>
          </a:p>
          <a:p>
            <a:r>
              <a:rPr lang="en-US" dirty="0" smtClean="0"/>
              <a:t>Differences:</a:t>
            </a:r>
            <a:r>
              <a:rPr lang="en-US" baseline="0" dirty="0" smtClean="0"/>
              <a:t>  </a:t>
            </a:r>
          </a:p>
          <a:p>
            <a:r>
              <a:rPr lang="en-US" baseline="0" dirty="0" smtClean="0"/>
              <a:t>--Single benefits package or multiple? Fragmentation in LAC</a:t>
            </a:r>
          </a:p>
          <a:p>
            <a:r>
              <a:rPr lang="en-US" baseline="0" dirty="0" smtClean="0"/>
              <a:t>--LAC constitutional right to health (not necessarily the case in other places)</a:t>
            </a:r>
          </a:p>
          <a:p>
            <a:r>
              <a:rPr lang="en-US" baseline="0" dirty="0" smtClean="0"/>
              <a:t>--LAC countries may get more lobbying from pharma, devices, etc. than African countries</a:t>
            </a:r>
          </a:p>
          <a:p>
            <a:r>
              <a:rPr lang="en-US" baseline="0" dirty="0" smtClean="0"/>
              <a:t>--Epi transitions – key NCD issues in LAC, becoming bigger issue in Africa and Asia</a:t>
            </a:r>
          </a:p>
          <a:p>
            <a:r>
              <a:rPr lang="en-US" baseline="0" dirty="0" smtClean="0"/>
              <a:t>--Variation in explicit v. implicit definitions of benefits</a:t>
            </a:r>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28</a:t>
            </a:fld>
            <a:endParaRPr lang="en-US"/>
          </a:p>
        </p:txBody>
      </p:sp>
    </p:spTree>
    <p:extLst>
      <p:ext uri="{BB962C8B-B14F-4D97-AF65-F5344CB8AC3E}">
        <p14:creationId xmlns:p14="http://schemas.microsoft.com/office/powerpoint/2010/main" val="20023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 first of five</a:t>
            </a:r>
            <a:r>
              <a:rPr lang="en-US" baseline="0" dirty="0" smtClean="0"/>
              <a:t> key points. Strategic purchasing is a means to an end, essentially thinking carefully about what to buy, how to buy it, and for whom to buy it to use available resources in best way possible to attain health and financing goals. Benefits policy is a key part of strategic purchasing, focused on what to buy and for whom.  </a:t>
            </a:r>
            <a:endParaRPr lang="en-US" dirty="0"/>
          </a:p>
        </p:txBody>
      </p:sp>
      <p:sp>
        <p:nvSpPr>
          <p:cNvPr id="4" name="Slide Number Placeholder 3"/>
          <p:cNvSpPr>
            <a:spLocks noGrp="1"/>
          </p:cNvSpPr>
          <p:nvPr>
            <p:ph type="sldNum" sz="quarter" idx="10"/>
          </p:nvPr>
        </p:nvSpPr>
        <p:spPr/>
        <p:txBody>
          <a:bodyPr/>
          <a:lstStyle/>
          <a:p>
            <a:fld id="{B3A00364-8148-489C-886A-3F6B9D4A6ED6}" type="slidenum">
              <a:rPr lang="en-US" smtClean="0"/>
              <a:pPr/>
              <a:t>4</a:t>
            </a:fld>
            <a:endParaRPr lang="en-US"/>
          </a:p>
        </p:txBody>
      </p:sp>
    </p:spTree>
    <p:extLst>
      <p:ext uri="{BB962C8B-B14F-4D97-AF65-F5344CB8AC3E}">
        <p14:creationId xmlns:p14="http://schemas.microsoft.com/office/powerpoint/2010/main" val="328264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1" lang="en-US" sz="1200" kern="1200" dirty="0" smtClean="0">
              <a:solidFill>
                <a:schemeClr val="tx1"/>
              </a:solidFill>
              <a:effectLst/>
              <a:latin typeface="Arial Narrow" pitchFamily="34" charset="0"/>
              <a:ea typeface="+mn-ea"/>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Narrow" pitchFamily="34" charset="0"/>
                <a:ea typeface="+mn-ea"/>
                <a:cs typeface="Times New Roman" pitchFamily="18" charset="0"/>
              </a:rPr>
              <a:t>Benefits</a:t>
            </a:r>
            <a:r>
              <a:rPr kumimoji="1" lang="en-US" sz="1200" kern="1200" baseline="0" dirty="0" smtClean="0">
                <a:solidFill>
                  <a:schemeClr val="tx1"/>
                </a:solidFill>
                <a:effectLst/>
                <a:latin typeface="Arial Narrow" pitchFamily="34" charset="0"/>
                <a:ea typeface="+mn-ea"/>
                <a:cs typeface="Times New Roman" pitchFamily="18" charset="0"/>
              </a:rPr>
              <a:t> policy is about 3 key questions: which services, who, and how much.</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sz="1200" kern="1200" baseline="0" dirty="0" smtClean="0">
              <a:solidFill>
                <a:schemeClr val="tx1"/>
              </a:solidFill>
              <a:effectLst/>
              <a:latin typeface="Arial Narrow" pitchFamily="34" charset="0"/>
              <a:ea typeface="+mn-ea"/>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baseline="0" dirty="0" smtClean="0">
                <a:solidFill>
                  <a:schemeClr val="tx1"/>
                </a:solidFill>
                <a:effectLst/>
                <a:latin typeface="Arial Narrow" pitchFamily="34" charset="0"/>
                <a:ea typeface="+mn-ea"/>
                <a:cs typeface="Times New Roman" pitchFamily="18" charset="0"/>
              </a:rPr>
              <a:t>Health and economic technocrats have sometimes dominated benefits policy debates…</a:t>
            </a:r>
            <a:r>
              <a:rPr kumimoji="1" lang="en-US" sz="1200" kern="1200" dirty="0" smtClean="0">
                <a:solidFill>
                  <a:schemeClr val="tx1"/>
                </a:solidFill>
                <a:effectLst/>
                <a:latin typeface="Arial Narrow" pitchFamily="34" charset="0"/>
                <a:ea typeface="+mn-ea"/>
                <a:cs typeface="Times New Roman" pitchFamily="18" charset="0"/>
              </a:rPr>
              <a:t>calculating a feasible and health-maximizing</a:t>
            </a:r>
            <a:r>
              <a:rPr kumimoji="1" lang="en-US" sz="1200" kern="1200" baseline="0" dirty="0" smtClean="0">
                <a:solidFill>
                  <a:schemeClr val="tx1"/>
                </a:solidFill>
                <a:effectLst/>
                <a:latin typeface="Arial Narrow" pitchFamily="34" charset="0"/>
                <a:ea typeface="+mn-ea"/>
                <a:cs typeface="Times New Roman" pitchFamily="18" charset="0"/>
              </a:rPr>
              <a:t> </a:t>
            </a:r>
            <a:r>
              <a:rPr kumimoji="1" lang="en-US" sz="1200" kern="1200" dirty="0" smtClean="0">
                <a:solidFill>
                  <a:schemeClr val="tx1"/>
                </a:solidFill>
                <a:effectLst/>
                <a:latin typeface="Arial Narrow" pitchFamily="34" charset="0"/>
                <a:ea typeface="+mn-ea"/>
                <a:cs typeface="Times New Roman" pitchFamily="18" charset="0"/>
              </a:rPr>
              <a:t>benefits package against a projected budget available to finance that package. However, there are also market, political,  and social forces unique to each country that affect how a benefit package is designed and how it performs.</a:t>
            </a:r>
          </a:p>
          <a:p>
            <a:pPr lvl="2"/>
            <a:r>
              <a:rPr kumimoji="1" lang="en-US" sz="1200" b="1" kern="1200" dirty="0" smtClean="0">
                <a:solidFill>
                  <a:schemeClr val="tx1"/>
                </a:solidFill>
                <a:effectLst/>
                <a:latin typeface="Arial Narrow" pitchFamily="34" charset="0"/>
                <a:ea typeface="+mn-ea"/>
                <a:cs typeface="Times New Roman" pitchFamily="18" charset="0"/>
              </a:rPr>
              <a:t>Market forces</a:t>
            </a:r>
            <a:r>
              <a:rPr kumimoji="1" lang="en-US" sz="1200" kern="1200" dirty="0" smtClean="0">
                <a:solidFill>
                  <a:schemeClr val="tx1"/>
                </a:solidFill>
                <a:effectLst/>
                <a:latin typeface="Arial Narrow" pitchFamily="34" charset="0"/>
                <a:ea typeface="+mn-ea"/>
                <a:cs typeface="Times New Roman" pitchFamily="18" charset="0"/>
              </a:rPr>
              <a:t> in health service delivery drives the cost and</a:t>
            </a:r>
            <a:r>
              <a:rPr kumimoji="1" lang="en-US" sz="1200" kern="1200" baseline="0" dirty="0" smtClean="0">
                <a:solidFill>
                  <a:schemeClr val="tx1"/>
                </a:solidFill>
                <a:effectLst/>
                <a:latin typeface="Arial Narrow" pitchFamily="34" charset="0"/>
                <a:ea typeface="+mn-ea"/>
                <a:cs typeface="Times New Roman" pitchFamily="18" charset="0"/>
              </a:rPr>
              <a:t> availability</a:t>
            </a:r>
            <a:r>
              <a:rPr kumimoji="1" lang="en-US" sz="1200" kern="1200" dirty="0" smtClean="0">
                <a:solidFill>
                  <a:schemeClr val="tx1"/>
                </a:solidFill>
                <a:effectLst/>
                <a:latin typeface="Arial Narrow" pitchFamily="34" charset="0"/>
                <a:ea typeface="+mn-ea"/>
                <a:cs typeface="Times New Roman" pitchFamily="18" charset="0"/>
              </a:rPr>
              <a:t> of medical supplies and commodities. Higher cost of care of certain services may mean less resources available to finance the cost of coverage.</a:t>
            </a:r>
          </a:p>
          <a:p>
            <a:pPr lvl="2"/>
            <a:endParaRPr kumimoji="1" lang="en-US" sz="1200" b="1" kern="1200" dirty="0" smtClean="0">
              <a:solidFill>
                <a:schemeClr val="tx1"/>
              </a:solidFill>
              <a:effectLst/>
              <a:latin typeface="Arial Narrow" pitchFamily="34" charset="0"/>
              <a:ea typeface="+mn-ea"/>
              <a:cs typeface="Times New Roman" pitchFamily="18" charset="0"/>
            </a:endParaRPr>
          </a:p>
          <a:p>
            <a:pPr lvl="2"/>
            <a:r>
              <a:rPr kumimoji="1" lang="en-US" sz="1200" b="1" kern="1200" dirty="0" smtClean="0">
                <a:solidFill>
                  <a:schemeClr val="tx1"/>
                </a:solidFill>
                <a:effectLst/>
                <a:latin typeface="Arial Narrow" pitchFamily="34" charset="0"/>
                <a:ea typeface="+mn-ea"/>
                <a:cs typeface="Times New Roman" pitchFamily="18" charset="0"/>
              </a:rPr>
              <a:t>Political forces </a:t>
            </a:r>
            <a:r>
              <a:rPr kumimoji="1" lang="en-US" sz="1200" kern="1200" dirty="0" smtClean="0">
                <a:solidFill>
                  <a:schemeClr val="tx1"/>
                </a:solidFill>
                <a:effectLst/>
                <a:latin typeface="Arial Narrow" pitchFamily="34" charset="0"/>
                <a:ea typeface="+mn-ea"/>
                <a:cs typeface="Times New Roman" pitchFamily="18" charset="0"/>
              </a:rPr>
              <a:t>drive which populations are covered, the budget available to finance the scheme, as well as which services are covered depending on national priorities.</a:t>
            </a:r>
          </a:p>
          <a:p>
            <a:pPr lvl="2"/>
            <a:endParaRPr kumimoji="1" lang="en-US" sz="1200" kern="1200" dirty="0" smtClean="0">
              <a:solidFill>
                <a:schemeClr val="tx1"/>
              </a:solidFill>
              <a:effectLst/>
              <a:latin typeface="Arial Narrow" pitchFamily="34" charset="0"/>
              <a:ea typeface="+mn-ea"/>
              <a:cs typeface="Times New Roman" pitchFamily="18" charset="0"/>
            </a:endParaRPr>
          </a:p>
          <a:p>
            <a:pPr lvl="2"/>
            <a:r>
              <a:rPr kumimoji="1" lang="en-US" sz="1200" b="1" kern="1200" dirty="0" smtClean="0">
                <a:solidFill>
                  <a:schemeClr val="tx1"/>
                </a:solidFill>
                <a:effectLst/>
                <a:latin typeface="Arial Narrow" pitchFamily="34" charset="0"/>
                <a:ea typeface="+mn-ea"/>
                <a:cs typeface="Times New Roman" pitchFamily="18" charset="0"/>
              </a:rPr>
              <a:t>Technical considerations </a:t>
            </a:r>
            <a:r>
              <a:rPr kumimoji="1" lang="en-US" sz="1200" b="0" kern="1200" dirty="0" smtClean="0">
                <a:solidFill>
                  <a:schemeClr val="tx1"/>
                </a:solidFill>
                <a:effectLst/>
                <a:latin typeface="Arial Narrow" pitchFamily="34" charset="0"/>
                <a:ea typeface="+mn-ea"/>
                <a:cs typeface="Times New Roman" pitchFamily="18" charset="0"/>
              </a:rPr>
              <a:t>involve</a:t>
            </a:r>
            <a:r>
              <a:rPr kumimoji="1" lang="en-US" sz="1200" b="0" kern="1200" baseline="0" dirty="0" smtClean="0">
                <a:solidFill>
                  <a:schemeClr val="tx1"/>
                </a:solidFill>
                <a:effectLst/>
                <a:latin typeface="Arial Narrow" pitchFamily="34" charset="0"/>
                <a:ea typeface="+mn-ea"/>
                <a:cs typeface="Times New Roman" pitchFamily="18" charset="0"/>
              </a:rPr>
              <a:t> the data-driven calculations for estimating population risk profiles, population’s predicted utilization of health services, and availability of accurate cost data. These considerations are important to forecast the resources required to administer any benefits package.</a:t>
            </a:r>
          </a:p>
          <a:p>
            <a:pPr lvl="2"/>
            <a:endParaRPr kumimoji="1" lang="en-US" sz="1200" b="0" kern="1200" baseline="0" dirty="0" smtClean="0">
              <a:solidFill>
                <a:schemeClr val="tx1"/>
              </a:solidFill>
              <a:effectLst/>
              <a:latin typeface="Arial Narrow" pitchFamily="34" charset="0"/>
              <a:ea typeface="+mn-ea"/>
              <a:cs typeface="Times New Roman" pitchFamily="18" charset="0"/>
            </a:endParaRPr>
          </a:p>
          <a:p>
            <a:pPr lvl="2"/>
            <a:r>
              <a:rPr kumimoji="1" lang="en-US" sz="1200" b="1" kern="1200" baseline="0" dirty="0" smtClean="0">
                <a:solidFill>
                  <a:schemeClr val="tx1"/>
                </a:solidFill>
                <a:effectLst/>
                <a:latin typeface="Arial Narrow" pitchFamily="34" charset="0"/>
                <a:ea typeface="+mn-ea"/>
                <a:cs typeface="Times New Roman" pitchFamily="18" charset="0"/>
              </a:rPr>
              <a:t>Social preferences </a:t>
            </a:r>
            <a:r>
              <a:rPr kumimoji="1" lang="en-US" sz="1200" b="0" kern="1200" baseline="0" dirty="0" smtClean="0">
                <a:solidFill>
                  <a:schemeClr val="tx1"/>
                </a:solidFill>
                <a:effectLst/>
                <a:latin typeface="Arial Narrow" pitchFamily="34" charset="0"/>
                <a:ea typeface="+mn-ea"/>
                <a:cs typeface="Times New Roman" pitchFamily="18" charset="0"/>
              </a:rPr>
              <a:t>are also important, and represent what a population/society expects from a health system and benefits policy. Classic case of Oregon’s 1</a:t>
            </a:r>
            <a:r>
              <a:rPr kumimoji="1" lang="en-US" sz="1200" b="0" kern="1200" baseline="30000" dirty="0" smtClean="0">
                <a:solidFill>
                  <a:schemeClr val="tx1"/>
                </a:solidFill>
                <a:effectLst/>
                <a:latin typeface="Arial Narrow" pitchFamily="34" charset="0"/>
                <a:ea typeface="+mn-ea"/>
                <a:cs typeface="Times New Roman" pitchFamily="18" charset="0"/>
              </a:rPr>
              <a:t>st</a:t>
            </a:r>
            <a:r>
              <a:rPr kumimoji="1" lang="en-US" sz="1200" b="0" kern="1200" baseline="0" dirty="0" smtClean="0">
                <a:solidFill>
                  <a:schemeClr val="tx1"/>
                </a:solidFill>
                <a:effectLst/>
                <a:latin typeface="Arial Narrow" pitchFamily="34" charset="0"/>
                <a:ea typeface="+mn-ea"/>
                <a:cs typeface="Times New Roman" pitchFamily="18" charset="0"/>
              </a:rPr>
              <a:t> effort to rationalize Medicaid benefits—population revolted when teeth capping included, appendectomies not on cost-benefits grounds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sz="1200" kern="1200" dirty="0" smtClean="0">
              <a:solidFill>
                <a:schemeClr val="tx1"/>
              </a:solidFill>
              <a:effectLst/>
              <a:latin typeface="Arial Narrow" pitchFamily="34" charset="0"/>
              <a:ea typeface="+mn-ea"/>
              <a:cs typeface="Times New Roman" pitchFamily="18" charset="0"/>
            </a:endParaRPr>
          </a:p>
          <a:p>
            <a:pPr lvl="0"/>
            <a:endParaRPr kumimoji="1" lang="en-US" sz="1200" b="0" kern="1200" baseline="0" dirty="0" smtClean="0">
              <a:solidFill>
                <a:schemeClr val="tx1"/>
              </a:solidFill>
              <a:effectLst/>
              <a:latin typeface="Arial Narrow" pitchFamily="34" charset="0"/>
              <a:ea typeface="+mn-ea"/>
              <a:cs typeface="Times New Roman" pitchFamily="18" charset="0"/>
            </a:endParaRPr>
          </a:p>
          <a:p>
            <a:pPr lvl="2"/>
            <a:endParaRPr kumimoji="1" lang="en-US" sz="1200" b="1" kern="1200" dirty="0" smtClean="0">
              <a:solidFill>
                <a:schemeClr val="tx1"/>
              </a:solidFill>
              <a:effectLst/>
              <a:latin typeface="Arial Narrow" pitchFamily="34"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B3A00364-8148-489C-886A-3F6B9D4A6ED6}" type="slidenum">
              <a:rPr lang="en-US" smtClean="0"/>
              <a:pPr/>
              <a:t>5</a:t>
            </a:fld>
            <a:endParaRPr lang="en-US"/>
          </a:p>
        </p:txBody>
      </p:sp>
    </p:spTree>
    <p:extLst>
      <p:ext uri="{BB962C8B-B14F-4D97-AF65-F5344CB8AC3E}">
        <p14:creationId xmlns:p14="http://schemas.microsoft.com/office/powerpoint/2010/main" val="256250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Choices about coverage can improve equity</a:t>
            </a:r>
            <a:r>
              <a:rPr lang="en-US" baseline="0" dirty="0" smtClean="0"/>
              <a:t> or widen inequity.  Not uncommon for countries to cover the more privileged first (e.g., the formal sector, civil service, etc.).  This is common in a number of African countries --- Ethiopia, Nigeria, Kenya, and a number of francophone countries.</a:t>
            </a:r>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11</a:t>
            </a:fld>
            <a:endParaRPr lang="en-US"/>
          </a:p>
        </p:txBody>
      </p:sp>
    </p:spTree>
    <p:extLst>
      <p:ext uri="{BB962C8B-B14F-4D97-AF65-F5344CB8AC3E}">
        <p14:creationId xmlns:p14="http://schemas.microsoft.com/office/powerpoint/2010/main" val="124023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Children and infants among the poorest 20% of the population are about three times more likely to die than those among the richest 20%. </a:t>
            </a:r>
          </a:p>
          <a:p>
            <a:endParaRPr lang="en-US" altLang="en-US" sz="1200" kern="1200" dirty="0" smtClean="0">
              <a:solidFill>
                <a:schemeClr val="tx1"/>
              </a:solidFill>
              <a:effectLst/>
              <a:latin typeface="+mn-lt"/>
              <a:ea typeface="+mn-ea"/>
              <a:cs typeface="+mn-cs"/>
            </a:endParaRPr>
          </a:p>
          <a:p>
            <a:r>
              <a:rPr lang="en-US" altLang="en-US" sz="1200" kern="1200" dirty="0" smtClean="0">
                <a:solidFill>
                  <a:schemeClr val="tx1"/>
                </a:solidFill>
                <a:effectLst/>
                <a:latin typeface="+mn-lt"/>
                <a:ea typeface="+mn-ea"/>
                <a:cs typeface="+mn-cs"/>
              </a:rPr>
              <a:t>--This figure </a:t>
            </a:r>
            <a:r>
              <a:rPr lang="en-US" sz="1200" kern="1200" dirty="0" smtClean="0">
                <a:solidFill>
                  <a:schemeClr val="tx1"/>
                </a:solidFill>
                <a:effectLst/>
                <a:latin typeface="+mn-lt"/>
                <a:ea typeface="+mn-ea"/>
                <a:cs typeface="+mn-cs"/>
              </a:rPr>
              <a:t>summarizes the use of six basic maternal and child health services by economic group (from Nigeria’s 2008 DHS).  </a:t>
            </a:r>
          </a:p>
          <a:p>
            <a:r>
              <a:rPr lang="en-US" sz="1200" kern="1200" dirty="0" smtClean="0">
                <a:solidFill>
                  <a:schemeClr val="tx1"/>
                </a:solidFill>
                <a:effectLst/>
                <a:latin typeface="+mn-lt"/>
                <a:ea typeface="+mn-ea"/>
                <a:cs typeface="+mn-cs"/>
              </a:rPr>
              <a:t>--Coverage for each of the six is far higher among the top economic 20% than among the bottom 20%.  </a:t>
            </a:r>
          </a:p>
          <a:p>
            <a:r>
              <a:rPr lang="en-US" sz="1200" kern="1200" dirty="0" smtClean="0">
                <a:solidFill>
                  <a:schemeClr val="tx1"/>
                </a:solidFill>
                <a:effectLst/>
                <a:latin typeface="+mn-lt"/>
                <a:ea typeface="+mn-ea"/>
                <a:cs typeface="+mn-cs"/>
              </a:rPr>
              <a:t>--For all but one of the six interventions (medical treatment of fever), coverage among the best-off is twice or more what it is among the poorest. </a:t>
            </a:r>
          </a:p>
          <a:p>
            <a:r>
              <a:rPr lang="en-US" sz="1200" kern="1200" dirty="0" smtClean="0">
                <a:solidFill>
                  <a:schemeClr val="tx1"/>
                </a:solidFill>
                <a:effectLst/>
                <a:latin typeface="+mn-lt"/>
                <a:ea typeface="+mn-ea"/>
                <a:cs typeface="+mn-cs"/>
              </a:rPr>
              <a:t>--In two of the cases (attended delivery and full immunizations) the best-off enjoy a coverage rate over ten times that of the most disadvantaged.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Such disparities are among the largest of those in any of the 50-60 low- and middle-income countries for which data are available!</a:t>
            </a:r>
            <a:endParaRPr lang="en-US" altLang="en-US" dirty="0" smtClean="0"/>
          </a:p>
        </p:txBody>
      </p:sp>
      <p:sp>
        <p:nvSpPr>
          <p:cNvPr id="4" name="Slide Number Placeholder 3"/>
          <p:cNvSpPr>
            <a:spLocks noGrp="1"/>
          </p:cNvSpPr>
          <p:nvPr>
            <p:ph type="sldNum" sz="quarter" idx="10"/>
          </p:nvPr>
        </p:nvSpPr>
        <p:spPr/>
        <p:txBody>
          <a:bodyPr/>
          <a:lstStyle/>
          <a:p>
            <a:fld id="{01B44793-9554-4379-906D-F78EEC415CF8}" type="slidenum">
              <a:rPr lang="en-US" smtClean="0"/>
              <a:pPr/>
              <a:t>13</a:t>
            </a:fld>
            <a:endParaRPr lang="en-US"/>
          </a:p>
        </p:txBody>
      </p:sp>
    </p:spTree>
    <p:extLst>
      <p:ext uri="{BB962C8B-B14F-4D97-AF65-F5344CB8AC3E}">
        <p14:creationId xmlns:p14="http://schemas.microsoft.com/office/powerpoint/2010/main" val="307811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2000, health coverage was very fragmented in Thailand, with multiple schemes serving different population groups.</a:t>
            </a:r>
          </a:p>
          <a:p>
            <a:endParaRPr lang="en-US" baseline="0" dirty="0" smtClean="0"/>
          </a:p>
          <a:p>
            <a:r>
              <a:rPr lang="en-US" baseline="0" dirty="0" smtClean="0"/>
              <a:t>The benefits package is available for free at the point of service</a:t>
            </a:r>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14</a:t>
            </a:fld>
            <a:endParaRPr lang="en-US"/>
          </a:p>
        </p:txBody>
      </p:sp>
    </p:spTree>
    <p:extLst>
      <p:ext uri="{BB962C8B-B14F-4D97-AF65-F5344CB8AC3E}">
        <p14:creationId xmlns:p14="http://schemas.microsoft.com/office/powerpoint/2010/main" val="280440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Benefits-incidence analysis of distribution of Outpatient</a:t>
            </a:r>
            <a:r>
              <a:rPr lang="en-US" baseline="0" dirty="0" smtClean="0"/>
              <a:t> and Inpatient subsidies by health facility type by wealth quintile (2004)</a:t>
            </a:r>
          </a:p>
          <a:p>
            <a:endParaRPr lang="en-US" baseline="0" dirty="0" smtClean="0"/>
          </a:p>
          <a:p>
            <a:r>
              <a:rPr lang="en-US" baseline="0" dirty="0" smtClean="0"/>
              <a:t>Net subsidy is difference between unit costs and government subsidy.  Unit costs do not vary between the rich and poor; so variation is driven by utilization and OOPs.</a:t>
            </a:r>
          </a:p>
          <a:p>
            <a:endParaRPr lang="en-US" baseline="0" dirty="0" smtClean="0"/>
          </a:p>
          <a:p>
            <a:r>
              <a:rPr lang="en-US" baseline="0" dirty="0" smtClean="0"/>
              <a:t>Thailand has also seen impressive drops in the incidence of catastrophic health expenditures and medical impoverishment under UCS.</a:t>
            </a:r>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15</a:t>
            </a:fld>
            <a:endParaRPr lang="en-US"/>
          </a:p>
        </p:txBody>
      </p:sp>
    </p:spTree>
    <p:extLst>
      <p:ext uri="{BB962C8B-B14F-4D97-AF65-F5344CB8AC3E}">
        <p14:creationId xmlns:p14="http://schemas.microsoft.com/office/powerpoint/2010/main" val="425441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8396A-B98C-4BCB-98F3-5DF984C753EF}" type="slidenum">
              <a:rPr lang="en-US" altLang="en-US">
                <a:solidFill>
                  <a:prstClr val="black"/>
                </a:solidFill>
              </a:rPr>
              <a:pPr/>
              <a:t>17</a:t>
            </a:fld>
            <a:endParaRPr lang="en-US" alt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a:lnSpc>
                <a:spcPct val="80000"/>
              </a:lnSpc>
            </a:pPr>
            <a:endParaRPr lang="en-US" altLang="en-US" sz="800"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gets what health services and how much has been changing and evolving since 1957 (and before). Change</a:t>
            </a:r>
            <a:r>
              <a:rPr lang="en-US" baseline="0" dirty="0" smtClean="0"/>
              <a:t> and improvements are necessary and welcome.</a:t>
            </a:r>
          </a:p>
          <a:p>
            <a:endParaRPr lang="en-US" dirty="0" smtClean="0"/>
          </a:p>
          <a:p>
            <a:r>
              <a:rPr lang="en-US" dirty="0" err="1" smtClean="0"/>
              <a:t>Nkoranza</a:t>
            </a:r>
            <a:r>
              <a:rPr lang="en-US" dirty="0" smtClean="0"/>
              <a:t> benefits: inpatient</a:t>
            </a:r>
            <a:r>
              <a:rPr lang="en-US" baseline="0" dirty="0" smtClean="0"/>
              <a:t> services at St. Theresa’s, prescriptions not available in hospital, outpatient for snake bites. Premium = 5,000 former </a:t>
            </a:r>
            <a:r>
              <a:rPr lang="en-US" baseline="0" dirty="0" err="1" smtClean="0"/>
              <a:t>Cedis</a:t>
            </a:r>
            <a:endParaRPr lang="en-US" dirty="0" smtClean="0"/>
          </a:p>
          <a:p>
            <a:endParaRPr lang="en-US" dirty="0" smtClean="0"/>
          </a:p>
          <a:p>
            <a:r>
              <a:rPr lang="en-US" dirty="0" err="1" smtClean="0"/>
              <a:t>Okwawuman</a:t>
            </a:r>
            <a:r>
              <a:rPr lang="en-US" baseline="0" dirty="0" smtClean="0"/>
              <a:t> benefits: inpatient care thru contracts with 2 hospitals, outpatient care above a monetary threshold, cost of </a:t>
            </a:r>
            <a:r>
              <a:rPr lang="en-US" baseline="0" dirty="0" err="1" smtClean="0"/>
              <a:t>cesarian</a:t>
            </a:r>
            <a:r>
              <a:rPr lang="en-US" baseline="0" dirty="0" smtClean="0"/>
              <a:t> sections; costs of dog, cat, and snake bites, and some referrals outside the scheme’s providers within 1 month of hospitalization. Premium = 15,000 former </a:t>
            </a:r>
            <a:r>
              <a:rPr lang="en-US" baseline="0" dirty="0" err="1" smtClean="0"/>
              <a:t>cedis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3A00364-8148-489C-886A-3F6B9D4A6ED6}" type="slidenum">
              <a:rPr lang="en-US" smtClean="0"/>
              <a:pPr/>
              <a:t>19</a:t>
            </a:fld>
            <a:endParaRPr lang="en-US" dirty="0"/>
          </a:p>
        </p:txBody>
      </p:sp>
    </p:spTree>
    <p:extLst>
      <p:ext uri="{BB962C8B-B14F-4D97-AF65-F5344CB8AC3E}">
        <p14:creationId xmlns:p14="http://schemas.microsoft.com/office/powerpoint/2010/main" val="3538345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924800" cy="1600200"/>
          </a:xfrm>
        </p:spPr>
        <p:txBody>
          <a:bodyPr/>
          <a:lstStyle>
            <a:lvl1pPr algn="l">
              <a:lnSpc>
                <a:spcPts val="4000"/>
              </a:lnSpc>
              <a:defRPr b="0" i="0">
                <a:solidFill>
                  <a:srgbClr val="FFFFFF"/>
                </a:solidFill>
                <a:latin typeface="Museo Sans 500"/>
                <a:cs typeface="Museo Sans 500"/>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2209800"/>
            <a:ext cx="6248400" cy="609600"/>
          </a:xfrm>
        </p:spPr>
        <p:txBody>
          <a:bodyPr/>
          <a:lstStyle>
            <a:lvl1pPr marL="0" indent="0" algn="l">
              <a:buNone/>
              <a:defRPr sz="2800" b="0" i="0">
                <a:solidFill>
                  <a:srgbClr val="FFFFFF"/>
                </a:solidFill>
                <a:latin typeface="Museo Sans 500"/>
                <a:cs typeface="Museo Sans 5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hasCustomPrompt="1"/>
          </p:nvPr>
        </p:nvSpPr>
        <p:spPr>
          <a:xfrm>
            <a:off x="533400" y="3124200"/>
            <a:ext cx="4343400" cy="1447800"/>
          </a:xfrm>
          <a:noFill/>
        </p:spPr>
        <p:txBody>
          <a:bodyPr/>
          <a:lstStyle>
            <a:lvl1pPr marL="0" marR="0" indent="-342900" algn="l" defTabSz="914400" rtl="0" eaLnBrk="1" fontAlgn="auto" latinLnBrk="0" hangingPunct="1">
              <a:lnSpc>
                <a:spcPts val="1600"/>
              </a:lnSpc>
              <a:spcBef>
                <a:spcPts val="0"/>
              </a:spcBef>
              <a:spcAft>
                <a:spcPts val="0"/>
              </a:spcAft>
              <a:buClrTx/>
              <a:buSzTx/>
              <a:buFont typeface="Arial" pitchFamily="34" charset="0"/>
              <a:buNone/>
              <a:tabLst/>
              <a:defRPr sz="1800" b="0" i="0" baseline="0">
                <a:solidFill>
                  <a:srgbClr val="FFFFFF"/>
                </a:solidFill>
                <a:latin typeface="Museo Slab 300"/>
                <a:cs typeface="Museo Slab 300"/>
              </a:defRPr>
            </a:lvl1pPr>
          </a:lstStyle>
          <a:p>
            <a:pPr lvl="0"/>
            <a:r>
              <a:rPr lang="en-US" dirty="0" smtClean="0"/>
              <a:t>Click to edit Presentation Location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 Presentation Date</a:t>
            </a:r>
          </a:p>
          <a:p>
            <a:pPr lvl="0"/>
            <a:endParaRPr lang="en-US" dirty="0" smtClean="0"/>
          </a:p>
          <a:p>
            <a:pPr lvl="0"/>
            <a:endParaRPr lang="en-US" dirty="0"/>
          </a:p>
        </p:txBody>
      </p:sp>
      <p:sp>
        <p:nvSpPr>
          <p:cNvPr id="15" name="Content Placeholder 14"/>
          <p:cNvSpPr>
            <a:spLocks noGrp="1"/>
          </p:cNvSpPr>
          <p:nvPr>
            <p:ph sz="quarter" idx="13" hasCustomPrompt="1"/>
          </p:nvPr>
        </p:nvSpPr>
        <p:spPr>
          <a:xfrm>
            <a:off x="533400" y="4877477"/>
            <a:ext cx="7315200" cy="304800"/>
          </a:xfrm>
        </p:spPr>
        <p:txBody>
          <a:bodyPr/>
          <a:lstStyle>
            <a:lvl1pPr marL="0">
              <a:spcBef>
                <a:spcPts val="0"/>
              </a:spcBef>
              <a:buNone/>
              <a:defRPr sz="1600" b="0">
                <a:solidFill>
                  <a:schemeClr val="bg2"/>
                </a:solidFill>
              </a:defRPr>
            </a:lvl1pPr>
          </a:lstStyle>
          <a:p>
            <a:pPr lvl="0"/>
            <a:r>
              <a:rPr lang="en-US" dirty="0" smtClean="0"/>
              <a:t>Click to edit presenter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AA0F83-3EC2-44FF-8E0C-716130FCB0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230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94ECC3-3C01-450A-9D94-B4DC860261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542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677E203-44FA-4250-884C-2635E5E169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4020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FF40E48-D759-4387-99A9-FCE25C9165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328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A46A2F-AA36-41F8-9A87-980D577CCA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744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3E43BD-9DBB-45F6-9309-AF37D69020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599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D961CB-F665-411D-A748-AD162E5DDF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738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AFE7D9-E16C-4408-AC72-55E185066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0228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093FA81-20DD-4EDB-A731-EA14EDFE22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672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A2DC426-3246-4601-B72B-EA27379881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74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buFont typeface="Arial" pitchFamily="34" charset="0"/>
              <a:buNone/>
              <a:defRPr sz="2400" b="0" i="0">
                <a:solidFill>
                  <a:srgbClr val="00A6B6"/>
                </a:solidFill>
                <a:latin typeface="Museo Sans 500"/>
                <a:cs typeface="Museo Sans 500"/>
              </a:defRPr>
            </a:lvl1pPr>
          </a:lstStyle>
          <a:p>
            <a:r>
              <a:rPr lang="en-US" smtClean="0"/>
              <a:t>Click to edit Master title style</a:t>
            </a:r>
            <a:endParaRPr lang="en-US" dirty="0"/>
          </a:p>
        </p:txBody>
      </p:sp>
      <p:sp>
        <p:nvSpPr>
          <p:cNvPr id="7" name="Content Placeholder 2"/>
          <p:cNvSpPr>
            <a:spLocks noGrp="1"/>
          </p:cNvSpPr>
          <p:nvPr>
            <p:ph idx="1"/>
          </p:nvPr>
        </p:nvSpPr>
        <p:spPr>
          <a:xfrm>
            <a:off x="457200" y="2209800"/>
            <a:ext cx="8229600" cy="3053038"/>
          </a:xfrm>
        </p:spPr>
        <p:txBody>
          <a:bodyPr/>
          <a:lstStyle>
            <a:lvl1pPr>
              <a:buClr>
                <a:srgbClr val="00A6B6"/>
              </a:buClr>
              <a:buFont typeface="Wingdings" pitchFamily="2" charset="2"/>
              <a:buChar char="§"/>
              <a:defRPr sz="2000" b="0" i="0">
                <a:solidFill>
                  <a:srgbClr val="313231"/>
                </a:solidFill>
                <a:latin typeface="Museo Slab 300"/>
                <a:cs typeface="Museo Slab 300"/>
              </a:defRPr>
            </a:lvl1pPr>
            <a:lvl2pPr>
              <a:buClr>
                <a:srgbClr val="00A6B6"/>
              </a:buClr>
              <a:buFont typeface="Wingdings" pitchFamily="2" charset="2"/>
              <a:buChar char="§"/>
              <a:defRPr sz="1800" b="0" i="0">
                <a:solidFill>
                  <a:srgbClr val="313231"/>
                </a:solidFill>
                <a:latin typeface="Museo Slab 300"/>
                <a:cs typeface="Museo Slab 300"/>
              </a:defRPr>
            </a:lvl2pPr>
            <a:lvl3pPr>
              <a:buClr>
                <a:srgbClr val="00A6B6"/>
              </a:buClr>
              <a:buFont typeface="Wingdings" pitchFamily="2" charset="2"/>
              <a:buChar char="§"/>
              <a:defRPr sz="1600" b="0" i="0">
                <a:solidFill>
                  <a:srgbClr val="313231"/>
                </a:solidFill>
                <a:latin typeface="Museo Slab 300"/>
                <a:cs typeface="Museo Slab 300"/>
              </a:defRPr>
            </a:lvl3pPr>
            <a:lvl4pPr>
              <a:buClr>
                <a:srgbClr val="00A6B6"/>
              </a:buClr>
              <a:buFont typeface="Wingdings" pitchFamily="2" charset="2"/>
              <a:buChar char="§"/>
              <a:defRPr sz="1400" b="0" i="0">
                <a:solidFill>
                  <a:srgbClr val="313231"/>
                </a:solidFill>
                <a:latin typeface="Museo Slab 300"/>
                <a:cs typeface="Museo Slab 300"/>
              </a:defRPr>
            </a:lvl4pPr>
            <a:lvl5pPr>
              <a:buClr>
                <a:srgbClr val="00A6B6"/>
              </a:buClr>
              <a:buFont typeface="Wingdings" pitchFamily="2" charset="2"/>
              <a:buChar char="§"/>
              <a:defRPr sz="1200" b="0" i="0">
                <a:solidFill>
                  <a:srgbClr val="313231"/>
                </a:solidFill>
                <a:latin typeface="Museo Slab 300"/>
                <a:cs typeface="Museo Slab 3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hasCustomPrompt="1"/>
          </p:nvPr>
        </p:nvSpPr>
        <p:spPr>
          <a:xfrm>
            <a:off x="457200" y="1524000"/>
            <a:ext cx="8229600" cy="609600"/>
          </a:xfrm>
        </p:spPr>
        <p:txBody>
          <a:bodyPr/>
          <a:lstStyle>
            <a:lvl1pPr>
              <a:buNone/>
              <a:defRPr sz="2200" b="1" baseline="0">
                <a:solidFill>
                  <a:srgbClr val="313231"/>
                </a:solidFill>
              </a:defRPr>
            </a:lvl1pPr>
          </a:lstStyle>
          <a:p>
            <a:pPr lvl="0"/>
            <a:r>
              <a:rPr lang="en-US" dirty="0" smtClean="0"/>
              <a:t>Click to edit main sentence</a:t>
            </a:r>
            <a:endParaRPr lang="en-US" dirty="0"/>
          </a:p>
        </p:txBody>
      </p:sp>
      <p:sp>
        <p:nvSpPr>
          <p:cNvPr id="5" name="Slide Number Placeholder 5"/>
          <p:cNvSpPr>
            <a:spLocks noGrp="1"/>
          </p:cNvSpPr>
          <p:nvPr>
            <p:ph type="sldNum" sz="quarter" idx="4"/>
          </p:nvPr>
        </p:nvSpPr>
        <p:spPr>
          <a:xfrm>
            <a:off x="6833541" y="6336369"/>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fld id="{2459FD92-E8AB-4F86-BA9A-090210CAFD7B}" type="slidenum">
              <a:rPr lang="en-US" smtClean="0"/>
              <a:pPr/>
              <a:t>‹#›</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able form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8"/>
            <a:ext cx="8229600" cy="1143000"/>
          </a:xfrm>
        </p:spPr>
        <p:txBody>
          <a:bodyPr anchor="t">
            <a:normAutofit/>
          </a:bodyPr>
          <a:lstStyle>
            <a:lvl1pPr algn="l">
              <a:buFont typeface="Arial" pitchFamily="34" charset="0"/>
              <a:buNone/>
              <a:defRPr sz="2400" b="0" i="0">
                <a:solidFill>
                  <a:srgbClr val="00A6B6"/>
                </a:solidFill>
                <a:latin typeface="Museo Sans 500"/>
                <a:cs typeface="Museo Sans 50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833541" y="6336369"/>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fld id="{2459FD92-E8AB-4F86-BA9A-090210CAFD7B}" type="slidenum">
              <a:rPr lang="en-US" smtClean="0"/>
              <a:pPr/>
              <a:t>‹#›</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
        <p:nvSpPr>
          <p:cNvPr id="8" name="Content Placeholder 2"/>
          <p:cNvSpPr>
            <a:spLocks noGrp="1"/>
          </p:cNvSpPr>
          <p:nvPr>
            <p:ph idx="1"/>
          </p:nvPr>
        </p:nvSpPr>
        <p:spPr>
          <a:xfrm>
            <a:off x="457200" y="2870640"/>
            <a:ext cx="8229600" cy="2352364"/>
          </a:xfrm>
        </p:spPr>
        <p:txBody>
          <a:bodyPr/>
          <a:lstStyle>
            <a:lvl1pPr marL="457200" indent="-457200">
              <a:buClr>
                <a:srgbClr val="00A6B6"/>
              </a:buClr>
              <a:buFont typeface="Wingdings" charset="2"/>
              <a:buChar char="§"/>
              <a:defRPr sz="2000" b="0" i="0">
                <a:solidFill>
                  <a:srgbClr val="313231"/>
                </a:solidFill>
                <a:latin typeface="Museo Slab 300"/>
                <a:cs typeface="Museo Slab 300"/>
              </a:defRPr>
            </a:lvl1pPr>
            <a:lvl2pPr marL="800100" indent="-342900">
              <a:buClr>
                <a:srgbClr val="00A6B6"/>
              </a:buClr>
              <a:buFont typeface="Wingdings" charset="2"/>
              <a:buChar char="§"/>
              <a:defRPr sz="1800" b="0" i="0">
                <a:solidFill>
                  <a:srgbClr val="313231"/>
                </a:solidFill>
                <a:latin typeface="Museo Slab 300"/>
                <a:cs typeface="Museo Slab 300"/>
              </a:defRPr>
            </a:lvl2pPr>
            <a:lvl3pPr marL="1257300" indent="-342900">
              <a:buClr>
                <a:srgbClr val="00A6B6"/>
              </a:buClr>
              <a:buFont typeface="Wingdings" charset="2"/>
              <a:buChar char="§"/>
              <a:defRPr sz="1600" b="0" i="0">
                <a:solidFill>
                  <a:srgbClr val="313231"/>
                </a:solidFill>
                <a:latin typeface="Museo Slab 300"/>
                <a:cs typeface="Museo Slab 300"/>
              </a:defRPr>
            </a:lvl3pPr>
            <a:lvl4pPr marL="1714500" indent="-342900">
              <a:buClr>
                <a:srgbClr val="00A6B6"/>
              </a:buClr>
              <a:buFont typeface="Wingdings" charset="2"/>
              <a:buChar char="§"/>
              <a:defRPr sz="1400" b="0" i="0">
                <a:solidFill>
                  <a:srgbClr val="313231"/>
                </a:solidFill>
                <a:latin typeface="Museo Slab 300"/>
                <a:cs typeface="Museo Slab 300"/>
              </a:defRPr>
            </a:lvl4pPr>
            <a:lvl5pPr>
              <a:buClr>
                <a:srgbClr val="00A6B6"/>
              </a:buClr>
              <a:buFont typeface="Wingdings" charset="2"/>
              <a:buChar char="§"/>
              <a:defRPr sz="1200" b="0" i="0">
                <a:solidFill>
                  <a:srgbClr val="313231"/>
                </a:solidFill>
                <a:latin typeface="Museo Slab 300"/>
                <a:cs typeface="Museo Slab 3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hasCustomPrompt="1"/>
          </p:nvPr>
        </p:nvSpPr>
        <p:spPr>
          <a:xfrm>
            <a:off x="457200" y="1539705"/>
            <a:ext cx="8229600" cy="1174353"/>
          </a:xfrm>
          <a:solidFill>
            <a:srgbClr val="636466">
              <a:alpha val="50000"/>
            </a:srgbClr>
          </a:solidFill>
        </p:spPr>
        <p:txBody>
          <a:bodyPr anchor="ctr"/>
          <a:lstStyle>
            <a:lvl1pPr marL="457200" indent="-457200">
              <a:buClr>
                <a:srgbClr val="00A6B6"/>
              </a:buClr>
              <a:buFontTx/>
              <a:buNone/>
              <a:defRPr sz="2000" b="0" i="0" baseline="0">
                <a:solidFill>
                  <a:srgbClr val="F7F7F7"/>
                </a:solidFill>
                <a:latin typeface="Museo Slab 300"/>
                <a:cs typeface="Museo Slab 300"/>
              </a:defRPr>
            </a:lvl1pPr>
            <a:lvl2pPr marL="800100" indent="-342900">
              <a:buClr>
                <a:srgbClr val="00A6B6"/>
              </a:buClr>
              <a:buFontTx/>
              <a:buNone/>
              <a:defRPr sz="1800" b="0" i="0">
                <a:solidFill>
                  <a:srgbClr val="313231"/>
                </a:solidFill>
                <a:latin typeface="Museo Slab 300"/>
                <a:cs typeface="Museo Slab 300"/>
              </a:defRPr>
            </a:lvl2pPr>
            <a:lvl3pPr marL="1257300" indent="-342900">
              <a:buClr>
                <a:srgbClr val="00A6B6"/>
              </a:buClr>
              <a:buFontTx/>
              <a:buNone/>
              <a:defRPr sz="1600" b="0" i="0">
                <a:solidFill>
                  <a:srgbClr val="313231"/>
                </a:solidFill>
                <a:latin typeface="Museo Slab 300"/>
                <a:cs typeface="Museo Slab 300"/>
              </a:defRPr>
            </a:lvl3pPr>
            <a:lvl4pPr marL="1714500" indent="-342900">
              <a:buClr>
                <a:srgbClr val="00A6B6"/>
              </a:buClr>
              <a:buFontTx/>
              <a:buNone/>
              <a:defRPr sz="1400" b="0" i="0">
                <a:solidFill>
                  <a:srgbClr val="313231"/>
                </a:solidFill>
                <a:latin typeface="Museo Slab 300"/>
                <a:cs typeface="Museo Slab 300"/>
              </a:defRPr>
            </a:lvl4pPr>
            <a:lvl5pPr>
              <a:buClr>
                <a:srgbClr val="00A6B6"/>
              </a:buClr>
              <a:buFontTx/>
              <a:buNone/>
              <a:defRPr sz="1200" b="0" i="0">
                <a:solidFill>
                  <a:srgbClr val="313231"/>
                </a:solidFill>
                <a:latin typeface="Museo Slab 300"/>
                <a:cs typeface="Museo Slab 300"/>
              </a:defRPr>
            </a:lvl5pPr>
          </a:lstStyle>
          <a:p>
            <a:pPr lvl="0"/>
            <a:r>
              <a:rPr lang="en-US" dirty="0" smtClean="0"/>
              <a:t>“Pull Quote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able forma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 y="2144902"/>
            <a:ext cx="8229600" cy="1143000"/>
          </a:xfrm>
        </p:spPr>
        <p:txBody>
          <a:bodyPr>
            <a:normAutofit/>
          </a:bodyPr>
          <a:lstStyle>
            <a:lvl1pPr algn="l">
              <a:buFont typeface="Arial" pitchFamily="34" charset="0"/>
              <a:buNone/>
              <a:defRPr sz="3200" b="0" i="0" baseline="0">
                <a:solidFill>
                  <a:srgbClr val="F7F7F7"/>
                </a:solidFill>
                <a:latin typeface="Museo Sans 500"/>
                <a:cs typeface="Museo Sans 500"/>
              </a:defRPr>
            </a:lvl1pPr>
          </a:lstStyle>
          <a:p>
            <a:r>
              <a:rPr lang="en-US" dirty="0" smtClean="0"/>
              <a:t>Section Title Style</a:t>
            </a:r>
            <a:endParaRPr lang="en-US" dirty="0"/>
          </a:p>
        </p:txBody>
      </p:sp>
      <p:sp>
        <p:nvSpPr>
          <p:cNvPr id="6" name="Slide Number Placeholder 5"/>
          <p:cNvSpPr>
            <a:spLocks noGrp="1"/>
          </p:cNvSpPr>
          <p:nvPr>
            <p:ph type="sldNum" sz="quarter" idx="4"/>
          </p:nvPr>
        </p:nvSpPr>
        <p:spPr>
          <a:xfrm>
            <a:off x="6833541" y="6336369"/>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fld id="{2459FD92-E8AB-4F86-BA9A-090210CAFD7B}" type="slidenum">
              <a:rPr lang="en-US" smtClean="0"/>
              <a:pPr/>
              <a:t>‹#›</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0"/>
            <a:ext cx="78867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135C596-EBFF-425A-9FB7-2C5721FB0F35}" type="slidenum">
              <a:rPr lang="en-US"/>
              <a:pPr/>
              <a:t>‹#›</a:t>
            </a:fld>
            <a:endParaRPr lang="en-US" dirty="0"/>
          </a:p>
        </p:txBody>
      </p:sp>
    </p:spTree>
    <p:extLst>
      <p:ext uri="{BB962C8B-B14F-4D97-AF65-F5344CB8AC3E}">
        <p14:creationId xmlns:p14="http://schemas.microsoft.com/office/powerpoint/2010/main" val="2171332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9725"/>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14899" y="1609725"/>
            <a:ext cx="37623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D77FE76-E0FF-439F-A770-3B1A3346EF6D}" type="slidenum">
              <a:rPr lang="en-US"/>
              <a:pPr/>
              <a:t>‹#›</a:t>
            </a:fld>
            <a:endParaRPr lang="en-US" dirty="0"/>
          </a:p>
        </p:txBody>
      </p:sp>
    </p:spTree>
    <p:extLst>
      <p:ext uri="{BB962C8B-B14F-4D97-AF65-F5344CB8AC3E}">
        <p14:creationId xmlns:p14="http://schemas.microsoft.com/office/powerpoint/2010/main" val="7161304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643E20-1584-48ED-8B02-F6526912A6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488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D2602E-9780-40E9-B6EE-61BE7E08DE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379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4254E7-A772-462F-B168-3C175D99F7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944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6E655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E655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9FD92-E8AB-4F86-BA9A-090210CAFD7B}" type="slidenum">
              <a:rPr lang="en-US" smtClean="0">
                <a:solidFill>
                  <a:srgbClr val="6E6553">
                    <a:tint val="75000"/>
                  </a:srgbClr>
                </a:solidFill>
              </a:rPr>
              <a:pPr/>
              <a:t>‹#›</a:t>
            </a:fld>
            <a:endParaRPr lang="en-US" dirty="0">
              <a:solidFill>
                <a:srgbClr val="6E6553">
                  <a:tint val="75000"/>
                </a:srgbClr>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6" r:id="rId3"/>
    <p:sldLayoutId id="2147483677" r:id="rId4"/>
    <p:sldLayoutId id="2147483678" r:id="rId5"/>
    <p:sldLayoutId id="2147483679"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b="0" i="0" kern="1200">
          <a:solidFill>
            <a:srgbClr val="FFFFFF"/>
          </a:solidFill>
          <a:latin typeface="Museo Sans 500"/>
          <a:ea typeface="+mj-ea"/>
          <a:cs typeface="Museo Sans 500"/>
        </a:defRPr>
      </a:lvl1pPr>
    </p:titleStyle>
    <p:bodyStyle>
      <a:lvl1pPr marL="342900" indent="-342900" algn="l" defTabSz="914400" rtl="0" eaLnBrk="1" latinLnBrk="0" hangingPunct="1">
        <a:spcBef>
          <a:spcPct val="20000"/>
        </a:spcBef>
        <a:buClr>
          <a:srgbClr val="F7F7F7"/>
        </a:buClr>
        <a:buFont typeface="Wingdings" charset="2"/>
        <a:buChar char="§"/>
        <a:defRPr sz="3200" b="0" i="0" kern="1200">
          <a:solidFill>
            <a:srgbClr val="FFFFFF"/>
          </a:solidFill>
          <a:latin typeface="Museo Slab 300"/>
          <a:ea typeface="+mn-ea"/>
          <a:cs typeface="Museo Slab 300"/>
        </a:defRPr>
      </a:lvl1pPr>
      <a:lvl2pPr marL="742950" indent="-285750" algn="l" defTabSz="914400" rtl="0" eaLnBrk="1" latinLnBrk="0" hangingPunct="1">
        <a:spcBef>
          <a:spcPct val="20000"/>
        </a:spcBef>
        <a:buClr>
          <a:srgbClr val="F7F7F7"/>
        </a:buClr>
        <a:buFont typeface="Wingdings" charset="2"/>
        <a:buChar char="§"/>
        <a:defRPr sz="2800" b="0" i="0" kern="1200">
          <a:solidFill>
            <a:srgbClr val="FFFFFF"/>
          </a:solidFill>
          <a:latin typeface="Museo Slab 300"/>
          <a:ea typeface="+mn-ea"/>
          <a:cs typeface="Museo Slab 300"/>
        </a:defRPr>
      </a:lvl2pPr>
      <a:lvl3pPr marL="1143000" indent="-228600" algn="l" defTabSz="914400" rtl="0" eaLnBrk="1" latinLnBrk="0" hangingPunct="1">
        <a:spcBef>
          <a:spcPct val="20000"/>
        </a:spcBef>
        <a:buClr>
          <a:srgbClr val="F7F7F7"/>
        </a:buClr>
        <a:buFont typeface="Wingdings" charset="2"/>
        <a:buChar char="§"/>
        <a:defRPr sz="2400" b="0" i="0" kern="1200">
          <a:solidFill>
            <a:srgbClr val="FFFFFF"/>
          </a:solidFill>
          <a:latin typeface="Museo Slab 300"/>
          <a:ea typeface="+mn-ea"/>
          <a:cs typeface="Museo Slab 300"/>
        </a:defRPr>
      </a:lvl3pPr>
      <a:lvl4pPr marL="1600200" indent="-228600" algn="l" defTabSz="914400" rtl="0" eaLnBrk="1" latinLnBrk="0" hangingPunct="1">
        <a:spcBef>
          <a:spcPct val="20000"/>
        </a:spcBef>
        <a:buClr>
          <a:srgbClr val="F7F7F7"/>
        </a:buClr>
        <a:buFont typeface="Wingdings" charset="2"/>
        <a:buChar char="§"/>
        <a:defRPr sz="2000" b="0" i="0" kern="1200">
          <a:solidFill>
            <a:srgbClr val="FFFFFF"/>
          </a:solidFill>
          <a:latin typeface="Museo Slab 300"/>
          <a:ea typeface="+mn-ea"/>
          <a:cs typeface="Museo Slab 300"/>
        </a:defRPr>
      </a:lvl4pPr>
      <a:lvl5pPr marL="2057400" indent="-228600" algn="l" defTabSz="914400" rtl="0" eaLnBrk="1" latinLnBrk="0" hangingPunct="1">
        <a:spcBef>
          <a:spcPct val="20000"/>
        </a:spcBef>
        <a:buClr>
          <a:srgbClr val="F7F7F7"/>
        </a:buClr>
        <a:buFont typeface="Wingdings" charset="2"/>
        <a:buChar char="§"/>
        <a:defRPr sz="2000" b="0" i="0" kern="1200">
          <a:solidFill>
            <a:srgbClr val="FFFFFF"/>
          </a:solidFill>
          <a:latin typeface="Museo Slab 300"/>
          <a:ea typeface="+mn-ea"/>
          <a:cs typeface="Museo Slab 30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E4D6664-2A65-4141-BA37-3BD6135A8E3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131663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www.lib.utexas.edu/maps/africa/ghana_admin_2007.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fgproject.org/" TargetMode="External"/><Relationship Id="rId2" Type="http://schemas.openxmlformats.org/officeDocument/2006/relationships/hyperlink" Target="http://www.jointlearningnetwork.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ctrTitle"/>
          </p:nvPr>
        </p:nvSpPr>
        <p:spPr>
          <a:xfrm>
            <a:off x="533399" y="609600"/>
            <a:ext cx="6022849" cy="1600200"/>
          </a:xfrm>
        </p:spPr>
        <p:txBody>
          <a:bodyPr>
            <a:noAutofit/>
          </a:bodyPr>
          <a:lstStyle/>
          <a:p>
            <a:r>
              <a:rPr lang="en-US" sz="3200" dirty="0" smtClean="0"/>
              <a:t>What to buy for UHC?  Learning from Health Benefits Policy and Planning in Africa and Asia</a:t>
            </a:r>
            <a:endParaRPr lang="en-US" sz="3200" dirty="0"/>
          </a:p>
        </p:txBody>
      </p:sp>
      <p:sp>
        <p:nvSpPr>
          <p:cNvPr id="44" name="Text Placeholder 43"/>
          <p:cNvSpPr>
            <a:spLocks noGrp="1"/>
          </p:cNvSpPr>
          <p:nvPr>
            <p:ph type="body" sz="quarter" idx="12"/>
          </p:nvPr>
        </p:nvSpPr>
        <p:spPr>
          <a:xfrm>
            <a:off x="533399" y="3124200"/>
            <a:ext cx="5724788" cy="1447800"/>
          </a:xfrm>
        </p:spPr>
        <p:txBody>
          <a:bodyPr>
            <a:normAutofit/>
          </a:bodyPr>
          <a:lstStyle/>
          <a:p>
            <a:pPr>
              <a:lnSpc>
                <a:spcPct val="100000"/>
              </a:lnSpc>
              <a:spcAft>
                <a:spcPts val="600"/>
              </a:spcAft>
            </a:pPr>
            <a:r>
              <a:rPr lang="en-US" dirty="0"/>
              <a:t>IDB </a:t>
            </a:r>
            <a:r>
              <a:rPr lang="en-US" dirty="0" err="1"/>
              <a:t>CoP</a:t>
            </a:r>
            <a:r>
              <a:rPr lang="en-US" dirty="0"/>
              <a:t> on Health Benefits Prioritization and Planning </a:t>
            </a:r>
            <a:endParaRPr lang="en-US" dirty="0" smtClean="0"/>
          </a:p>
          <a:p>
            <a:pPr>
              <a:lnSpc>
                <a:spcPct val="100000"/>
              </a:lnSpc>
              <a:spcAft>
                <a:spcPts val="600"/>
              </a:spcAft>
            </a:pPr>
            <a:r>
              <a:rPr lang="en-US" dirty="0" smtClean="0"/>
              <a:t>Webinar</a:t>
            </a:r>
          </a:p>
          <a:p>
            <a:pPr>
              <a:lnSpc>
                <a:spcPct val="100000"/>
              </a:lnSpc>
              <a:spcAft>
                <a:spcPts val="600"/>
              </a:spcAft>
            </a:pPr>
            <a:r>
              <a:rPr lang="en-US" dirty="0" smtClean="0"/>
              <a:t>April 29, 2015</a:t>
            </a:r>
          </a:p>
        </p:txBody>
      </p:sp>
      <p:sp>
        <p:nvSpPr>
          <p:cNvPr id="45" name="Content Placeholder 44"/>
          <p:cNvSpPr>
            <a:spLocks noGrp="1"/>
          </p:cNvSpPr>
          <p:nvPr>
            <p:ph sz="quarter" idx="13"/>
          </p:nvPr>
        </p:nvSpPr>
        <p:spPr>
          <a:xfrm>
            <a:off x="533400" y="4523873"/>
            <a:ext cx="7315200" cy="902368"/>
          </a:xfrm>
        </p:spPr>
        <p:txBody>
          <a:bodyPr>
            <a:normAutofit/>
          </a:bodyPr>
          <a:lstStyle/>
          <a:p>
            <a:r>
              <a:rPr lang="en-US" dirty="0" smtClean="0"/>
              <a:t>Amanda Folsom and Nathan Blanchet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 with use of evidence in HBP</a:t>
            </a:r>
            <a:endParaRPr lang="en-US" dirty="0"/>
          </a:p>
        </p:txBody>
      </p:sp>
      <p:sp>
        <p:nvSpPr>
          <p:cNvPr id="3" name="Content Placeholder 2"/>
          <p:cNvSpPr>
            <a:spLocks noGrp="1"/>
          </p:cNvSpPr>
          <p:nvPr>
            <p:ph idx="1"/>
          </p:nvPr>
        </p:nvSpPr>
        <p:spPr>
          <a:xfrm>
            <a:off x="448811" y="1157479"/>
            <a:ext cx="8229600" cy="4468406"/>
          </a:xfrm>
        </p:spPr>
        <p:txBody>
          <a:bodyPr>
            <a:normAutofit fontScale="92500" lnSpcReduction="20000"/>
          </a:bodyPr>
          <a:lstStyle/>
          <a:p>
            <a:r>
              <a:rPr lang="en-US" dirty="0" smtClean="0"/>
              <a:t>Inadequate capacity and skills</a:t>
            </a:r>
          </a:p>
          <a:p>
            <a:pPr lvl="1"/>
            <a:r>
              <a:rPr lang="en-US" dirty="0" smtClean="0"/>
              <a:t>Limited government capacity to use available evidence to support priority-setting process</a:t>
            </a:r>
          </a:p>
          <a:p>
            <a:r>
              <a:rPr lang="en-US" dirty="0"/>
              <a:t>Data </a:t>
            </a:r>
            <a:r>
              <a:rPr lang="en-US" dirty="0" smtClean="0"/>
              <a:t>limitations</a:t>
            </a:r>
          </a:p>
          <a:p>
            <a:pPr lvl="1"/>
            <a:r>
              <a:rPr lang="en-US" dirty="0" smtClean="0"/>
              <a:t>For example, lack </a:t>
            </a:r>
            <a:r>
              <a:rPr lang="en-US" dirty="0"/>
              <a:t>of cost projections, limited supply side capacity assessments, underdeveloped M&amp;E </a:t>
            </a:r>
            <a:r>
              <a:rPr lang="en-US" dirty="0" smtClean="0"/>
              <a:t>systems</a:t>
            </a:r>
            <a:endParaRPr lang="en-US" dirty="0"/>
          </a:p>
          <a:p>
            <a:r>
              <a:rPr lang="en-US" dirty="0"/>
              <a:t>Lack of systematic, evidence-based </a:t>
            </a:r>
            <a:r>
              <a:rPr lang="en-US" dirty="0" smtClean="0"/>
              <a:t>processes</a:t>
            </a:r>
            <a:endParaRPr lang="en-US" dirty="0"/>
          </a:p>
          <a:p>
            <a:pPr lvl="1"/>
            <a:r>
              <a:rPr lang="en-US" dirty="0"/>
              <a:t>Under-developed processes for stakeholder consultation and priority-setting</a:t>
            </a:r>
          </a:p>
          <a:p>
            <a:r>
              <a:rPr lang="en-US" dirty="0" smtClean="0"/>
              <a:t>Insufficient sustainability planning</a:t>
            </a:r>
          </a:p>
          <a:p>
            <a:pPr lvl="1"/>
            <a:r>
              <a:rPr lang="en-US" dirty="0" smtClean="0"/>
              <a:t>Disconnects </a:t>
            </a:r>
            <a:r>
              <a:rPr lang="en-US" dirty="0"/>
              <a:t>between benefits and available budget</a:t>
            </a:r>
          </a:p>
          <a:p>
            <a:r>
              <a:rPr lang="en-US" dirty="0" smtClean="0"/>
              <a:t>Time constraints</a:t>
            </a:r>
          </a:p>
          <a:p>
            <a:pPr lvl="1"/>
            <a:r>
              <a:rPr lang="en-US" dirty="0" smtClean="0"/>
              <a:t>Time pressures of reform processes  may limit use of evidence and stakeholder engagement</a:t>
            </a:r>
          </a:p>
          <a:p>
            <a:r>
              <a:rPr lang="en-US" dirty="0"/>
              <a:t>Donor-driven </a:t>
            </a:r>
            <a:r>
              <a:rPr lang="en-US" dirty="0" smtClean="0"/>
              <a:t>HBP </a:t>
            </a:r>
          </a:p>
          <a:p>
            <a:pPr lvl="1"/>
            <a:r>
              <a:rPr lang="en-US" dirty="0" smtClean="0"/>
              <a:t>Narrow focus on evidence based interventions may </a:t>
            </a:r>
            <a:r>
              <a:rPr lang="en-US" dirty="0"/>
              <a:t>not account for local context and </a:t>
            </a:r>
            <a:r>
              <a:rPr lang="en-US" dirty="0" smtClean="0"/>
              <a:t>need. Donors may support </a:t>
            </a:r>
            <a:r>
              <a:rPr lang="en-US" dirty="0"/>
              <a:t>HBP design, but not </a:t>
            </a:r>
            <a:r>
              <a:rPr lang="en-US" dirty="0" smtClean="0"/>
              <a:t>implementation.</a:t>
            </a:r>
          </a:p>
        </p:txBody>
      </p:sp>
      <p:sp>
        <p:nvSpPr>
          <p:cNvPr id="5" name="Slide Number Placeholder 4"/>
          <p:cNvSpPr>
            <a:spLocks noGrp="1"/>
          </p:cNvSpPr>
          <p:nvPr>
            <p:ph type="sldNum" sz="quarter" idx="4"/>
          </p:nvPr>
        </p:nvSpPr>
        <p:spPr/>
        <p:txBody>
          <a:bodyPr/>
          <a:lstStyle/>
          <a:p>
            <a:fld id="{2459FD92-E8AB-4F86-BA9A-090210CAFD7B}" type="slidenum">
              <a:rPr lang="en-US" smtClean="0"/>
              <a:pPr/>
              <a:t>10</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146582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equity in HBP</a:t>
            </a:r>
            <a:endParaRPr lang="en-US" dirty="0"/>
          </a:p>
        </p:txBody>
      </p:sp>
      <p:sp>
        <p:nvSpPr>
          <p:cNvPr id="3" name="Content Placeholder 2"/>
          <p:cNvSpPr>
            <a:spLocks noGrp="1"/>
          </p:cNvSpPr>
          <p:nvPr>
            <p:ph idx="1"/>
          </p:nvPr>
        </p:nvSpPr>
        <p:spPr>
          <a:xfrm>
            <a:off x="355821" y="1294972"/>
            <a:ext cx="8229600" cy="3432009"/>
          </a:xfrm>
        </p:spPr>
        <p:txBody>
          <a:bodyPr>
            <a:normAutofit lnSpcReduction="10000"/>
          </a:bodyPr>
          <a:lstStyle/>
          <a:p>
            <a:r>
              <a:rPr lang="en-US" dirty="0" smtClean="0"/>
              <a:t>Key dilemma: Cover more services or cover more people?</a:t>
            </a:r>
          </a:p>
          <a:p>
            <a:r>
              <a:rPr lang="en-US" dirty="0" smtClean="0"/>
              <a:t>South Korea: </a:t>
            </a:r>
          </a:p>
          <a:p>
            <a:pPr lvl="1"/>
            <a:r>
              <a:rPr lang="en-US" dirty="0" smtClean="0"/>
              <a:t>Population first – in 1970’s and 80’s rapidly expanded to cover whole population with shallow benefit</a:t>
            </a:r>
          </a:p>
          <a:p>
            <a:pPr lvl="1"/>
            <a:r>
              <a:rPr lang="en-US" dirty="0" smtClean="0"/>
              <a:t>Later, in 1990’s and 2000’s, pressure to expand benefit and reduce co-insurance rates</a:t>
            </a:r>
          </a:p>
          <a:p>
            <a:r>
              <a:rPr lang="en-US" dirty="0" smtClean="0"/>
              <a:t>Ethiopia: </a:t>
            </a:r>
          </a:p>
          <a:p>
            <a:pPr lvl="1"/>
            <a:r>
              <a:rPr lang="en-US" dirty="0" smtClean="0"/>
              <a:t>Multiple health benefit plans – SHI for formal sector and CBHI for informal sector</a:t>
            </a:r>
          </a:p>
          <a:p>
            <a:pPr lvl="1"/>
            <a:r>
              <a:rPr lang="en-US" dirty="0" smtClean="0"/>
              <a:t>Rationale of targeting sub-populations with tailored benefits</a:t>
            </a:r>
          </a:p>
          <a:p>
            <a:pPr lvl="1"/>
            <a:r>
              <a:rPr lang="en-US" dirty="0" smtClean="0"/>
              <a:t>But, potential equity concerns</a:t>
            </a:r>
          </a:p>
        </p:txBody>
      </p:sp>
      <p:sp>
        <p:nvSpPr>
          <p:cNvPr id="5" name="Slide Number Placeholder 4"/>
          <p:cNvSpPr>
            <a:spLocks noGrp="1"/>
          </p:cNvSpPr>
          <p:nvPr>
            <p:ph type="sldNum" sz="quarter" idx="4"/>
          </p:nvPr>
        </p:nvSpPr>
        <p:spPr/>
        <p:txBody>
          <a:bodyPr/>
          <a:lstStyle/>
          <a:p>
            <a:fld id="{2459FD92-E8AB-4F86-BA9A-090210CAFD7B}" type="slidenum">
              <a:rPr lang="en-US" smtClean="0"/>
              <a:pPr/>
              <a:t>11</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282906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Inequities in HBP in Nigeria</a:t>
            </a:r>
            <a:endParaRPr lang="en-US" dirty="0"/>
          </a:p>
        </p:txBody>
      </p:sp>
      <p:sp>
        <p:nvSpPr>
          <p:cNvPr id="4" name="Text Placeholder 3"/>
          <p:cNvSpPr>
            <a:spLocks noGrp="1"/>
          </p:cNvSpPr>
          <p:nvPr>
            <p:ph type="body" sz="quarter" idx="10"/>
          </p:nvPr>
        </p:nvSpPr>
        <p:spPr>
          <a:xfrm>
            <a:off x="473978" y="903215"/>
            <a:ext cx="8229600" cy="609600"/>
          </a:xfrm>
        </p:spPr>
        <p:txBody>
          <a:bodyPr>
            <a:normAutofit/>
          </a:bodyPr>
          <a:lstStyle/>
          <a:p>
            <a:r>
              <a:rPr lang="en-US" sz="1800" dirty="0" smtClean="0"/>
              <a:t>Reality of a two-tiered benefits package</a:t>
            </a:r>
            <a:endParaRPr lang="en-US" sz="1800"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12</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4156" y="1353696"/>
            <a:ext cx="6627835" cy="39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bwMode="auto">
          <a:xfrm>
            <a:off x="1024156" y="5422193"/>
            <a:ext cx="6581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buSzPct val="150000"/>
            </a:pPr>
            <a:r>
              <a:rPr lang="en-US" sz="1200" dirty="0" smtClean="0">
                <a:cs typeface="Arial" pitchFamily="34" charset="0"/>
              </a:rPr>
              <a:t>Source: Paul Shaw, for USAID Health Financing Course in Abuja, Nigeria, December 2014</a:t>
            </a:r>
            <a:endParaRPr lang="en-US" sz="1200" dirty="0">
              <a:cs typeface="Arial" pitchFamily="34" charset="0"/>
            </a:endParaRPr>
          </a:p>
        </p:txBody>
      </p:sp>
    </p:spTree>
    <p:extLst>
      <p:ext uri="{BB962C8B-B14F-4D97-AF65-F5344CB8AC3E}">
        <p14:creationId xmlns:p14="http://schemas.microsoft.com/office/powerpoint/2010/main" val="1128145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Inequities in PHC Utilization in Nigeria</a:t>
            </a:r>
            <a:br>
              <a:rPr lang="en-US" kern="0" dirty="0"/>
            </a:b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13</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
        <p:nvSpPr>
          <p:cNvPr id="6" name="Rectangle 2"/>
          <p:cNvSpPr>
            <a:spLocks noGrp="1" noChangeArrowheads="1"/>
          </p:cNvSpPr>
          <p:nvPr>
            <p:ph type="body" sz="quarter" idx="10"/>
          </p:nvPr>
        </p:nvSpPr>
        <p:spPr>
          <a:xfrm>
            <a:off x="457200" y="869659"/>
            <a:ext cx="8229600" cy="609600"/>
          </a:xfrm>
        </p:spPr>
        <p:txBody>
          <a:bodyPr>
            <a:normAutofit fontScale="85000" lnSpcReduction="10000"/>
          </a:bodyPr>
          <a:lstStyle/>
          <a:p>
            <a:r>
              <a:rPr lang="en-US" altLang="en-US" sz="2000" b="1" dirty="0" smtClean="0">
                <a:solidFill>
                  <a:schemeClr val="tx1"/>
                </a:solidFill>
              </a:rPr>
              <a:t>Use of Primary Maternal and Child Health Services</a:t>
            </a:r>
          </a:p>
          <a:p>
            <a:r>
              <a:rPr lang="en-US" altLang="en-US" sz="2000" b="1" dirty="0" smtClean="0">
                <a:solidFill>
                  <a:schemeClr val="tx1"/>
                </a:solidFill>
              </a:rPr>
              <a:t>% Coverage among Lowest and Highest 20% of the Population, Nigeria 2008</a:t>
            </a:r>
            <a:endParaRPr lang="en-US" altLang="en-US" sz="1800" u="sng" dirty="0">
              <a:solidFill>
                <a:schemeClr val="tx1"/>
              </a:solidFill>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31608569"/>
              </p:ext>
            </p:extLst>
          </p:nvPr>
        </p:nvGraphicFramePr>
        <p:xfrm>
          <a:off x="806509" y="1584587"/>
          <a:ext cx="6823075" cy="462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7123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cs typeface="Arial" panose="020B0604020202020204" pitchFamily="34" charset="0"/>
              </a:rPr>
              <a:t>Thailand’s Path to UHC </a:t>
            </a:r>
            <a:endParaRPr lang="en-US" dirty="0">
              <a:solidFill>
                <a:schemeClr val="tx2"/>
              </a:solidFill>
              <a:latin typeface="+mj-lt"/>
            </a:endParaRPr>
          </a:p>
        </p:txBody>
      </p:sp>
      <p:sp>
        <p:nvSpPr>
          <p:cNvPr id="3" name="Content Placeholder 2"/>
          <p:cNvSpPr>
            <a:spLocks noGrp="1"/>
          </p:cNvSpPr>
          <p:nvPr>
            <p:ph idx="1"/>
          </p:nvPr>
        </p:nvSpPr>
        <p:spPr>
          <a:xfrm>
            <a:off x="390089" y="1203120"/>
            <a:ext cx="8229600" cy="4476463"/>
          </a:xfrm>
        </p:spPr>
        <p:txBody>
          <a:bodyPr>
            <a:normAutofit lnSpcReduction="10000"/>
          </a:bodyPr>
          <a:lstStyle/>
          <a:p>
            <a:r>
              <a:rPr lang="en-US" dirty="0"/>
              <a:t>Since 2002, all Thais covered by health insurance with access to comprehensive benefits package (as of 2002)</a:t>
            </a:r>
          </a:p>
          <a:p>
            <a:pPr lvl="1"/>
            <a:r>
              <a:rPr lang="en-US" dirty="0"/>
              <a:t>Series of incremental changes to increase coverage and financial risk protection since the 1970’s </a:t>
            </a:r>
          </a:p>
          <a:p>
            <a:r>
              <a:rPr lang="en-US" dirty="0"/>
              <a:t>Introduction of Universal Coverage Scheme (UCS</a:t>
            </a:r>
            <a:r>
              <a:rPr lang="en-US" dirty="0" smtClean="0"/>
              <a:t>), a scheme for everybody </a:t>
            </a:r>
          </a:p>
          <a:p>
            <a:pPr lvl="1"/>
            <a:r>
              <a:rPr lang="en-US" dirty="0" smtClean="0"/>
              <a:t>Entitles “all Thai citizens to quality health care according to their needs, regardless of their socioeconomic status”</a:t>
            </a:r>
          </a:p>
          <a:p>
            <a:pPr lvl="1"/>
            <a:r>
              <a:rPr lang="en-US" b="1" dirty="0"/>
              <a:t>Comprehensive benefit with a PHC focus</a:t>
            </a:r>
            <a:r>
              <a:rPr lang="en-US" dirty="0"/>
              <a:t>, to align with existing schemes</a:t>
            </a:r>
          </a:p>
          <a:p>
            <a:pPr lvl="1"/>
            <a:r>
              <a:rPr lang="en-US" dirty="0" smtClean="0"/>
              <a:t>Integrated </a:t>
            </a:r>
            <a:r>
              <a:rPr lang="en-US" dirty="0"/>
              <a:t>2 existing publicly subsidized schemes, and enrolled 18 million uninsured in the first year</a:t>
            </a:r>
          </a:p>
          <a:p>
            <a:pPr lvl="1"/>
            <a:r>
              <a:rPr lang="en-US" dirty="0" smtClean="0"/>
              <a:t>75% of population covered through UCS and other 25% through a civil service and private employees’ schemes</a:t>
            </a:r>
            <a:endParaRPr lang="en-US" dirty="0"/>
          </a:p>
          <a:p>
            <a:pPr lvl="1"/>
            <a:r>
              <a:rPr lang="en-US" dirty="0"/>
              <a:t>General tax-financed</a:t>
            </a:r>
          </a:p>
          <a:p>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14</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2469865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mj-lt"/>
                <a:cs typeface="Arial" panose="020B0604020202020204" pitchFamily="34" charset="0"/>
              </a:rPr>
              <a:t>Thailand’s </a:t>
            </a:r>
            <a:r>
              <a:rPr lang="en-US" dirty="0" smtClean="0">
                <a:solidFill>
                  <a:schemeClr val="tx2"/>
                </a:solidFill>
                <a:latin typeface="+mj-lt"/>
                <a:cs typeface="Arial" panose="020B0604020202020204" pitchFamily="34" charset="0"/>
              </a:rPr>
              <a:t>equity </a:t>
            </a:r>
            <a:r>
              <a:rPr lang="en-US" dirty="0">
                <a:solidFill>
                  <a:schemeClr val="tx2"/>
                </a:solidFill>
                <a:latin typeface="+mj-lt"/>
                <a:cs typeface="Arial" panose="020B0604020202020204" pitchFamily="34" charset="0"/>
              </a:rPr>
              <a:t>o</a:t>
            </a:r>
            <a:r>
              <a:rPr lang="en-US" dirty="0" smtClean="0">
                <a:solidFill>
                  <a:schemeClr val="tx2"/>
                </a:solidFill>
                <a:latin typeface="+mj-lt"/>
                <a:cs typeface="Arial" panose="020B0604020202020204" pitchFamily="34" charset="0"/>
              </a:rPr>
              <a:t>utcomes </a:t>
            </a:r>
            <a:endParaRPr lang="en-US" dirty="0">
              <a:solidFill>
                <a:schemeClr val="tx2"/>
              </a:solidFill>
              <a:latin typeface="+mj-lt"/>
            </a:endParaRPr>
          </a:p>
        </p:txBody>
      </p:sp>
      <p:sp>
        <p:nvSpPr>
          <p:cNvPr id="4" name="Text Placeholder 3"/>
          <p:cNvSpPr>
            <a:spLocks noGrp="1"/>
          </p:cNvSpPr>
          <p:nvPr>
            <p:ph type="body" sz="quarter" idx="10"/>
          </p:nvPr>
        </p:nvSpPr>
        <p:spPr>
          <a:xfrm>
            <a:off x="490756" y="802547"/>
            <a:ext cx="8229600" cy="609600"/>
          </a:xfrm>
        </p:spPr>
        <p:txBody>
          <a:bodyPr/>
          <a:lstStyle/>
          <a:p>
            <a:r>
              <a:rPr lang="en-US" sz="1800" dirty="0"/>
              <a:t>Pro-poor government health subsidies and utilization </a:t>
            </a:r>
          </a:p>
          <a:p>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15</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8545" y="1342240"/>
            <a:ext cx="6926380" cy="385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5894" y="5389845"/>
            <a:ext cx="7617203" cy="276999"/>
          </a:xfrm>
          <a:prstGeom prst="rect">
            <a:avLst/>
          </a:prstGeom>
          <a:noFill/>
        </p:spPr>
        <p:txBody>
          <a:bodyPr wrap="square" rtlCol="0">
            <a:spAutoFit/>
          </a:bodyPr>
          <a:lstStyle/>
          <a:p>
            <a:pPr>
              <a:buSzPct val="150000"/>
            </a:pPr>
            <a:r>
              <a:rPr lang="en-US" sz="1200" dirty="0">
                <a:cs typeface="Arial" pitchFamily="34" charset="0"/>
              </a:rPr>
              <a:t>Source: </a:t>
            </a:r>
            <a:r>
              <a:rPr lang="en-US" sz="1200" dirty="0" err="1">
                <a:cs typeface="Arial" pitchFamily="34" charset="0"/>
              </a:rPr>
              <a:t>Nonthaburi</a:t>
            </a:r>
            <a:r>
              <a:rPr lang="en-US" sz="1200" dirty="0">
                <a:cs typeface="Arial" pitchFamily="34" charset="0"/>
              </a:rPr>
              <a:t>, Thailand: Health Insurance System Research Office, 2012.</a:t>
            </a:r>
          </a:p>
        </p:txBody>
      </p:sp>
    </p:spTree>
    <p:extLst>
      <p:ext uri="{BB962C8B-B14F-4D97-AF65-F5344CB8AC3E}">
        <p14:creationId xmlns:p14="http://schemas.microsoft.com/office/powerpoint/2010/main" val="2146734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benefits policy in Ghana</a:t>
            </a:r>
            <a:endParaRPr lang="en-US" dirty="0"/>
          </a:p>
        </p:txBody>
      </p:sp>
      <p:sp>
        <p:nvSpPr>
          <p:cNvPr id="3" name="Slide Number Placeholder 2"/>
          <p:cNvSpPr>
            <a:spLocks noGrp="1"/>
          </p:cNvSpPr>
          <p:nvPr>
            <p:ph type="sldNum" sz="quarter" idx="4"/>
          </p:nvPr>
        </p:nvSpPr>
        <p:spPr/>
        <p:txBody>
          <a:bodyPr/>
          <a:lstStyle/>
          <a:p>
            <a:fld id="{2459FD92-E8AB-4F86-BA9A-090210CAFD7B}" type="slidenum">
              <a:rPr lang="en-US" smtClean="0"/>
              <a:pPr/>
              <a:t>16</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154249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09600"/>
            <a:ext cx="41735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34" name="Rectangle 166"/>
          <p:cNvSpPr>
            <a:spLocks noGrp="1" noChangeArrowheads="1"/>
          </p:cNvSpPr>
          <p:nvPr>
            <p:ph type="title"/>
          </p:nvPr>
        </p:nvSpPr>
        <p:spPr>
          <a:xfrm>
            <a:off x="457200" y="274638"/>
            <a:ext cx="8229600" cy="334962"/>
          </a:xfrm>
        </p:spPr>
        <p:txBody>
          <a:bodyPr>
            <a:normAutofit fontScale="90000"/>
          </a:bodyPr>
          <a:lstStyle/>
          <a:p>
            <a:r>
              <a:rPr lang="en-US" altLang="en-US" sz="2400" kern="1200" dirty="0">
                <a:solidFill>
                  <a:srgbClr val="00A6B6"/>
                </a:solidFill>
                <a:latin typeface="Museo Sans 500"/>
                <a:cs typeface="Museo Sans 500"/>
              </a:rPr>
              <a:t>Ghana Health Profile</a:t>
            </a:r>
          </a:p>
        </p:txBody>
      </p:sp>
      <p:sp>
        <p:nvSpPr>
          <p:cNvPr id="7343" name="Text Box 175"/>
          <p:cNvSpPr txBox="1">
            <a:spLocks noChangeArrowheads="1"/>
          </p:cNvSpPr>
          <p:nvPr/>
        </p:nvSpPr>
        <p:spPr bwMode="auto">
          <a:xfrm>
            <a:off x="4419600" y="6096000"/>
            <a:ext cx="449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200" i="1" dirty="0" smtClean="0">
                <a:solidFill>
                  <a:srgbClr val="000000"/>
                </a:solidFill>
              </a:rPr>
              <a:t>Sources: World Bank’s World Development Indicators and WHO’s Global Health Observatory </a:t>
            </a:r>
            <a:r>
              <a:rPr lang="en-US" altLang="en-US" sz="1200" dirty="0" smtClean="0">
                <a:solidFill>
                  <a:srgbClr val="000000"/>
                </a:solidFill>
              </a:rPr>
              <a:t> (2013, unless otherwise noted)</a:t>
            </a:r>
          </a:p>
        </p:txBody>
      </p:sp>
      <p:sp>
        <p:nvSpPr>
          <p:cNvPr id="7344" name="Text Box 176"/>
          <p:cNvSpPr txBox="1">
            <a:spLocks noChangeArrowheads="1"/>
          </p:cNvSpPr>
          <p:nvPr/>
        </p:nvSpPr>
        <p:spPr bwMode="auto">
          <a:xfrm>
            <a:off x="457200" y="6172200"/>
            <a:ext cx="3886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200" i="1" dirty="0" smtClean="0">
                <a:solidFill>
                  <a:srgbClr val="000000"/>
                </a:solidFill>
              </a:rPr>
              <a:t>Map Source: </a:t>
            </a:r>
            <a:r>
              <a:rPr lang="en-US" altLang="en-US" sz="1200" i="1" dirty="0" smtClean="0">
                <a:solidFill>
                  <a:srgbClr val="000000"/>
                </a:solidFill>
                <a:hlinkClick r:id="rId4"/>
              </a:rPr>
              <a:t>http://www.lib.utexas.edu/maps/africa/ghana_admin_2007.jpg</a:t>
            </a:r>
            <a:r>
              <a:rPr lang="en-US" altLang="en-US" sz="1200" i="1" dirty="0" smtClean="0">
                <a:solidFill>
                  <a:srgbClr val="000000"/>
                </a:solidFill>
              </a:rPr>
              <a:t> </a:t>
            </a:r>
          </a:p>
        </p:txBody>
      </p:sp>
      <p:graphicFrame>
        <p:nvGraphicFramePr>
          <p:cNvPr id="7443" name="Group 275"/>
          <p:cNvGraphicFramePr>
            <a:graphicFrameLocks noGrp="1"/>
          </p:cNvGraphicFramePr>
          <p:nvPr>
            <p:ph sz="half" idx="2"/>
            <p:extLst>
              <p:ext uri="{D42A27DB-BD31-4B8C-83A1-F6EECF244321}">
                <p14:modId xmlns:p14="http://schemas.microsoft.com/office/powerpoint/2010/main" val="1648592400"/>
              </p:ext>
            </p:extLst>
          </p:nvPr>
        </p:nvGraphicFramePr>
        <p:xfrm>
          <a:off x="4495800" y="724218"/>
          <a:ext cx="4343400" cy="5123497"/>
        </p:xfrm>
        <a:graphic>
          <a:graphicData uri="http://schemas.openxmlformats.org/drawingml/2006/table">
            <a:tbl>
              <a:tblPr/>
              <a:tblGrid>
                <a:gridCol w="2735263"/>
                <a:gridCol w="1608137"/>
              </a:tblGrid>
              <a:tr h="312738">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Population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25,904,598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GNI per capita (PPP / Current Ex), $US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$3,900 / $1,770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Life expectancy at birth, total (years)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742">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Under-5 Mortality (per 1,000 live births)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Maternal Mortality Ratio (per 100,000 live births)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Prevalence of HIV, % ages 15-49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Incidence of TB, per 100,000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316">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Total Health Expenditure per capita (PPP 2011), 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911">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Total Health Expenditure, % GDP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Births attended by skilled health personnel, % of all births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68</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charset="0"/>
                          <a:cs typeface="Times New Roman" charset="0"/>
                        </a:rPr>
                        <a:t>Physicians per 1,000 population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cs typeface="Arial" charset="0"/>
                        </a:defRPr>
                      </a:lvl1pPr>
                      <a:lvl2pPr marL="37931725" indent="-37474525">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marL="457200" fontAlgn="base">
                        <a:spcBef>
                          <a:spcPct val="20000"/>
                        </a:spcBef>
                        <a:spcAft>
                          <a:spcPct val="0"/>
                        </a:spcAft>
                        <a:defRPr>
                          <a:solidFill>
                            <a:schemeClr val="tx1"/>
                          </a:solidFill>
                          <a:latin typeface="Arial" charset="0"/>
                          <a:cs typeface="Arial" charset="0"/>
                        </a:defRPr>
                      </a:lvl6pPr>
                      <a:lvl7pPr marL="914400" fontAlgn="base">
                        <a:spcBef>
                          <a:spcPct val="20000"/>
                        </a:spcBef>
                        <a:spcAft>
                          <a:spcPct val="0"/>
                        </a:spcAft>
                        <a:defRPr>
                          <a:solidFill>
                            <a:schemeClr val="tx1"/>
                          </a:solidFill>
                          <a:latin typeface="Arial" charset="0"/>
                          <a:cs typeface="Arial" charset="0"/>
                        </a:defRPr>
                      </a:lvl7pPr>
                      <a:lvl8pPr marL="1371600" fontAlgn="base">
                        <a:spcBef>
                          <a:spcPct val="20000"/>
                        </a:spcBef>
                        <a:spcAft>
                          <a:spcPct val="0"/>
                        </a:spcAft>
                        <a:defRPr>
                          <a:solidFill>
                            <a:schemeClr val="tx1"/>
                          </a:solidFill>
                          <a:latin typeface="Arial" charset="0"/>
                          <a:cs typeface="Arial" charset="0"/>
                        </a:defRPr>
                      </a:lvl8pPr>
                      <a:lvl9pPr marL="1828800" fontAlgn="base">
                        <a:spcBef>
                          <a:spcPct val="20000"/>
                        </a:spcBef>
                        <a:spcAft>
                          <a:spcPct val="0"/>
                        </a:spcAft>
                        <a:defRPr>
                          <a:solidFill>
                            <a:schemeClr val="tx1"/>
                          </a:solidFill>
                          <a:latin typeface="Arial" charset="0"/>
                          <a:cs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3936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Ghana’s NHIS</a:t>
            </a: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18</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
        <p:nvSpPr>
          <p:cNvPr id="6" name="Title 1"/>
          <p:cNvSpPr>
            <a:spLocks noGrp="1"/>
          </p:cNvSpPr>
          <p:nvPr>
            <p:ph idx="1"/>
          </p:nvPr>
        </p:nvSpPr>
        <p:spPr>
          <a:xfrm>
            <a:off x="457200" y="1110842"/>
            <a:ext cx="8229600" cy="4780004"/>
          </a:xfrm>
        </p:spPr>
        <p:txBody>
          <a:bodyPr>
            <a:normAutofit/>
          </a:bodyPr>
          <a:lstStyle/>
          <a:p>
            <a:pPr marL="285750" lvl="1">
              <a:spcAft>
                <a:spcPts val="1200"/>
              </a:spcAft>
            </a:pPr>
            <a:r>
              <a:rPr lang="en-US" sz="2000" dirty="0"/>
              <a:t>One national health insurance scheme for all </a:t>
            </a:r>
            <a:r>
              <a:rPr lang="en-US" sz="2000" dirty="0" smtClean="0"/>
              <a:t>residents</a:t>
            </a:r>
            <a:endParaRPr lang="en-US" sz="2000" dirty="0"/>
          </a:p>
          <a:p>
            <a:pPr marL="285750" lvl="1">
              <a:spcAft>
                <a:spcPts val="1200"/>
              </a:spcAft>
            </a:pPr>
            <a:r>
              <a:rPr lang="en-US" sz="2000" b="1" dirty="0" smtClean="0"/>
              <a:t>Standardized</a:t>
            </a:r>
            <a:r>
              <a:rPr lang="en-US" sz="2000" b="1" dirty="0"/>
              <a:t>, nationally-portable benefits </a:t>
            </a:r>
            <a:r>
              <a:rPr lang="en-US" sz="2000" b="1" dirty="0" smtClean="0"/>
              <a:t>package</a:t>
            </a:r>
            <a:endParaRPr lang="en-US" sz="2000" b="1" dirty="0"/>
          </a:p>
          <a:p>
            <a:pPr marL="285750" lvl="1">
              <a:spcAft>
                <a:spcPts val="1200"/>
              </a:spcAft>
            </a:pPr>
            <a:r>
              <a:rPr lang="en-US" sz="2000" b="1" dirty="0"/>
              <a:t>No </a:t>
            </a:r>
            <a:r>
              <a:rPr lang="en-US" sz="2000" b="1" dirty="0" smtClean="0"/>
              <a:t>copay fees </a:t>
            </a:r>
            <a:r>
              <a:rPr lang="en-US" sz="2000" b="1" dirty="0"/>
              <a:t>at the point of service</a:t>
            </a:r>
          </a:p>
          <a:p>
            <a:pPr marL="285750" lvl="1">
              <a:spcAft>
                <a:spcPts val="1200"/>
              </a:spcAft>
            </a:pPr>
            <a:r>
              <a:rPr lang="en-US" sz="2000" dirty="0" smtClean="0"/>
              <a:t>Delivered </a:t>
            </a:r>
            <a:r>
              <a:rPr lang="en-US" sz="2000" dirty="0"/>
              <a:t>by thousands of accredited public and private providers; who</a:t>
            </a:r>
          </a:p>
          <a:p>
            <a:pPr marL="285750" lvl="1">
              <a:spcAft>
                <a:spcPts val="1200"/>
              </a:spcAft>
            </a:pPr>
            <a:r>
              <a:rPr lang="en-US" sz="2000" dirty="0" smtClean="0"/>
              <a:t>Providers paid </a:t>
            </a:r>
            <a:r>
              <a:rPr lang="en-US" sz="2000" dirty="0"/>
              <a:t>from a single national </a:t>
            </a:r>
            <a:r>
              <a:rPr lang="en-US" sz="2000" dirty="0" smtClean="0"/>
              <a:t>fund</a:t>
            </a:r>
            <a:endParaRPr lang="en-US" sz="2000" dirty="0"/>
          </a:p>
          <a:p>
            <a:pPr marL="285750" lvl="1">
              <a:spcAft>
                <a:spcPts val="1200"/>
              </a:spcAft>
            </a:pPr>
            <a:r>
              <a:rPr lang="en-US" sz="2000" dirty="0" smtClean="0"/>
              <a:t>90</a:t>
            </a:r>
            <a:r>
              <a:rPr lang="en-US" sz="2000" dirty="0"/>
              <a:t>% of revenues </a:t>
            </a:r>
            <a:r>
              <a:rPr lang="en-US" sz="2000" dirty="0" smtClean="0"/>
              <a:t>from </a:t>
            </a:r>
            <a:r>
              <a:rPr lang="en-US" sz="2000" dirty="0"/>
              <a:t>pre-paid taxes (VAT and payroll</a:t>
            </a:r>
            <a:r>
              <a:rPr lang="en-US" sz="2000" dirty="0" smtClean="0"/>
              <a:t>);</a:t>
            </a:r>
          </a:p>
          <a:p>
            <a:pPr marL="285750" lvl="1">
              <a:spcAft>
                <a:spcPts val="1200"/>
              </a:spcAft>
            </a:pPr>
            <a:r>
              <a:rPr lang="en-US" sz="2000" dirty="0" smtClean="0"/>
              <a:t>~5% of revenues from informal sector premiums, but large groups exempted (&lt; 18, &gt;70, pregnant women, indigent)</a:t>
            </a:r>
          </a:p>
          <a:p>
            <a:pPr marL="285750" lvl="1">
              <a:spcAft>
                <a:spcPts val="1200"/>
              </a:spcAft>
            </a:pPr>
            <a:r>
              <a:rPr lang="en-US" sz="2000" dirty="0" smtClean="0"/>
              <a:t>Political debate over how best to strengthen (not eliminate)</a:t>
            </a:r>
            <a:endParaRPr lang="en-US" sz="2000" dirty="0"/>
          </a:p>
        </p:txBody>
      </p:sp>
    </p:spTree>
    <p:extLst>
      <p:ext uri="{BB962C8B-B14F-4D97-AF65-F5344CB8AC3E}">
        <p14:creationId xmlns:p14="http://schemas.microsoft.com/office/powerpoint/2010/main" val="821488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Ghana’s continually evolving benefits policy </a:t>
            </a:r>
          </a:p>
        </p:txBody>
      </p:sp>
      <p:sp>
        <p:nvSpPr>
          <p:cNvPr id="3" name="Content Placeholder 2"/>
          <p:cNvSpPr>
            <a:spLocks noGrp="1"/>
          </p:cNvSpPr>
          <p:nvPr>
            <p:ph idx="1"/>
          </p:nvPr>
        </p:nvSpPr>
        <p:spPr>
          <a:xfrm>
            <a:off x="228600" y="1107831"/>
            <a:ext cx="8721969" cy="4642338"/>
          </a:xfrm>
        </p:spPr>
        <p:txBody>
          <a:bodyPr>
            <a:normAutofit fontScale="70000" lnSpcReduction="20000"/>
          </a:bodyPr>
          <a:lstStyle/>
          <a:p>
            <a:pPr>
              <a:spcAft>
                <a:spcPts val="600"/>
              </a:spcAft>
            </a:pPr>
            <a:r>
              <a:rPr lang="en-US" sz="2900" b="1" dirty="0" smtClean="0"/>
              <a:t>1957 </a:t>
            </a:r>
            <a:r>
              <a:rPr lang="en-US" sz="2900" b="1" dirty="0"/>
              <a:t>independence:  </a:t>
            </a:r>
            <a:r>
              <a:rPr lang="en-US" sz="2900" dirty="0"/>
              <a:t>Free but limited public; private care out-of-pocket</a:t>
            </a:r>
          </a:p>
          <a:p>
            <a:pPr>
              <a:spcAft>
                <a:spcPts val="600"/>
              </a:spcAft>
            </a:pPr>
            <a:r>
              <a:rPr lang="en-US" sz="2900" b="1" dirty="0"/>
              <a:t>1970s and 1980s:</a:t>
            </a:r>
            <a:r>
              <a:rPr lang="en-US" sz="2900" dirty="0"/>
              <a:t>  Increasing reliance on user fees (cash and carry)</a:t>
            </a:r>
          </a:p>
          <a:p>
            <a:pPr>
              <a:spcAft>
                <a:spcPts val="600"/>
              </a:spcAft>
            </a:pPr>
            <a:r>
              <a:rPr lang="en-US" sz="2900" b="1" dirty="0"/>
              <a:t>1990s:  </a:t>
            </a:r>
            <a:r>
              <a:rPr lang="en-US" sz="2900" dirty="0"/>
              <a:t>Launch and proliferation of mutual health organizations</a:t>
            </a:r>
          </a:p>
          <a:p>
            <a:pPr lvl="1">
              <a:spcAft>
                <a:spcPts val="600"/>
              </a:spcAft>
            </a:pPr>
            <a:r>
              <a:rPr lang="en-US" sz="2900" dirty="0"/>
              <a:t>Limited, non-portable benefits</a:t>
            </a:r>
          </a:p>
          <a:p>
            <a:pPr lvl="1">
              <a:spcAft>
                <a:spcPts val="600"/>
              </a:spcAft>
            </a:pPr>
            <a:r>
              <a:rPr lang="en-US" sz="2900" dirty="0"/>
              <a:t>Great variation across MHOs – e.g., Nkoranza vs. Okwawuman </a:t>
            </a:r>
          </a:p>
          <a:p>
            <a:pPr>
              <a:spcAft>
                <a:spcPts val="600"/>
              </a:spcAft>
            </a:pPr>
            <a:r>
              <a:rPr lang="en-US" sz="2900" b="1" dirty="0"/>
              <a:t>2003 and 2012:  </a:t>
            </a:r>
            <a:r>
              <a:rPr lang="en-US" sz="2900" dirty="0"/>
              <a:t>NHIS enacted and revised – Acts 650 and 852</a:t>
            </a:r>
          </a:p>
          <a:p>
            <a:pPr lvl="1">
              <a:spcAft>
                <a:spcPts val="600"/>
              </a:spcAft>
            </a:pPr>
            <a:r>
              <a:rPr lang="en-US" sz="2900" dirty="0"/>
              <a:t>Quasi-explicit, broad benefits with some exclusions</a:t>
            </a:r>
          </a:p>
          <a:p>
            <a:pPr lvl="1">
              <a:spcAft>
                <a:spcPts val="600"/>
              </a:spcAft>
            </a:pPr>
            <a:r>
              <a:rPr lang="en-US" sz="2900" dirty="0"/>
              <a:t>Nationally portable</a:t>
            </a:r>
          </a:p>
          <a:p>
            <a:pPr lvl="1">
              <a:spcAft>
                <a:spcPts val="600"/>
              </a:spcAft>
            </a:pPr>
            <a:r>
              <a:rPr lang="en-US" sz="2900" dirty="0"/>
              <a:t>Intended to cover “95% of disease conditions”</a:t>
            </a:r>
          </a:p>
          <a:p>
            <a:pPr lvl="1">
              <a:spcAft>
                <a:spcPts val="600"/>
              </a:spcAft>
            </a:pPr>
            <a:r>
              <a:rPr lang="en-US" sz="2900" dirty="0"/>
              <a:t>Important principle: all Ghanaians deserve access to same basic package</a:t>
            </a:r>
          </a:p>
          <a:p>
            <a:pPr>
              <a:spcAft>
                <a:spcPts val="600"/>
              </a:spcAft>
            </a:pPr>
            <a:r>
              <a:rPr lang="en-US" sz="2900" b="1" dirty="0"/>
              <a:t>2014:</a:t>
            </a:r>
            <a:r>
              <a:rPr lang="en-US" sz="2900" dirty="0"/>
              <a:t> Stakeholder dialogue </a:t>
            </a:r>
            <a:r>
              <a:rPr lang="en-US" sz="2900" dirty="0" smtClean="0"/>
              <a:t>reopens benefits policy debate</a:t>
            </a:r>
            <a:endParaRPr lang="en-US" sz="2900" dirty="0"/>
          </a:p>
          <a:p>
            <a:pPr lvl="1"/>
            <a:endParaRPr lang="en-US" sz="20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221448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and examples drawn from:</a:t>
            </a: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2</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
        <p:nvSpPr>
          <p:cNvPr id="6" name="Title 1"/>
          <p:cNvSpPr>
            <a:spLocks noGrp="1"/>
          </p:cNvSpPr>
          <p:nvPr>
            <p:ph idx="1"/>
          </p:nvPr>
        </p:nvSpPr>
        <p:spPr>
          <a:xfrm>
            <a:off x="457200" y="1110842"/>
            <a:ext cx="8229600" cy="3053038"/>
          </a:xfrm>
        </p:spPr>
        <p:txBody>
          <a:bodyPr/>
          <a:lstStyle/>
          <a:p>
            <a:r>
              <a:rPr lang="en-US" b="1" dirty="0"/>
              <a:t>Joint Learning Network for </a:t>
            </a:r>
            <a:r>
              <a:rPr lang="en-US" b="1" dirty="0" smtClean="0"/>
              <a:t>Universal Health Coverage (JLN)</a:t>
            </a:r>
            <a:endParaRPr lang="en-US" b="1" dirty="0"/>
          </a:p>
          <a:p>
            <a:pPr lvl="1"/>
            <a:r>
              <a:rPr lang="en-US" dirty="0"/>
              <a:t>Practitioner-to-practitioner learning about the practical “how-</a:t>
            </a:r>
            <a:r>
              <a:rPr lang="en-US" dirty="0" err="1"/>
              <a:t>to’s</a:t>
            </a:r>
            <a:r>
              <a:rPr lang="en-US" dirty="0"/>
              <a:t>” of UHC</a:t>
            </a:r>
          </a:p>
          <a:p>
            <a:pPr lvl="1"/>
            <a:r>
              <a:rPr lang="en-US" dirty="0" smtClean="0">
                <a:solidFill>
                  <a:schemeClr val="accent2"/>
                </a:solidFill>
                <a:hlinkClick r:id="rId2"/>
              </a:rPr>
              <a:t>www.jointlearningnetwork.org</a:t>
            </a:r>
            <a:endParaRPr lang="en-US" dirty="0">
              <a:solidFill>
                <a:schemeClr val="accent2"/>
              </a:solidFill>
            </a:endParaRPr>
          </a:p>
          <a:p>
            <a:pPr marL="457200" lvl="1" indent="0">
              <a:buNone/>
            </a:pPr>
            <a:endParaRPr lang="en-US" dirty="0">
              <a:solidFill>
                <a:schemeClr val="accent2"/>
              </a:solidFill>
            </a:endParaRPr>
          </a:p>
          <a:p>
            <a:r>
              <a:rPr lang="en-US" b="1" dirty="0" smtClean="0"/>
              <a:t>Health Finance and Governance Project (HFG)</a:t>
            </a:r>
          </a:p>
          <a:p>
            <a:pPr lvl="1"/>
            <a:r>
              <a:rPr lang="en-US" dirty="0" smtClean="0"/>
              <a:t>USAID global project to support countries in their quest for stronger health systems</a:t>
            </a:r>
          </a:p>
          <a:p>
            <a:pPr lvl="1"/>
            <a:r>
              <a:rPr lang="en-US" dirty="0">
                <a:hlinkClick r:id="rId3"/>
              </a:rPr>
              <a:t>https://www.hfgproject.org</a:t>
            </a:r>
            <a:r>
              <a:rPr lang="en-US" dirty="0" smtClean="0">
                <a:hlinkClick r:id="rId3"/>
              </a:rPr>
              <a:t>/</a:t>
            </a:r>
            <a:endParaRPr lang="en-US" dirty="0" smtClean="0"/>
          </a:p>
          <a:p>
            <a:pPr lvl="1"/>
            <a:endParaRPr lang="en-US" dirty="0"/>
          </a:p>
        </p:txBody>
      </p:sp>
    </p:spTree>
    <p:extLst>
      <p:ext uri="{BB962C8B-B14F-4D97-AF65-F5344CB8AC3E}">
        <p14:creationId xmlns:p14="http://schemas.microsoft.com/office/powerpoint/2010/main" val="772202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NHIS Benefit Policy</a:t>
            </a:r>
          </a:p>
        </p:txBody>
      </p:sp>
      <p:sp>
        <p:nvSpPr>
          <p:cNvPr id="3" name="Content Placeholder 2"/>
          <p:cNvSpPr>
            <a:spLocks noGrp="1"/>
          </p:cNvSpPr>
          <p:nvPr>
            <p:ph idx="1"/>
          </p:nvPr>
        </p:nvSpPr>
        <p:spPr>
          <a:xfrm>
            <a:off x="4994030" y="1816344"/>
            <a:ext cx="3745523" cy="3053038"/>
          </a:xfrm>
        </p:spPr>
        <p:txBody>
          <a:bodyPr/>
          <a:lstStyle/>
          <a:p>
            <a:r>
              <a:rPr lang="en-US" altLang="en-US" dirty="0"/>
              <a:t>Outpatient services</a:t>
            </a:r>
          </a:p>
          <a:p>
            <a:r>
              <a:rPr lang="en-US" altLang="en-US" dirty="0"/>
              <a:t>Inpatient services</a:t>
            </a:r>
          </a:p>
          <a:p>
            <a:r>
              <a:rPr lang="en-US" altLang="en-US" dirty="0"/>
              <a:t>Oral health</a:t>
            </a:r>
          </a:p>
          <a:p>
            <a:r>
              <a:rPr lang="en-US" altLang="en-US" dirty="0"/>
              <a:t>Maternity care</a:t>
            </a:r>
          </a:p>
          <a:p>
            <a:r>
              <a:rPr lang="en-US" altLang="en-US" dirty="0"/>
              <a:t>Emergency care</a:t>
            </a:r>
          </a:p>
          <a:p>
            <a:r>
              <a:rPr lang="en-US" altLang="en-US" dirty="0"/>
              <a:t>NHIA Medicines List</a:t>
            </a:r>
          </a:p>
          <a:p>
            <a:pPr>
              <a:buFontTx/>
              <a:buNone/>
            </a:pPr>
            <a:endParaRPr lang="en-US" altLang="en-US" dirty="0"/>
          </a:p>
          <a:p>
            <a:r>
              <a:rPr lang="en-US" altLang="en-US" i="1" dirty="0" smtClean="0"/>
              <a:t>Explicit exclusions</a:t>
            </a:r>
            <a:endParaRPr lang="en-US" altLang="en-US" dirty="0"/>
          </a:p>
          <a:p>
            <a:endParaRPr lang="en-US" dirty="0"/>
          </a:p>
        </p:txBody>
      </p:sp>
      <p:sp>
        <p:nvSpPr>
          <p:cNvPr id="4" name="Text Placeholder 3"/>
          <p:cNvSpPr>
            <a:spLocks noGrp="1"/>
          </p:cNvSpPr>
          <p:nvPr>
            <p:ph type="body" sz="quarter" idx="10"/>
          </p:nvPr>
        </p:nvSpPr>
        <p:spPr>
          <a:xfrm>
            <a:off x="533400" y="996461"/>
            <a:ext cx="8229600" cy="609600"/>
          </a:xfrm>
        </p:spPr>
        <p:txBody>
          <a:bodyPr>
            <a:normAutofit fontScale="85000" lnSpcReduction="20000"/>
          </a:bodyPr>
          <a:lstStyle/>
          <a:p>
            <a:r>
              <a:rPr lang="en-US" dirty="0" smtClean="0"/>
              <a:t>Heavy political influence at start of NHIS led to generous and  mostly implicit package, broad premium exemptions, and no co-pays</a:t>
            </a: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20</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pic>
        <p:nvPicPr>
          <p:cNvPr id="6" name="Picture 5" descr="Ghana January 2010 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04800" y="1816344"/>
            <a:ext cx="4343400" cy="325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6719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44158"/>
            <a:ext cx="8229600" cy="1143000"/>
          </a:xfrm>
        </p:spPr>
        <p:txBody>
          <a:bodyPr>
            <a:normAutofit/>
          </a:bodyPr>
          <a:lstStyle/>
          <a:p>
            <a:r>
              <a:rPr lang="en-US" dirty="0"/>
              <a:t>Challenges to current NHIS benefits policy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6972690"/>
              </p:ext>
            </p:extLst>
          </p:nvPr>
        </p:nvGraphicFramePr>
        <p:xfrm>
          <a:off x="381000" y="1767840"/>
          <a:ext cx="8366760" cy="2103119"/>
        </p:xfrm>
        <a:graphic>
          <a:graphicData uri="http://schemas.openxmlformats.org/drawingml/2006/table">
            <a:tbl>
              <a:tblPr firstRow="1" bandRow="1">
                <a:tableStyleId>{5C22544A-7EE6-4342-B048-85BDC9FD1C3A}</a:tableStyleId>
              </a:tblPr>
              <a:tblGrid>
                <a:gridCol w="2091690"/>
                <a:gridCol w="2091690"/>
                <a:gridCol w="2091690"/>
                <a:gridCol w="2091690"/>
              </a:tblGrid>
              <a:tr h="405086">
                <a:tc>
                  <a:txBody>
                    <a:bodyPr/>
                    <a:lstStyle/>
                    <a:p>
                      <a:endParaRPr lang="en-US" dirty="0"/>
                    </a:p>
                  </a:txBody>
                  <a:tcPr/>
                </a:tc>
                <a:tc>
                  <a:txBody>
                    <a:bodyPr/>
                    <a:lstStyle/>
                    <a:p>
                      <a:pPr algn="ctr"/>
                      <a:r>
                        <a:rPr lang="en-US" dirty="0" smtClean="0"/>
                        <a:t>Ghana</a:t>
                      </a:r>
                      <a:endParaRPr lang="en-US" dirty="0"/>
                    </a:p>
                  </a:txBody>
                  <a:tcPr/>
                </a:tc>
                <a:tc>
                  <a:txBody>
                    <a:bodyPr/>
                    <a:lstStyle/>
                    <a:p>
                      <a:pPr algn="ctr"/>
                      <a:r>
                        <a:rPr lang="en-US" dirty="0" smtClean="0"/>
                        <a:t>LMIC Avg.</a:t>
                      </a:r>
                      <a:endParaRPr lang="en-US" dirty="0"/>
                    </a:p>
                  </a:txBody>
                  <a:tcPr/>
                </a:tc>
                <a:tc>
                  <a:txBody>
                    <a:bodyPr/>
                    <a:lstStyle/>
                    <a:p>
                      <a:pPr algn="ctr"/>
                      <a:r>
                        <a:rPr lang="en-US" dirty="0" smtClean="0"/>
                        <a:t>WHO/AFRO</a:t>
                      </a:r>
                      <a:r>
                        <a:rPr lang="en-US" baseline="0" dirty="0" smtClean="0"/>
                        <a:t> Avg.</a:t>
                      </a:r>
                      <a:endParaRPr lang="en-US" dirty="0"/>
                    </a:p>
                  </a:txBody>
                  <a:tcPr/>
                </a:tc>
              </a:tr>
              <a:tr h="699190">
                <a:tc>
                  <a:txBody>
                    <a:bodyPr/>
                    <a:lstStyle/>
                    <a:p>
                      <a:r>
                        <a:rPr lang="en-US" dirty="0" smtClean="0"/>
                        <a:t>Under-5 Mortality Rate (per 1,000)</a:t>
                      </a:r>
                      <a:endParaRPr lang="en-US" dirty="0"/>
                    </a:p>
                  </a:txBody>
                  <a:tcPr/>
                </a:tc>
                <a:tc>
                  <a:txBody>
                    <a:bodyPr/>
                    <a:lstStyle/>
                    <a:p>
                      <a:pPr algn="ctr"/>
                      <a:r>
                        <a:rPr lang="en-US" dirty="0" smtClean="0"/>
                        <a:t>78</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90</a:t>
                      </a:r>
                      <a:endParaRPr lang="en-US" dirty="0"/>
                    </a:p>
                  </a:txBody>
                  <a:tcPr anchor="ctr"/>
                </a:tc>
              </a:tr>
              <a:tr h="998843">
                <a:tc>
                  <a:txBody>
                    <a:bodyPr/>
                    <a:lstStyle/>
                    <a:p>
                      <a:r>
                        <a:rPr lang="en-US" dirty="0" smtClean="0"/>
                        <a:t>Maternal Mortality Rate (per 100,000)</a:t>
                      </a:r>
                      <a:endParaRPr lang="en-US" dirty="0"/>
                    </a:p>
                  </a:txBody>
                  <a:tcPr/>
                </a:tc>
                <a:tc>
                  <a:txBody>
                    <a:bodyPr/>
                    <a:lstStyle/>
                    <a:p>
                      <a:pPr algn="ctr"/>
                      <a:r>
                        <a:rPr lang="en-US" dirty="0" smtClean="0"/>
                        <a:t>380</a:t>
                      </a:r>
                      <a:endParaRPr lang="en-US" dirty="0"/>
                    </a:p>
                  </a:txBody>
                  <a:tcPr anchor="ctr"/>
                </a:tc>
                <a:tc>
                  <a:txBody>
                    <a:bodyPr/>
                    <a:lstStyle/>
                    <a:p>
                      <a:pPr algn="ctr"/>
                      <a:r>
                        <a:rPr lang="en-US" dirty="0" smtClean="0"/>
                        <a:t>192</a:t>
                      </a:r>
                      <a:endParaRPr lang="en-US" dirty="0"/>
                    </a:p>
                  </a:txBody>
                  <a:tcPr anchor="ctr"/>
                </a:tc>
                <a:tc>
                  <a:txBody>
                    <a:bodyPr/>
                    <a:lstStyle/>
                    <a:p>
                      <a:pPr algn="ctr"/>
                      <a:r>
                        <a:rPr lang="en-US" dirty="0" smtClean="0"/>
                        <a:t>500</a:t>
                      </a:r>
                      <a:endParaRPr lang="en-US" dirty="0"/>
                    </a:p>
                  </a:txBody>
                  <a:tcPr anchor="ctr"/>
                </a:tc>
              </a:tr>
            </a:tbl>
          </a:graphicData>
        </a:graphic>
      </p:graphicFrame>
      <p:sp>
        <p:nvSpPr>
          <p:cNvPr id="4" name="Text Placeholder 3"/>
          <p:cNvSpPr>
            <a:spLocks noGrp="1"/>
          </p:cNvSpPr>
          <p:nvPr>
            <p:ph type="body" sz="quarter" idx="10"/>
          </p:nvPr>
        </p:nvSpPr>
        <p:spPr>
          <a:xfrm>
            <a:off x="426720" y="990600"/>
            <a:ext cx="8229600" cy="609600"/>
          </a:xfrm>
        </p:spPr>
        <p:txBody>
          <a:bodyPr/>
          <a:lstStyle/>
          <a:p>
            <a:r>
              <a:rPr lang="en-US" dirty="0" smtClean="0"/>
              <a:t>1. Major population health problems remain </a:t>
            </a: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21</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1041472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to current NHIS benefits policy</a:t>
            </a:r>
          </a:p>
        </p:txBody>
      </p:sp>
      <p:sp>
        <p:nvSpPr>
          <p:cNvPr id="4" name="Text Placeholder 3"/>
          <p:cNvSpPr>
            <a:spLocks noGrp="1"/>
          </p:cNvSpPr>
          <p:nvPr>
            <p:ph type="body" sz="quarter" idx="10"/>
          </p:nvPr>
        </p:nvSpPr>
        <p:spPr>
          <a:xfrm>
            <a:off x="411480" y="883920"/>
            <a:ext cx="8229600" cy="807720"/>
          </a:xfrm>
        </p:spPr>
        <p:txBody>
          <a:bodyPr>
            <a:noAutofit/>
          </a:bodyPr>
          <a:lstStyle/>
          <a:p>
            <a:r>
              <a:rPr lang="en-US" dirty="0" smtClean="0"/>
              <a:t>2. Theory vs. reality (de jure benefits vs. de facto benefits) </a:t>
            </a: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22</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
        <p:nvSpPr>
          <p:cNvPr id="3" name="Content Placeholder 2"/>
          <p:cNvSpPr>
            <a:spLocks noGrp="1"/>
          </p:cNvSpPr>
          <p:nvPr>
            <p:ph idx="1"/>
          </p:nvPr>
        </p:nvSpPr>
        <p:spPr>
          <a:xfrm>
            <a:off x="396240" y="1783080"/>
            <a:ext cx="8229600" cy="3053038"/>
          </a:xfrm>
        </p:spPr>
        <p:txBody>
          <a:bodyPr/>
          <a:lstStyle/>
          <a:p>
            <a:pPr>
              <a:spcAft>
                <a:spcPts val="1200"/>
              </a:spcAft>
            </a:pPr>
            <a:r>
              <a:rPr lang="en-US" dirty="0" smtClean="0"/>
              <a:t>Extremely low health worker to population ratios (10 times fewer physicians than LAC averages), with concentration in major cities</a:t>
            </a:r>
          </a:p>
          <a:p>
            <a:pPr>
              <a:spcAft>
                <a:spcPts val="1200"/>
              </a:spcAft>
            </a:pPr>
            <a:r>
              <a:rPr lang="en-US" dirty="0" smtClean="0"/>
              <a:t>Wide variation in geographic access</a:t>
            </a:r>
          </a:p>
          <a:p>
            <a:pPr>
              <a:spcAft>
                <a:spcPts val="1200"/>
              </a:spcAft>
            </a:pPr>
            <a:r>
              <a:rPr lang="en-US" dirty="0" smtClean="0"/>
              <a:t>Recent comprehensive mapping for PHC capitation package showed severe constraints—only 11% of facilities had HRH necessary to deliver full package</a:t>
            </a:r>
          </a:p>
          <a:p>
            <a:endParaRPr lang="en-US" dirty="0" smtClean="0"/>
          </a:p>
          <a:p>
            <a:endParaRPr lang="en-US" dirty="0"/>
          </a:p>
        </p:txBody>
      </p:sp>
    </p:spTree>
    <p:extLst>
      <p:ext uri="{BB962C8B-B14F-4D97-AF65-F5344CB8AC3E}">
        <p14:creationId xmlns:p14="http://schemas.microsoft.com/office/powerpoint/2010/main" val="274611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to current NHIS benefits policy</a:t>
            </a:r>
          </a:p>
        </p:txBody>
      </p:sp>
      <p:sp>
        <p:nvSpPr>
          <p:cNvPr id="4" name="Text Placeholder 3"/>
          <p:cNvSpPr>
            <a:spLocks noGrp="1"/>
          </p:cNvSpPr>
          <p:nvPr>
            <p:ph type="body" sz="quarter" idx="10"/>
          </p:nvPr>
        </p:nvSpPr>
        <p:spPr>
          <a:xfrm>
            <a:off x="487680" y="768010"/>
            <a:ext cx="8229600" cy="609600"/>
          </a:xfrm>
        </p:spPr>
        <p:txBody>
          <a:bodyPr>
            <a:normAutofit/>
          </a:bodyPr>
          <a:lstStyle/>
          <a:p>
            <a:r>
              <a:rPr lang="en-US" dirty="0" smtClean="0"/>
              <a:t>3. Financial sustainability</a:t>
            </a: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23</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
        <p:nvSpPr>
          <p:cNvPr id="7" name="TextBox 6"/>
          <p:cNvSpPr txBox="1"/>
          <p:nvPr/>
        </p:nvSpPr>
        <p:spPr>
          <a:xfrm>
            <a:off x="975360" y="6187440"/>
            <a:ext cx="4922520" cy="307777"/>
          </a:xfrm>
          <a:prstGeom prst="rect">
            <a:avLst/>
          </a:prstGeom>
          <a:noFill/>
        </p:spPr>
        <p:txBody>
          <a:bodyPr wrap="square" rtlCol="0">
            <a:spAutoFit/>
          </a:bodyPr>
          <a:lstStyle/>
          <a:p>
            <a:r>
              <a:rPr lang="en-US" sz="1400" dirty="0" smtClean="0"/>
              <a:t>Source: www.nhis.gov.gh</a:t>
            </a:r>
            <a:endParaRPr lang="en-US" sz="1400" dirty="0"/>
          </a:p>
        </p:txBody>
      </p:sp>
      <p:graphicFrame>
        <p:nvGraphicFramePr>
          <p:cNvPr id="9" name="Chart 8"/>
          <p:cNvGraphicFramePr>
            <a:graphicFrameLocks noGrp="1"/>
          </p:cNvGraphicFramePr>
          <p:nvPr>
            <p:extLst>
              <p:ext uri="{D42A27DB-BD31-4B8C-83A1-F6EECF244321}">
                <p14:modId xmlns:p14="http://schemas.microsoft.com/office/powerpoint/2010/main" val="789142042"/>
              </p:ext>
            </p:extLst>
          </p:nvPr>
        </p:nvGraphicFramePr>
        <p:xfrm>
          <a:off x="463639" y="1326524"/>
          <a:ext cx="8293995" cy="47321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6116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benefits policy reform</a:t>
            </a:r>
            <a:endParaRPr lang="en-US" dirty="0"/>
          </a:p>
        </p:txBody>
      </p:sp>
      <p:sp>
        <p:nvSpPr>
          <p:cNvPr id="3" name="Content Placeholder 2"/>
          <p:cNvSpPr>
            <a:spLocks noGrp="1"/>
          </p:cNvSpPr>
          <p:nvPr>
            <p:ph idx="1"/>
          </p:nvPr>
        </p:nvSpPr>
        <p:spPr>
          <a:xfrm>
            <a:off x="408432" y="1578864"/>
            <a:ext cx="8229600" cy="4425696"/>
          </a:xfrm>
        </p:spPr>
        <p:txBody>
          <a:bodyPr>
            <a:noAutofit/>
          </a:bodyPr>
          <a:lstStyle/>
          <a:p>
            <a:pPr>
              <a:spcAft>
                <a:spcPts val="600"/>
              </a:spcAft>
            </a:pPr>
            <a:r>
              <a:rPr lang="en-US" dirty="0" smtClean="0"/>
              <a:t>Piloting and scale-up of capitation payment for basket of PHC services (2012 to present)</a:t>
            </a:r>
          </a:p>
          <a:p>
            <a:pPr>
              <a:spcAft>
                <a:spcPts val="600"/>
              </a:spcAft>
            </a:pPr>
            <a:r>
              <a:rPr lang="en-US" dirty="0" smtClean="0"/>
              <a:t>Large stakeholder dialogue (2014) included major issues:</a:t>
            </a:r>
          </a:p>
          <a:p>
            <a:pPr lvl="1">
              <a:spcBef>
                <a:spcPts val="0"/>
              </a:spcBef>
            </a:pPr>
            <a:r>
              <a:rPr lang="en-US" dirty="0" smtClean="0"/>
              <a:t>Adherence to referrals and prescriptions</a:t>
            </a:r>
          </a:p>
          <a:p>
            <a:pPr lvl="1">
              <a:spcBef>
                <a:spcPts val="0"/>
              </a:spcBef>
            </a:pPr>
            <a:r>
              <a:rPr lang="en-US" dirty="0" smtClean="0"/>
              <a:t>Equity</a:t>
            </a:r>
          </a:p>
          <a:p>
            <a:pPr lvl="1">
              <a:spcBef>
                <a:spcPts val="0"/>
              </a:spcBef>
            </a:pPr>
            <a:r>
              <a:rPr lang="en-US" dirty="0" smtClean="0"/>
              <a:t>Matching benefits to available resources</a:t>
            </a:r>
          </a:p>
          <a:p>
            <a:pPr lvl="1">
              <a:spcBef>
                <a:spcPts val="0"/>
              </a:spcBef>
            </a:pPr>
            <a:r>
              <a:rPr lang="en-US" dirty="0" smtClean="0"/>
              <a:t>Financial sustainability</a:t>
            </a:r>
          </a:p>
          <a:p>
            <a:pPr lvl="1">
              <a:spcBef>
                <a:spcPts val="0"/>
              </a:spcBef>
            </a:pPr>
            <a:r>
              <a:rPr lang="en-US" dirty="0" smtClean="0"/>
              <a:t>Monitoring and evaluation</a:t>
            </a:r>
          </a:p>
          <a:p>
            <a:pPr>
              <a:spcAft>
                <a:spcPts val="600"/>
              </a:spcAft>
            </a:pPr>
            <a:r>
              <a:rPr lang="en-US" dirty="0" smtClean="0"/>
              <a:t>Donors pressing for priority inclusions such as family planning (ongoing)</a:t>
            </a:r>
          </a:p>
          <a:p>
            <a:pPr>
              <a:spcAft>
                <a:spcPts val="600"/>
              </a:spcAft>
            </a:pPr>
            <a:r>
              <a:rPr lang="en-US" dirty="0" smtClean="0"/>
              <a:t>All steps driven by ongoing advances in strategic purchasing (capitation, DRG refinements, better M&amp;E, etc.)   </a:t>
            </a:r>
          </a:p>
          <a:p>
            <a:endParaRPr lang="en-US" dirty="0"/>
          </a:p>
        </p:txBody>
      </p:sp>
      <p:sp>
        <p:nvSpPr>
          <p:cNvPr id="4" name="Text Placeholder 3"/>
          <p:cNvSpPr>
            <a:spLocks noGrp="1"/>
          </p:cNvSpPr>
          <p:nvPr>
            <p:ph type="body" sz="quarter" idx="10"/>
          </p:nvPr>
        </p:nvSpPr>
        <p:spPr>
          <a:xfrm>
            <a:off x="493776" y="847344"/>
            <a:ext cx="8229600" cy="609600"/>
          </a:xfrm>
        </p:spPr>
        <p:txBody>
          <a:bodyPr>
            <a:normAutofit fontScale="92500" lnSpcReduction="20000"/>
          </a:bodyPr>
          <a:lstStyle/>
          <a:p>
            <a:r>
              <a:rPr lang="en-US" dirty="0" smtClean="0"/>
              <a:t>Facing financial crisis, NHIS has re-opened debate on benefits, with many steps ahead </a:t>
            </a: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24</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3081645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reflections from HFG team for NHIA </a:t>
            </a:r>
            <a:endParaRPr lang="en-US" dirty="0"/>
          </a:p>
        </p:txBody>
      </p:sp>
      <p:sp>
        <p:nvSpPr>
          <p:cNvPr id="3" name="Content Placeholder 2"/>
          <p:cNvSpPr>
            <a:spLocks noGrp="1"/>
          </p:cNvSpPr>
          <p:nvPr>
            <p:ph idx="1"/>
          </p:nvPr>
        </p:nvSpPr>
        <p:spPr>
          <a:xfrm>
            <a:off x="457200" y="984504"/>
            <a:ext cx="8229600" cy="4465320"/>
          </a:xfrm>
        </p:spPr>
        <p:txBody>
          <a:bodyPr/>
          <a:lstStyle/>
          <a:p>
            <a:pPr lvl="0">
              <a:spcAft>
                <a:spcPts val="600"/>
              </a:spcAft>
            </a:pPr>
            <a:r>
              <a:rPr lang="en-US" dirty="0" smtClean="0"/>
              <a:t>Consider “optimal” specification of benefits by the purchaser (NHIA) and how to use other functions and actors (e.g., payment </a:t>
            </a:r>
            <a:r>
              <a:rPr lang="en-US" dirty="0"/>
              <a:t>and </a:t>
            </a:r>
            <a:r>
              <a:rPr lang="en-US" dirty="0" smtClean="0"/>
              <a:t>regulation, provider groups) to define finer details</a:t>
            </a:r>
            <a:endParaRPr lang="en-US" dirty="0"/>
          </a:p>
          <a:p>
            <a:pPr lvl="0">
              <a:spcAft>
                <a:spcPts val="600"/>
              </a:spcAft>
            </a:pPr>
            <a:r>
              <a:rPr lang="en-US" dirty="0" smtClean="0"/>
              <a:t>Use </a:t>
            </a:r>
            <a:r>
              <a:rPr lang="en-US" dirty="0"/>
              <a:t>purchasing more effectively to make the benefits package sustainable and help expand population and service coverage over time</a:t>
            </a:r>
          </a:p>
          <a:p>
            <a:pPr lvl="0">
              <a:spcAft>
                <a:spcPts val="600"/>
              </a:spcAft>
            </a:pPr>
            <a:r>
              <a:rPr lang="en-US" dirty="0" smtClean="0"/>
              <a:t>Establish </a:t>
            </a:r>
            <a:r>
              <a:rPr lang="en-US" dirty="0"/>
              <a:t>a transparent process and criteria for decisions about adding any new benefits</a:t>
            </a:r>
          </a:p>
          <a:p>
            <a:pPr lvl="0">
              <a:spcAft>
                <a:spcPts val="600"/>
              </a:spcAft>
            </a:pPr>
            <a:r>
              <a:rPr lang="en-US" dirty="0" smtClean="0"/>
              <a:t>Reassess </a:t>
            </a:r>
            <a:r>
              <a:rPr lang="en-US" dirty="0"/>
              <a:t>exemption policies and </a:t>
            </a:r>
            <a:r>
              <a:rPr lang="en-US" dirty="0" smtClean="0"/>
              <a:t>consider </a:t>
            </a:r>
            <a:r>
              <a:rPr lang="en-US" dirty="0"/>
              <a:t>copayments</a:t>
            </a:r>
          </a:p>
          <a:p>
            <a:pPr lvl="0">
              <a:spcAft>
                <a:spcPts val="600"/>
              </a:spcAft>
            </a:pPr>
            <a:r>
              <a:rPr lang="en-US" dirty="0" smtClean="0"/>
              <a:t>Track </a:t>
            </a:r>
            <a:r>
              <a:rPr lang="en-US" dirty="0"/>
              <a:t>changes to benefits and </a:t>
            </a:r>
            <a:r>
              <a:rPr lang="en-US" dirty="0" smtClean="0"/>
              <a:t>feed evidence </a:t>
            </a:r>
            <a:r>
              <a:rPr lang="en-US" dirty="0"/>
              <a:t>back into the ongoing evolution of benefits policy</a:t>
            </a:r>
          </a:p>
          <a:p>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25</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2311960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 Points and Discussion</a:t>
            </a:r>
            <a:endParaRPr lang="en-US" dirty="0"/>
          </a:p>
        </p:txBody>
      </p:sp>
      <p:sp>
        <p:nvSpPr>
          <p:cNvPr id="3" name="Slide Number Placeholder 2"/>
          <p:cNvSpPr>
            <a:spLocks noGrp="1"/>
          </p:cNvSpPr>
          <p:nvPr>
            <p:ph type="sldNum" sz="quarter" idx="4"/>
          </p:nvPr>
        </p:nvSpPr>
        <p:spPr/>
        <p:txBody>
          <a:bodyPr/>
          <a:lstStyle/>
          <a:p>
            <a:fld id="{2459FD92-E8AB-4F86-BA9A-090210CAFD7B}" type="slidenum">
              <a:rPr lang="en-US" smtClean="0"/>
              <a:pPr/>
              <a:t>26</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165119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 points</a:t>
            </a:r>
            <a:endParaRPr lang="en-US" dirty="0"/>
          </a:p>
        </p:txBody>
      </p:sp>
      <p:sp>
        <p:nvSpPr>
          <p:cNvPr id="3" name="Content Placeholder 2"/>
          <p:cNvSpPr>
            <a:spLocks noGrp="1"/>
          </p:cNvSpPr>
          <p:nvPr>
            <p:ph idx="1"/>
          </p:nvPr>
        </p:nvSpPr>
        <p:spPr>
          <a:xfrm>
            <a:off x="448811" y="1110841"/>
            <a:ext cx="8229600" cy="4267071"/>
          </a:xfrm>
        </p:spPr>
        <p:txBody>
          <a:bodyPr>
            <a:normAutofit fontScale="85000" lnSpcReduction="20000"/>
          </a:bodyPr>
          <a:lstStyle/>
          <a:p>
            <a:pPr>
              <a:spcAft>
                <a:spcPts val="600"/>
              </a:spcAft>
            </a:pPr>
            <a:r>
              <a:rPr lang="en-US" sz="2200" dirty="0" smtClean="0"/>
              <a:t>HBP is a key lever to improve population health, equity, and sustainability</a:t>
            </a:r>
          </a:p>
          <a:p>
            <a:pPr>
              <a:spcAft>
                <a:spcPts val="600"/>
              </a:spcAft>
            </a:pPr>
            <a:r>
              <a:rPr lang="en-US" sz="2200" dirty="0" smtClean="0"/>
              <a:t>HBP </a:t>
            </a:r>
            <a:r>
              <a:rPr lang="en-US" sz="2200" dirty="0"/>
              <a:t>is one part of strategic purchasing for UHC: Requires deciding what services to purchase, who will provide them, and how providers will be paid.  </a:t>
            </a:r>
          </a:p>
          <a:p>
            <a:pPr>
              <a:spcAft>
                <a:spcPts val="600"/>
              </a:spcAft>
            </a:pPr>
            <a:r>
              <a:rPr lang="en-US" sz="2200" dirty="0" smtClean="0"/>
              <a:t>Defining and updating </a:t>
            </a:r>
            <a:r>
              <a:rPr lang="en-US" sz="2200" dirty="0"/>
              <a:t>HBP requires (1) quality information, (2) capacity to </a:t>
            </a:r>
            <a:r>
              <a:rPr lang="en-US" sz="2200" dirty="0" smtClean="0"/>
              <a:t>analyze and use </a:t>
            </a:r>
            <a:r>
              <a:rPr lang="en-US" sz="2200" dirty="0"/>
              <a:t>information; and (3) </a:t>
            </a:r>
            <a:r>
              <a:rPr lang="en-US" sz="2200" dirty="0" smtClean="0"/>
              <a:t>transparent, evidence-based </a:t>
            </a:r>
            <a:r>
              <a:rPr lang="en-US" sz="2200" dirty="0"/>
              <a:t>process </a:t>
            </a:r>
            <a:endParaRPr lang="en-US" sz="2200" dirty="0" smtClean="0"/>
          </a:p>
          <a:p>
            <a:pPr>
              <a:spcAft>
                <a:spcPts val="600"/>
              </a:spcAft>
            </a:pPr>
            <a:r>
              <a:rPr lang="en-US" sz="2200" dirty="0" smtClean="0"/>
              <a:t>Contents of benefits package should be determined by a combination of factors </a:t>
            </a:r>
          </a:p>
          <a:p>
            <a:pPr lvl="1">
              <a:spcAft>
                <a:spcPts val="600"/>
              </a:spcAft>
            </a:pPr>
            <a:r>
              <a:rPr lang="en-US" sz="2100" dirty="0" smtClean="0"/>
              <a:t>Epidemiology, cost-effectiveness, equity considerations, service capacity, consumer preference, and political viability</a:t>
            </a:r>
          </a:p>
          <a:p>
            <a:pPr>
              <a:spcAft>
                <a:spcPts val="600"/>
              </a:spcAft>
            </a:pPr>
            <a:r>
              <a:rPr lang="en-US" sz="2200" dirty="0" smtClean="0"/>
              <a:t>Attention to the needs of the poor and most vulnerable is essential in designing an equitable HBP</a:t>
            </a:r>
          </a:p>
          <a:p>
            <a:pPr marL="0" indent="0">
              <a:buNone/>
            </a:pPr>
            <a:endParaRPr lang="en-US" dirty="0"/>
          </a:p>
          <a:p>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27</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262962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448811" y="1110841"/>
            <a:ext cx="8229600" cy="4267071"/>
          </a:xfrm>
        </p:spPr>
        <p:txBody>
          <a:bodyPr>
            <a:normAutofit fontScale="92500" lnSpcReduction="10000"/>
          </a:bodyPr>
          <a:lstStyle/>
          <a:p>
            <a:pPr>
              <a:spcAft>
                <a:spcPts val="600"/>
              </a:spcAft>
            </a:pPr>
            <a:r>
              <a:rPr lang="en-US" dirty="0" smtClean="0"/>
              <a:t>What is similar and different about HBP in the LAC region?</a:t>
            </a:r>
          </a:p>
          <a:p>
            <a:pPr lvl="1">
              <a:spcAft>
                <a:spcPts val="600"/>
              </a:spcAft>
            </a:pPr>
            <a:r>
              <a:rPr lang="en-US" dirty="0" smtClean="0"/>
              <a:t>Potential similarities:</a:t>
            </a:r>
          </a:p>
          <a:p>
            <a:pPr lvl="2">
              <a:spcAft>
                <a:spcPts val="600"/>
              </a:spcAft>
            </a:pPr>
            <a:r>
              <a:rPr lang="en-US" dirty="0"/>
              <a:t>Similar concerns about population health, sustainability, equity</a:t>
            </a:r>
          </a:p>
          <a:p>
            <a:pPr lvl="2">
              <a:spcAft>
                <a:spcPts val="600"/>
              </a:spcAft>
            </a:pPr>
            <a:r>
              <a:rPr lang="en-US" dirty="0"/>
              <a:t>Importance of process and political realities</a:t>
            </a:r>
          </a:p>
          <a:p>
            <a:pPr lvl="2">
              <a:spcAft>
                <a:spcPts val="600"/>
              </a:spcAft>
            </a:pPr>
            <a:r>
              <a:rPr lang="en-US" dirty="0"/>
              <a:t>De facto rationing as byproduct of resource </a:t>
            </a:r>
            <a:r>
              <a:rPr lang="en-US" dirty="0" smtClean="0"/>
              <a:t>constraints</a:t>
            </a:r>
          </a:p>
          <a:p>
            <a:pPr lvl="2">
              <a:spcAft>
                <a:spcPts val="600"/>
              </a:spcAft>
            </a:pPr>
            <a:r>
              <a:rPr lang="en-US" dirty="0" smtClean="0"/>
              <a:t>Importance of strategic purchasing reform alongside benefits policy change</a:t>
            </a:r>
          </a:p>
          <a:p>
            <a:pPr lvl="1">
              <a:spcAft>
                <a:spcPts val="600"/>
              </a:spcAft>
            </a:pPr>
            <a:r>
              <a:rPr lang="en-US" dirty="0" smtClean="0"/>
              <a:t>Potential differences:</a:t>
            </a:r>
          </a:p>
          <a:p>
            <a:pPr lvl="2">
              <a:spcAft>
                <a:spcPts val="600"/>
              </a:spcAft>
            </a:pPr>
            <a:r>
              <a:rPr lang="en-US" dirty="0" smtClean="0"/>
              <a:t>More historically-entrenched segmentation of benefits in LAC?</a:t>
            </a:r>
          </a:p>
          <a:p>
            <a:pPr lvl="2">
              <a:spcAft>
                <a:spcPts val="600"/>
              </a:spcAft>
            </a:pPr>
            <a:r>
              <a:rPr lang="en-US" dirty="0" smtClean="0"/>
              <a:t>Stronger constitutional rights to health in LAC = more litigation?</a:t>
            </a:r>
          </a:p>
          <a:p>
            <a:pPr lvl="2">
              <a:spcAft>
                <a:spcPts val="600"/>
              </a:spcAft>
            </a:pPr>
            <a:r>
              <a:rPr lang="en-US" dirty="0" smtClean="0"/>
              <a:t>Further along in epidemiological transition to chronic diseases?</a:t>
            </a:r>
          </a:p>
          <a:p>
            <a:pPr>
              <a:spcAft>
                <a:spcPts val="600"/>
              </a:spcAft>
            </a:pPr>
            <a:r>
              <a:rPr lang="en-US" dirty="0" smtClean="0"/>
              <a:t>And we’d love to hear: What should our Joint Learning Network’s PHC initiative focus on for PHC-related benefits </a:t>
            </a:r>
            <a:r>
              <a:rPr lang="en-US" dirty="0" smtClean="0"/>
              <a:t>policy?</a:t>
            </a:r>
            <a:endParaRPr lang="en-US" dirty="0" smtClean="0"/>
          </a:p>
          <a:p>
            <a:pPr marL="0" indent="0">
              <a:buNone/>
            </a:pPr>
            <a:endParaRPr lang="en-US" dirty="0"/>
          </a:p>
          <a:p>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28</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325137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Five framing points</a:t>
            </a:r>
            <a:endParaRPr lang="en-US" dirty="0"/>
          </a:p>
        </p:txBody>
      </p:sp>
      <p:sp>
        <p:nvSpPr>
          <p:cNvPr id="5" name="Content Placeholder 4"/>
          <p:cNvSpPr>
            <a:spLocks noGrp="1"/>
          </p:cNvSpPr>
          <p:nvPr>
            <p:ph idx="1"/>
          </p:nvPr>
        </p:nvSpPr>
        <p:spPr>
          <a:xfrm>
            <a:off x="441960" y="1508760"/>
            <a:ext cx="8229600" cy="3053038"/>
          </a:xfrm>
        </p:spPr>
        <p:txBody>
          <a:bodyPr>
            <a:normAutofit fontScale="85000" lnSpcReduction="20000"/>
          </a:bodyPr>
          <a:lstStyle/>
          <a:p>
            <a:pPr marL="457200" indent="-457200">
              <a:spcAft>
                <a:spcPts val="1200"/>
              </a:spcAft>
              <a:buSzPct val="100000"/>
              <a:buFont typeface="+mj-lt"/>
              <a:buAutoNum type="arabicPeriod"/>
            </a:pPr>
            <a:r>
              <a:rPr lang="en-US" sz="2400" dirty="0" smtClean="0">
                <a:latin typeface="Arial" pitchFamily="34" charset="0"/>
                <a:cs typeface="Arial" pitchFamily="34" charset="0"/>
              </a:rPr>
              <a:t>Benefits policy is a means to an end: it’s one part of strategic purchasing toward UHC</a:t>
            </a:r>
          </a:p>
          <a:p>
            <a:pPr marL="457200" indent="-457200">
              <a:spcAft>
                <a:spcPts val="1200"/>
              </a:spcAft>
              <a:buSzPct val="100000"/>
              <a:buFont typeface="+mj-lt"/>
              <a:buAutoNum type="arabicPeriod"/>
            </a:pPr>
            <a:r>
              <a:rPr lang="en-US" sz="2400" dirty="0" smtClean="0">
                <a:latin typeface="Arial" pitchFamily="34" charset="0"/>
                <a:cs typeface="Arial" pitchFamily="34" charset="0"/>
              </a:rPr>
              <a:t>Who gets what, and how much? </a:t>
            </a:r>
          </a:p>
          <a:p>
            <a:pPr marL="457200" indent="-457200">
              <a:spcAft>
                <a:spcPts val="1200"/>
              </a:spcAft>
              <a:buSzPct val="100000"/>
              <a:buFont typeface="+mj-lt"/>
              <a:buAutoNum type="arabicPeriod"/>
            </a:pPr>
            <a:r>
              <a:rPr lang="en-US" sz="2400" dirty="0" smtClean="0">
                <a:latin typeface="Arial" pitchFamily="34" charset="0"/>
                <a:cs typeface="Arial" pitchFamily="34" charset="0"/>
              </a:rPr>
              <a:t>No country can provide everything to everyone</a:t>
            </a:r>
          </a:p>
          <a:p>
            <a:pPr marL="457200" indent="-457200">
              <a:spcAft>
                <a:spcPts val="1200"/>
              </a:spcAft>
              <a:buSzPct val="100000"/>
              <a:buFont typeface="+mj-lt"/>
              <a:buAutoNum type="arabicPeriod"/>
            </a:pPr>
            <a:r>
              <a:rPr lang="en-US" sz="2400" dirty="0" smtClean="0">
                <a:latin typeface="Arial" pitchFamily="34" charset="0"/>
                <a:cs typeface="Arial" pitchFamily="34" charset="0"/>
              </a:rPr>
              <a:t>No “right” answer, only better/worse trade-offs that change over time</a:t>
            </a:r>
          </a:p>
          <a:p>
            <a:pPr marL="457200" indent="-457200">
              <a:spcAft>
                <a:spcPts val="1200"/>
              </a:spcAft>
              <a:buSzPct val="100000"/>
              <a:buFont typeface="+mj-lt"/>
              <a:buAutoNum type="arabicPeriod"/>
            </a:pPr>
            <a:r>
              <a:rPr lang="en-US" sz="2400" dirty="0" smtClean="0">
                <a:latin typeface="Arial" pitchFamily="34" charset="0"/>
                <a:cs typeface="Arial" pitchFamily="34" charset="0"/>
              </a:rPr>
              <a:t>Process is vital to combine technical, political, social, and market factors into reasonable policy today, better policy tomorrow</a:t>
            </a:r>
            <a:endParaRPr lang="en-US" dirty="0" smtClean="0">
              <a:latin typeface="Arial" pitchFamily="34" charset="0"/>
              <a:cs typeface="Arial" pitchFamily="34" charset="0"/>
            </a:endParaRPr>
          </a:p>
          <a:p>
            <a:endParaRPr lang="en-US" dirty="0">
              <a:latin typeface="Arial" pitchFamily="34" charset="0"/>
              <a:cs typeface="Arial" pitchFamily="34" charset="0"/>
            </a:endParaRPr>
          </a:p>
          <a:p>
            <a:pPr marL="0" indent="0">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707593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policy: Means to an 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5126965"/>
              </p:ext>
            </p:extLst>
          </p:nvPr>
        </p:nvGraphicFramePr>
        <p:xfrm>
          <a:off x="457200" y="839702"/>
          <a:ext cx="8229600" cy="466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fld id="{B135C596-EBFF-425A-9FB7-2C5721FB0F35}" type="slidenum">
              <a:rPr lang="en-US" smtClean="0"/>
              <a:pPr/>
              <a:t>4</a:t>
            </a:fld>
            <a:endParaRPr lang="en-US"/>
          </a:p>
        </p:txBody>
      </p:sp>
    </p:spTree>
    <p:extLst>
      <p:ext uri="{BB962C8B-B14F-4D97-AF65-F5344CB8AC3E}">
        <p14:creationId xmlns:p14="http://schemas.microsoft.com/office/powerpoint/2010/main" val="1261189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45482" y="917863"/>
            <a:ext cx="6918416" cy="4934607"/>
            <a:chOff x="1008997" y="1358449"/>
            <a:chExt cx="6918416" cy="4934607"/>
          </a:xfrm>
        </p:grpSpPr>
        <p:sp>
          <p:nvSpPr>
            <p:cNvPr id="3" name="Oval 2"/>
            <p:cNvSpPr/>
            <p:nvPr/>
          </p:nvSpPr>
          <p:spPr bwMode="auto">
            <a:xfrm>
              <a:off x="2012724" y="1358449"/>
              <a:ext cx="4850517" cy="4934607"/>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lumMod val="60000"/>
                    <a:lumOff val="40000"/>
                  </a:schemeClr>
                </a:solidFill>
                <a:effectLst/>
                <a:latin typeface="Times New Roman" pitchFamily="18" charset="0"/>
                <a:cs typeface="Times New Roman" pitchFamily="18" charset="0"/>
              </a:endParaRPr>
            </a:p>
          </p:txBody>
        </p:sp>
        <p:sp>
          <p:nvSpPr>
            <p:cNvPr id="13" name="TextBox 12"/>
            <p:cNvSpPr txBox="1"/>
            <p:nvPr/>
          </p:nvSpPr>
          <p:spPr>
            <a:xfrm>
              <a:off x="1008997" y="2048056"/>
              <a:ext cx="2128344" cy="584775"/>
            </a:xfrm>
            <a:prstGeom prst="rect">
              <a:avLst/>
            </a:prstGeom>
            <a:solidFill>
              <a:schemeClr val="bg1">
                <a:alpha val="65000"/>
              </a:schemeClr>
            </a:solidFill>
            <a:effectLst>
              <a:outerShdw blurRad="50800" dist="38100" dir="18900000" algn="bl" rotWithShape="0">
                <a:prstClr val="black">
                  <a:alpha val="40000"/>
                </a:prstClr>
              </a:outerShdw>
            </a:effectLst>
          </p:spPr>
          <p:txBody>
            <a:bodyPr wrap="square" rtlCol="0" anchor="ctr">
              <a:spAutoFit/>
            </a:bodyPr>
            <a:lstStyle/>
            <a:p>
              <a:pPr algn="ctr"/>
              <a:r>
                <a:rPr lang="en-US" sz="3200" dirty="0" smtClean="0">
                  <a:solidFill>
                    <a:schemeClr val="tx2"/>
                  </a:solidFill>
                  <a:latin typeface="+mn-lt"/>
                </a:rPr>
                <a:t>Technical</a:t>
              </a:r>
              <a:endParaRPr lang="en-US" sz="3200" dirty="0">
                <a:solidFill>
                  <a:schemeClr val="tx2"/>
                </a:solidFill>
                <a:latin typeface="+mn-lt"/>
              </a:endParaRPr>
            </a:p>
          </p:txBody>
        </p:sp>
        <p:sp>
          <p:nvSpPr>
            <p:cNvPr id="17" name="TextBox 16"/>
            <p:cNvSpPr txBox="1"/>
            <p:nvPr/>
          </p:nvSpPr>
          <p:spPr>
            <a:xfrm>
              <a:off x="5741273" y="5231378"/>
              <a:ext cx="2128344" cy="584775"/>
            </a:xfrm>
            <a:prstGeom prst="rect">
              <a:avLst/>
            </a:prstGeom>
            <a:solidFill>
              <a:schemeClr val="bg1">
                <a:alpha val="65000"/>
              </a:schemeClr>
            </a:solidFill>
            <a:effectLst>
              <a:outerShdw blurRad="50800" dist="38100" dir="18900000" algn="bl" rotWithShape="0">
                <a:prstClr val="black">
                  <a:alpha val="40000"/>
                </a:prstClr>
              </a:outerShdw>
            </a:effectLst>
          </p:spPr>
          <p:txBody>
            <a:bodyPr wrap="square" rtlCol="0" anchor="ctr">
              <a:spAutoFit/>
            </a:bodyPr>
            <a:lstStyle/>
            <a:p>
              <a:pPr algn="ctr"/>
              <a:r>
                <a:rPr lang="en-US" sz="3200" dirty="0" smtClean="0">
                  <a:solidFill>
                    <a:schemeClr val="tx2"/>
                  </a:solidFill>
                  <a:latin typeface="+mn-lt"/>
                </a:rPr>
                <a:t>Political</a:t>
              </a:r>
              <a:endParaRPr lang="en-US" sz="3200" dirty="0">
                <a:solidFill>
                  <a:schemeClr val="tx2"/>
                </a:solidFill>
                <a:latin typeface="+mn-lt"/>
              </a:endParaRPr>
            </a:p>
          </p:txBody>
        </p:sp>
        <p:sp>
          <p:nvSpPr>
            <p:cNvPr id="18" name="TextBox 17"/>
            <p:cNvSpPr txBox="1"/>
            <p:nvPr/>
          </p:nvSpPr>
          <p:spPr>
            <a:xfrm>
              <a:off x="1008997" y="5231379"/>
              <a:ext cx="2128344" cy="584775"/>
            </a:xfrm>
            <a:prstGeom prst="rect">
              <a:avLst/>
            </a:prstGeom>
            <a:solidFill>
              <a:schemeClr val="bg1">
                <a:alpha val="65000"/>
              </a:schemeClr>
            </a:solidFill>
            <a:effectLst>
              <a:outerShdw blurRad="50800" dist="38100" dir="18900000" algn="bl" rotWithShape="0">
                <a:prstClr val="black">
                  <a:alpha val="40000"/>
                </a:prstClr>
              </a:outerShdw>
            </a:effectLst>
          </p:spPr>
          <p:txBody>
            <a:bodyPr wrap="square" rtlCol="0" anchor="ctr">
              <a:spAutoFit/>
            </a:bodyPr>
            <a:lstStyle/>
            <a:p>
              <a:pPr algn="ctr"/>
              <a:r>
                <a:rPr lang="en-US" sz="3200" dirty="0" smtClean="0">
                  <a:solidFill>
                    <a:schemeClr val="tx2"/>
                  </a:solidFill>
                  <a:latin typeface="+mn-lt"/>
                </a:rPr>
                <a:t>Social</a:t>
              </a:r>
              <a:endParaRPr lang="en-US" sz="3200" dirty="0">
                <a:solidFill>
                  <a:schemeClr val="tx2"/>
                </a:solidFill>
                <a:latin typeface="+mn-lt"/>
              </a:endParaRPr>
            </a:p>
          </p:txBody>
        </p:sp>
        <p:sp>
          <p:nvSpPr>
            <p:cNvPr id="19" name="TextBox 18"/>
            <p:cNvSpPr txBox="1"/>
            <p:nvPr/>
          </p:nvSpPr>
          <p:spPr>
            <a:xfrm>
              <a:off x="5799069" y="2048057"/>
              <a:ext cx="2128344" cy="584775"/>
            </a:xfrm>
            <a:prstGeom prst="rect">
              <a:avLst/>
            </a:prstGeom>
            <a:solidFill>
              <a:schemeClr val="bg1">
                <a:alpha val="65000"/>
              </a:schemeClr>
            </a:solidFill>
            <a:effectLst>
              <a:outerShdw blurRad="50800" dist="38100" dir="18900000" algn="bl" rotWithShape="0">
                <a:prstClr val="black">
                  <a:alpha val="40000"/>
                </a:prstClr>
              </a:outerShdw>
            </a:effectLst>
          </p:spPr>
          <p:txBody>
            <a:bodyPr wrap="square" rtlCol="0" anchor="ctr">
              <a:spAutoFit/>
            </a:bodyPr>
            <a:lstStyle/>
            <a:p>
              <a:pPr algn="ctr"/>
              <a:r>
                <a:rPr lang="en-US" sz="3200" dirty="0" smtClean="0">
                  <a:solidFill>
                    <a:schemeClr val="tx2"/>
                  </a:solidFill>
                  <a:latin typeface="+mn-lt"/>
                </a:rPr>
                <a:t>Market</a:t>
              </a:r>
              <a:endParaRPr lang="en-US" sz="3200" dirty="0">
                <a:solidFill>
                  <a:schemeClr val="tx2"/>
                </a:solidFill>
                <a:latin typeface="+mn-lt"/>
              </a:endParaRPr>
            </a:p>
          </p:txBody>
        </p:sp>
      </p:grpSp>
      <p:sp>
        <p:nvSpPr>
          <p:cNvPr id="2" name="Title 1"/>
          <p:cNvSpPr>
            <a:spLocks noGrp="1"/>
          </p:cNvSpPr>
          <p:nvPr>
            <p:ph type="title"/>
          </p:nvPr>
        </p:nvSpPr>
        <p:spPr/>
        <p:txBody>
          <a:bodyPr/>
          <a:lstStyle/>
          <a:p>
            <a:r>
              <a:rPr lang="en-US" dirty="0" smtClean="0"/>
              <a:t>3 questions, many competing forces and answers</a:t>
            </a:r>
            <a:endParaRPr lang="en-US" dirty="0"/>
          </a:p>
        </p:txBody>
      </p:sp>
      <p:sp>
        <p:nvSpPr>
          <p:cNvPr id="15" name="Slide Number Placeholder 14"/>
          <p:cNvSpPr>
            <a:spLocks noGrp="1"/>
          </p:cNvSpPr>
          <p:nvPr>
            <p:ph type="sldNum" sz="quarter" idx="4"/>
          </p:nvPr>
        </p:nvSpPr>
        <p:spPr/>
        <p:txBody>
          <a:bodyPr/>
          <a:lstStyle/>
          <a:p>
            <a:fld id="{B135C596-EBFF-425A-9FB7-2C5721FB0F35}" type="slidenum">
              <a:rPr lang="en-US" smtClean="0"/>
              <a:pPr/>
              <a:t>5</a:t>
            </a:fld>
            <a:endParaRPr lang="en-US"/>
          </a:p>
        </p:txBody>
      </p:sp>
      <p:grpSp>
        <p:nvGrpSpPr>
          <p:cNvPr id="7" name="Group 6"/>
          <p:cNvGrpSpPr/>
          <p:nvPr/>
        </p:nvGrpSpPr>
        <p:grpSpPr>
          <a:xfrm>
            <a:off x="2204246" y="2047619"/>
            <a:ext cx="4637684" cy="2359575"/>
            <a:chOff x="1978571" y="2774729"/>
            <a:chExt cx="4637684" cy="2359575"/>
          </a:xfrm>
        </p:grpSpPr>
        <p:sp>
          <p:nvSpPr>
            <p:cNvPr id="4" name="Flowchart: Alternate Process 3"/>
            <p:cNvSpPr/>
            <p:nvPr/>
          </p:nvSpPr>
          <p:spPr bwMode="auto">
            <a:xfrm>
              <a:off x="3249006" y="2774729"/>
              <a:ext cx="2033752" cy="898635"/>
            </a:xfrm>
            <a:prstGeom prst="flowChartAlternateProcess">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mn-lt"/>
                  <a:cs typeface="Times New Roman" pitchFamily="18" charset="0"/>
                </a:rPr>
                <a:t>Which services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mn-lt"/>
                  <a:cs typeface="Times New Roman" pitchFamily="18" charset="0"/>
                </a:rPr>
                <a:t>are covered?</a:t>
              </a:r>
            </a:p>
          </p:txBody>
        </p:sp>
        <p:sp>
          <p:nvSpPr>
            <p:cNvPr id="5" name="Flowchart: Alternate Process 4"/>
            <p:cNvSpPr/>
            <p:nvPr/>
          </p:nvSpPr>
          <p:spPr bwMode="auto">
            <a:xfrm>
              <a:off x="1978571" y="4235669"/>
              <a:ext cx="2033752" cy="898635"/>
            </a:xfrm>
            <a:prstGeom prst="flowChartAlternateProcess">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mn-lt"/>
                  <a:cs typeface="Times New Roman" pitchFamily="18" charset="0"/>
                </a:rPr>
                <a:t>Who is covered?</a:t>
              </a:r>
            </a:p>
          </p:txBody>
        </p:sp>
        <p:sp>
          <p:nvSpPr>
            <p:cNvPr id="6" name="Flowchart: Alternate Process 5"/>
            <p:cNvSpPr/>
            <p:nvPr/>
          </p:nvSpPr>
          <p:spPr bwMode="auto">
            <a:xfrm>
              <a:off x="4582503" y="4235669"/>
              <a:ext cx="2033752" cy="898635"/>
            </a:xfrm>
            <a:prstGeom prst="flowChartAlternateProcess">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cs typeface="Times New Roman" pitchFamily="18" charset="0"/>
                </a:rPr>
                <a:t>How much is </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cs typeface="Times New Roman" pitchFamily="18" charset="0"/>
                </a:rPr>
                <a:t>covered?</a:t>
              </a:r>
              <a:endParaRPr kumimoji="0" lang="en-US" b="0" i="0" u="none" strike="noStrike" cap="none" normalizeH="0" baseline="0" dirty="0" smtClean="0">
                <a:ln>
                  <a:noFill/>
                </a:ln>
                <a:solidFill>
                  <a:srgbClr val="FF0000"/>
                </a:solidFill>
                <a:effectLst/>
                <a:cs typeface="Times New Roman" pitchFamily="18" charset="0"/>
              </a:endParaRPr>
            </a:p>
          </p:txBody>
        </p:sp>
        <p:cxnSp>
          <p:nvCxnSpPr>
            <p:cNvPr id="8" name="Straight Connector 7"/>
            <p:cNvCxnSpPr>
              <a:stCxn id="5" idx="0"/>
            </p:cNvCxnSpPr>
            <p:nvPr/>
          </p:nvCxnSpPr>
          <p:spPr bwMode="auto">
            <a:xfrm flipV="1">
              <a:off x="2995447" y="3673365"/>
              <a:ext cx="772512" cy="5623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endCxn id="6" idx="0"/>
            </p:cNvCxnSpPr>
            <p:nvPr/>
          </p:nvCxnSpPr>
          <p:spPr bwMode="auto">
            <a:xfrm>
              <a:off x="4761186" y="3673365"/>
              <a:ext cx="838193" cy="5623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a:stCxn id="5" idx="3"/>
              <a:endCxn id="6" idx="1"/>
            </p:cNvCxnSpPr>
            <p:nvPr/>
          </p:nvCxnSpPr>
          <p:spPr bwMode="auto">
            <a:xfrm>
              <a:off x="4012323" y="4684987"/>
              <a:ext cx="5701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08463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decisions: What to buy, and for whom?</a:t>
            </a:r>
            <a:endParaRPr lang="en-US" dirty="0"/>
          </a:p>
        </p:txBody>
      </p:sp>
      <p:sp>
        <p:nvSpPr>
          <p:cNvPr id="3" name="Content Placeholder 2"/>
          <p:cNvSpPr>
            <a:spLocks noGrp="1"/>
          </p:cNvSpPr>
          <p:nvPr>
            <p:ph idx="1"/>
          </p:nvPr>
        </p:nvSpPr>
        <p:spPr>
          <a:xfrm>
            <a:off x="432033" y="1891018"/>
            <a:ext cx="8229600" cy="3528270"/>
          </a:xfrm>
        </p:spPr>
        <p:txBody>
          <a:bodyPr>
            <a:normAutofit fontScale="92500" lnSpcReduction="20000"/>
          </a:bodyPr>
          <a:lstStyle/>
          <a:p>
            <a:r>
              <a:rPr lang="en-US" dirty="0" smtClean="0"/>
              <a:t>When getting started</a:t>
            </a:r>
          </a:p>
          <a:p>
            <a:pPr lvl="1"/>
            <a:r>
              <a:rPr lang="en-US" dirty="0" smtClean="0"/>
              <a:t>What to prioritize, and how to decide?</a:t>
            </a:r>
          </a:p>
          <a:p>
            <a:pPr lvl="1"/>
            <a:r>
              <a:rPr lang="en-US" dirty="0" smtClean="0"/>
              <a:t>What do services cost, and how to pay for them?</a:t>
            </a:r>
          </a:p>
          <a:p>
            <a:pPr lvl="1"/>
            <a:r>
              <a:rPr lang="en-US" dirty="0" smtClean="0"/>
              <a:t>How to ensure HBP is sustainable?</a:t>
            </a:r>
          </a:p>
          <a:p>
            <a:pPr lvl="1"/>
            <a:r>
              <a:rPr lang="en-US" dirty="0"/>
              <a:t>How to assess service readiness</a:t>
            </a:r>
            <a:r>
              <a:rPr lang="en-US" dirty="0" smtClean="0"/>
              <a:t>?</a:t>
            </a:r>
          </a:p>
          <a:p>
            <a:pPr lvl="1"/>
            <a:r>
              <a:rPr lang="en-US" dirty="0" smtClean="0"/>
              <a:t>What primary health care benefits to cover?</a:t>
            </a:r>
          </a:p>
          <a:p>
            <a:pPr lvl="1"/>
            <a:r>
              <a:rPr lang="en-US" dirty="0" smtClean="0"/>
              <a:t>How to promote equity and avoid a two-tiered benefits package?</a:t>
            </a:r>
          </a:p>
          <a:p>
            <a:pPr marL="457200" lvl="1" indent="0">
              <a:buNone/>
            </a:pPr>
            <a:endParaRPr lang="en-US" dirty="0" smtClean="0"/>
          </a:p>
          <a:p>
            <a:r>
              <a:rPr lang="en-US" dirty="0" smtClean="0"/>
              <a:t>When updating </a:t>
            </a:r>
          </a:p>
          <a:p>
            <a:pPr lvl="1"/>
            <a:r>
              <a:rPr lang="en-US" dirty="0" smtClean="0"/>
              <a:t>How to improve financial sustainability?</a:t>
            </a:r>
          </a:p>
          <a:p>
            <a:pPr lvl="1"/>
            <a:r>
              <a:rPr lang="en-US" dirty="0" smtClean="0"/>
              <a:t>How to institutionalize an evidence-based process for regular review and updates?</a:t>
            </a:r>
          </a:p>
          <a:p>
            <a:pPr lvl="1"/>
            <a:r>
              <a:rPr lang="en-US" dirty="0" smtClean="0"/>
              <a:t>How to engage stakeholders and interest groups? </a:t>
            </a:r>
          </a:p>
          <a:p>
            <a:pPr marL="457200" lvl="1" indent="0">
              <a:buNone/>
            </a:pPr>
            <a:endParaRPr lang="en-US" dirty="0" smtClean="0"/>
          </a:p>
        </p:txBody>
      </p:sp>
      <p:sp>
        <p:nvSpPr>
          <p:cNvPr id="4" name="Text Placeholder 3"/>
          <p:cNvSpPr>
            <a:spLocks noGrp="1"/>
          </p:cNvSpPr>
          <p:nvPr>
            <p:ph type="body" sz="quarter" idx="10"/>
          </p:nvPr>
        </p:nvSpPr>
        <p:spPr>
          <a:xfrm>
            <a:off x="507534" y="1121329"/>
            <a:ext cx="8229600" cy="609600"/>
          </a:xfrm>
        </p:spPr>
        <p:txBody>
          <a:bodyPr>
            <a:normAutofit fontScale="77500" lnSpcReduction="20000"/>
          </a:bodyPr>
          <a:lstStyle/>
          <a:p>
            <a:r>
              <a:rPr lang="en-US" dirty="0" smtClean="0"/>
              <a:t>Key challenges commonly raised among countries of the Joint</a:t>
            </a:r>
          </a:p>
          <a:p>
            <a:r>
              <a:rPr lang="en-US" dirty="0" smtClean="0"/>
              <a:t>Learning Network for Universal Health Coverage (JLN)</a:t>
            </a: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6</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519872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97"/>
          </a:xfrm>
        </p:spPr>
        <p:txBody>
          <a:bodyPr/>
          <a:lstStyle/>
          <a:p>
            <a:r>
              <a:rPr lang="en-US" dirty="0" smtClean="0"/>
              <a:t>Prioritization requires making tradeoffs</a:t>
            </a:r>
            <a:endParaRPr lang="en-US" dirty="0"/>
          </a:p>
        </p:txBody>
      </p:sp>
      <p:sp>
        <p:nvSpPr>
          <p:cNvPr id="5" name="Slide Number Placeholder 4"/>
          <p:cNvSpPr>
            <a:spLocks noGrp="1"/>
          </p:cNvSpPr>
          <p:nvPr>
            <p:ph type="sldNum" sz="quarter" idx="4"/>
          </p:nvPr>
        </p:nvSpPr>
        <p:spPr/>
        <p:txBody>
          <a:bodyPr/>
          <a:lstStyle/>
          <a:p>
            <a:fld id="{2459FD92-E8AB-4F86-BA9A-090210CAFD7B}" type="slidenum">
              <a:rPr lang="en-US" smtClean="0"/>
              <a:pPr/>
              <a:t>7</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pic>
        <p:nvPicPr>
          <p:cNvPr id="6" name="Picture 2" descr="C:\Users\nakhimovskys\AppData\Local\Microsoft\Windows\Temporary Internet Files\Content.IE5\X8E9Q4IF\justicia[1].png"/>
          <p:cNvPicPr>
            <a:picLocks noGrp="1" noChangeAspect="1" noChangeArrowheads="1"/>
          </p:cNvPicPr>
          <p:nvPr>
            <p:ph idx="1"/>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20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400302" y="2780251"/>
            <a:ext cx="3544572" cy="305276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6"/>
          <p:cNvSpPr txBox="1">
            <a:spLocks/>
          </p:cNvSpPr>
          <p:nvPr/>
        </p:nvSpPr>
        <p:spPr>
          <a:xfrm>
            <a:off x="409575" y="1180950"/>
            <a:ext cx="7721600" cy="46019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A6B6"/>
              </a:buClr>
              <a:buFont typeface="Wingdings" pitchFamily="2" charset="2"/>
              <a:buChar char="§"/>
              <a:defRPr sz="2000" b="0" i="0" kern="1200">
                <a:solidFill>
                  <a:srgbClr val="313231"/>
                </a:solidFill>
                <a:latin typeface="Museo Slab 300"/>
                <a:ea typeface="+mn-ea"/>
                <a:cs typeface="Museo Slab 300"/>
              </a:defRPr>
            </a:lvl1pPr>
            <a:lvl2pPr marL="742950" indent="-285750" algn="l" defTabSz="914400" rtl="0" eaLnBrk="1" latinLnBrk="0" hangingPunct="1">
              <a:spcBef>
                <a:spcPct val="20000"/>
              </a:spcBef>
              <a:buClr>
                <a:srgbClr val="00A6B6"/>
              </a:buClr>
              <a:buFont typeface="Wingdings" pitchFamily="2" charset="2"/>
              <a:buChar char="§"/>
              <a:defRPr sz="1800" b="0" i="0" kern="1200">
                <a:solidFill>
                  <a:srgbClr val="313231"/>
                </a:solidFill>
                <a:latin typeface="Museo Slab 300"/>
                <a:ea typeface="+mn-ea"/>
                <a:cs typeface="Museo Slab 300"/>
              </a:defRPr>
            </a:lvl2pPr>
            <a:lvl3pPr marL="1143000" indent="-228600" algn="l" defTabSz="914400" rtl="0" eaLnBrk="1" latinLnBrk="0" hangingPunct="1">
              <a:spcBef>
                <a:spcPct val="20000"/>
              </a:spcBef>
              <a:buClr>
                <a:srgbClr val="00A6B6"/>
              </a:buClr>
              <a:buFont typeface="Wingdings" pitchFamily="2" charset="2"/>
              <a:buChar char="§"/>
              <a:defRPr sz="1600" b="0" i="0" kern="1200">
                <a:solidFill>
                  <a:srgbClr val="313231"/>
                </a:solidFill>
                <a:latin typeface="Museo Slab 300"/>
                <a:ea typeface="+mn-ea"/>
                <a:cs typeface="Museo Slab 300"/>
              </a:defRPr>
            </a:lvl3pPr>
            <a:lvl4pPr marL="1600200" indent="-228600" algn="l" defTabSz="914400" rtl="0" eaLnBrk="1" latinLnBrk="0" hangingPunct="1">
              <a:spcBef>
                <a:spcPct val="20000"/>
              </a:spcBef>
              <a:buClr>
                <a:srgbClr val="00A6B6"/>
              </a:buClr>
              <a:buFont typeface="Wingdings" pitchFamily="2" charset="2"/>
              <a:buChar char="§"/>
              <a:defRPr sz="1400" b="0" i="0" kern="1200">
                <a:solidFill>
                  <a:srgbClr val="313231"/>
                </a:solidFill>
                <a:latin typeface="Museo Slab 300"/>
                <a:ea typeface="+mn-ea"/>
                <a:cs typeface="Museo Slab 300"/>
              </a:defRPr>
            </a:lvl4pPr>
            <a:lvl5pPr marL="2057400" indent="-228600" algn="l" defTabSz="914400" rtl="0" eaLnBrk="1" latinLnBrk="0" hangingPunct="1">
              <a:spcBef>
                <a:spcPct val="20000"/>
              </a:spcBef>
              <a:buClr>
                <a:srgbClr val="00A6B6"/>
              </a:buClr>
              <a:buFont typeface="Wingdings" pitchFamily="2" charset="2"/>
              <a:buChar char="§"/>
              <a:defRPr sz="1200" b="0" i="0" kern="1200">
                <a:solidFill>
                  <a:srgbClr val="313231"/>
                </a:solidFill>
                <a:latin typeface="Museo Slab 300"/>
                <a:ea typeface="+mn-ea"/>
                <a:cs typeface="Museo Slab 30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pPr>
            <a:r>
              <a:rPr lang="en-US" dirty="0" smtClean="0"/>
              <a:t>Provide for more people (with fewer services and financial subsidies) vs. provide more services and/or financial subsidies (for fewer people)</a:t>
            </a:r>
          </a:p>
          <a:p>
            <a:pPr>
              <a:spcBef>
                <a:spcPts val="300"/>
              </a:spcBef>
              <a:spcAft>
                <a:spcPts val="300"/>
              </a:spcAft>
            </a:pPr>
            <a:r>
              <a:rPr lang="en-US" dirty="0" smtClean="0"/>
              <a:t>Satisfy immediate political goals vs. ensure sustainability</a:t>
            </a:r>
          </a:p>
          <a:p>
            <a:pPr>
              <a:spcBef>
                <a:spcPts val="300"/>
              </a:spcBef>
              <a:spcAft>
                <a:spcPts val="300"/>
              </a:spcAft>
            </a:pPr>
            <a:r>
              <a:rPr lang="en-US" dirty="0" smtClean="0"/>
              <a:t>Respond to competing interests (e.g. interest groups) vs. adhere to values</a:t>
            </a:r>
          </a:p>
          <a:p>
            <a:pPr>
              <a:spcBef>
                <a:spcPts val="300"/>
              </a:spcBef>
              <a:spcAft>
                <a:spcPts val="300"/>
              </a:spcAft>
            </a:pPr>
            <a:r>
              <a:rPr lang="en-US" dirty="0" smtClean="0"/>
              <a:t>Rely on cost effectiveness vs. </a:t>
            </a:r>
            <a:r>
              <a:rPr lang="en-US" dirty="0"/>
              <a:t>rely on other criteria such </a:t>
            </a:r>
            <a:r>
              <a:rPr lang="en-US" dirty="0" smtClean="0"/>
              <a:t>as equity or </a:t>
            </a:r>
            <a:r>
              <a:rPr lang="en-US" dirty="0"/>
              <a:t>social preferences </a:t>
            </a:r>
            <a:endParaRPr lang="en-US" dirty="0" smtClean="0"/>
          </a:p>
          <a:p>
            <a:pPr>
              <a:spcBef>
                <a:spcPts val="300"/>
              </a:spcBef>
              <a:spcAft>
                <a:spcPts val="300"/>
              </a:spcAft>
            </a:pPr>
            <a:r>
              <a:rPr lang="en-US" dirty="0" smtClean="0"/>
              <a:t>Focus on financial risk protection (e.g., through coverage of inpatient services) v. focus on health outcomes (e.g., through coverage of primary health care)</a:t>
            </a:r>
            <a:endParaRPr lang="en-US" dirty="0"/>
          </a:p>
          <a:p>
            <a:pPr marL="0" indent="0">
              <a:spcBef>
                <a:spcPts val="300"/>
              </a:spcBef>
              <a:spcAft>
                <a:spcPts val="300"/>
              </a:spcAft>
              <a:buNone/>
            </a:pPr>
            <a:endParaRPr lang="en-US" sz="2600" dirty="0" smtClean="0"/>
          </a:p>
        </p:txBody>
      </p:sp>
    </p:spTree>
    <p:extLst>
      <p:ext uri="{BB962C8B-B14F-4D97-AF65-F5344CB8AC3E}">
        <p14:creationId xmlns:p14="http://schemas.microsoft.com/office/powerpoint/2010/main" val="4119163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evidence in HBP</a:t>
            </a:r>
            <a:endParaRPr lang="en-US" dirty="0"/>
          </a:p>
        </p:txBody>
      </p:sp>
      <p:sp>
        <p:nvSpPr>
          <p:cNvPr id="3" name="Content Placeholder 2"/>
          <p:cNvSpPr>
            <a:spLocks noGrp="1"/>
          </p:cNvSpPr>
          <p:nvPr>
            <p:ph idx="1"/>
          </p:nvPr>
        </p:nvSpPr>
        <p:spPr>
          <a:xfrm>
            <a:off x="482367" y="1040235"/>
            <a:ext cx="8229600" cy="4184908"/>
          </a:xfrm>
        </p:spPr>
        <p:txBody>
          <a:bodyPr>
            <a:normAutofit lnSpcReduction="10000"/>
          </a:bodyPr>
          <a:lstStyle/>
          <a:p>
            <a:r>
              <a:rPr lang="en-US" dirty="0" smtClean="0"/>
              <a:t>The HFG Project is </a:t>
            </a:r>
            <a:r>
              <a:rPr lang="en-US" dirty="0"/>
              <a:t>documenting country experiences developing and updating health benefit </a:t>
            </a:r>
            <a:r>
              <a:rPr lang="en-US" dirty="0" smtClean="0"/>
              <a:t>plans:</a:t>
            </a:r>
            <a:endParaRPr lang="en-US" dirty="0"/>
          </a:p>
          <a:p>
            <a:r>
              <a:rPr lang="en-US" dirty="0" smtClean="0"/>
              <a:t>Key research questions: </a:t>
            </a:r>
          </a:p>
          <a:p>
            <a:pPr lvl="1"/>
            <a:r>
              <a:rPr lang="en-US" dirty="0" smtClean="0"/>
              <a:t>How have governments used evidence in the design and update of HBPs?</a:t>
            </a:r>
          </a:p>
          <a:p>
            <a:pPr lvl="1"/>
            <a:r>
              <a:rPr lang="en-US" dirty="0" smtClean="0"/>
              <a:t>How have governments used HBP to promote equity? What was the role of evidence?</a:t>
            </a:r>
          </a:p>
          <a:p>
            <a:pPr lvl="1"/>
            <a:r>
              <a:rPr lang="en-US" dirty="0" smtClean="0"/>
              <a:t>How sustainable are the HBPs discussed?</a:t>
            </a:r>
          </a:p>
          <a:p>
            <a:pPr lvl="1"/>
            <a:r>
              <a:rPr lang="en-US" dirty="0" smtClean="0"/>
              <a:t>What factors influenced the role that evidence played in the process?</a:t>
            </a:r>
          </a:p>
          <a:p>
            <a:r>
              <a:rPr lang="en-US" dirty="0" smtClean="0"/>
              <a:t>Methods:</a:t>
            </a:r>
          </a:p>
          <a:p>
            <a:pPr lvl="1"/>
            <a:r>
              <a:rPr lang="en-US" dirty="0" smtClean="0"/>
              <a:t>Literature review (published and gray literature)</a:t>
            </a:r>
          </a:p>
          <a:p>
            <a:pPr lvl="1"/>
            <a:r>
              <a:rPr lang="en-US" dirty="0" smtClean="0"/>
              <a:t>Key informant interviews, primarily through the JLN</a:t>
            </a:r>
          </a:p>
          <a:p>
            <a:pPr lvl="1"/>
            <a:r>
              <a:rPr lang="en-US" dirty="0"/>
              <a:t>Focus on 25 sample countries spanning a diverse range of incomes and geographic locations</a:t>
            </a:r>
          </a:p>
          <a:p>
            <a:pPr marL="914400" lvl="2" indent="0">
              <a:buNone/>
            </a:pPr>
            <a:endParaRPr lang="en-US" dirty="0" smtClean="0"/>
          </a:p>
        </p:txBody>
      </p:sp>
      <p:sp>
        <p:nvSpPr>
          <p:cNvPr id="5" name="Slide Number Placeholder 4"/>
          <p:cNvSpPr>
            <a:spLocks noGrp="1"/>
          </p:cNvSpPr>
          <p:nvPr>
            <p:ph type="sldNum" sz="quarter" idx="4"/>
          </p:nvPr>
        </p:nvSpPr>
        <p:spPr/>
        <p:txBody>
          <a:bodyPr/>
          <a:lstStyle/>
          <a:p>
            <a:fld id="{2459FD92-E8AB-4F86-BA9A-090210CAFD7B}" type="slidenum">
              <a:rPr lang="en-US" smtClean="0"/>
              <a:pPr/>
              <a:t>8</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1983876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22" y="165581"/>
            <a:ext cx="8229600" cy="1143000"/>
          </a:xfrm>
        </p:spPr>
        <p:txBody>
          <a:bodyPr/>
          <a:lstStyle/>
          <a:p>
            <a:r>
              <a:rPr lang="en-US" dirty="0" smtClean="0"/>
              <a:t>Use of evidence in HBP</a:t>
            </a:r>
            <a:endParaRPr lang="en-US" dirty="0"/>
          </a:p>
        </p:txBody>
      </p:sp>
      <p:sp>
        <p:nvSpPr>
          <p:cNvPr id="3" name="Content Placeholder 2"/>
          <p:cNvSpPr>
            <a:spLocks noGrp="1"/>
          </p:cNvSpPr>
          <p:nvPr>
            <p:ph idx="1"/>
          </p:nvPr>
        </p:nvSpPr>
        <p:spPr>
          <a:xfrm>
            <a:off x="482367" y="934672"/>
            <a:ext cx="8229600" cy="3872219"/>
          </a:xfrm>
        </p:spPr>
        <p:txBody>
          <a:bodyPr>
            <a:normAutofit lnSpcReduction="10000"/>
          </a:bodyPr>
          <a:lstStyle/>
          <a:p>
            <a:r>
              <a:rPr lang="en-US" dirty="0" smtClean="0"/>
              <a:t>Limited information in the literature about HBP processes, types of evidence and criteria used</a:t>
            </a:r>
          </a:p>
          <a:p>
            <a:r>
              <a:rPr lang="en-US" dirty="0" smtClean="0"/>
              <a:t>Types of evidence used include: </a:t>
            </a:r>
          </a:p>
          <a:p>
            <a:pPr lvl="1"/>
            <a:r>
              <a:rPr lang="en-US" dirty="0" smtClean="0"/>
              <a:t>Cost effectiveness analysis (17 of 25 countries)</a:t>
            </a:r>
          </a:p>
          <a:p>
            <a:pPr lvl="1"/>
            <a:r>
              <a:rPr lang="en-US" dirty="0" smtClean="0"/>
              <a:t>Unit cost data (8 of 25 countries)</a:t>
            </a:r>
          </a:p>
          <a:p>
            <a:pPr lvl="1"/>
            <a:r>
              <a:rPr lang="en-US" dirty="0" smtClean="0"/>
              <a:t>Capacity assessments (4 of 25 countries)</a:t>
            </a:r>
          </a:p>
          <a:p>
            <a:pPr lvl="1"/>
            <a:r>
              <a:rPr lang="en-US" dirty="0" smtClean="0"/>
              <a:t>WHO global guidance on NCDs (e.g., Philippines)</a:t>
            </a:r>
          </a:p>
          <a:p>
            <a:pPr lvl="1"/>
            <a:r>
              <a:rPr lang="en-US" dirty="0" smtClean="0"/>
              <a:t>Social preference data (e.g., South Korea)</a:t>
            </a:r>
          </a:p>
          <a:p>
            <a:r>
              <a:rPr lang="en-US" dirty="0" smtClean="0"/>
              <a:t>Factors affecting use of evidence</a:t>
            </a:r>
          </a:p>
          <a:p>
            <a:pPr lvl="1"/>
            <a:r>
              <a:rPr lang="en-US" dirty="0"/>
              <a:t>Time pressures and capacity constraints</a:t>
            </a:r>
          </a:p>
          <a:p>
            <a:pPr lvl="1"/>
            <a:r>
              <a:rPr lang="en-US" dirty="0"/>
              <a:t>Influence of interest groups</a:t>
            </a:r>
          </a:p>
          <a:p>
            <a:pPr lvl="1"/>
            <a:r>
              <a:rPr lang="en-US" dirty="0"/>
              <a:t>Integration of technocrats into political process</a:t>
            </a:r>
          </a:p>
          <a:p>
            <a:endParaRPr lang="en-US" dirty="0" smtClean="0"/>
          </a:p>
        </p:txBody>
      </p:sp>
      <p:sp>
        <p:nvSpPr>
          <p:cNvPr id="5" name="Slide Number Placeholder 4"/>
          <p:cNvSpPr>
            <a:spLocks noGrp="1"/>
          </p:cNvSpPr>
          <p:nvPr>
            <p:ph type="sldNum" sz="quarter" idx="4"/>
          </p:nvPr>
        </p:nvSpPr>
        <p:spPr/>
        <p:txBody>
          <a:bodyPr/>
          <a:lstStyle/>
          <a:p>
            <a:fld id="{2459FD92-E8AB-4F86-BA9A-090210CAFD7B}" type="slidenum">
              <a:rPr lang="en-US" smtClean="0"/>
              <a:pPr/>
              <a:t>9</a:t>
            </a:fld>
            <a:r>
              <a:rPr lang="en-US" smtClean="0"/>
              <a:t> | </a:t>
            </a:r>
            <a:r>
              <a:rPr lang="en-US" smtClean="0">
                <a:solidFill>
                  <a:srgbClr val="E32726"/>
                </a:solidFill>
                <a:latin typeface="Museo Sans 700"/>
                <a:cs typeface="Museo Sans 700"/>
              </a:rPr>
              <a:t>R4D.org</a:t>
            </a:r>
            <a:endParaRPr lang="en-US" dirty="0">
              <a:solidFill>
                <a:srgbClr val="E32726"/>
              </a:solidFill>
              <a:latin typeface="Museo Sans 700"/>
              <a:cs typeface="Museo Sans 700"/>
            </a:endParaRPr>
          </a:p>
        </p:txBody>
      </p:sp>
    </p:spTree>
    <p:extLst>
      <p:ext uri="{BB962C8B-B14F-4D97-AF65-F5344CB8AC3E}">
        <p14:creationId xmlns:p14="http://schemas.microsoft.com/office/powerpoint/2010/main" val="3139470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4D_StandardTemplate_MAC">
  <a:themeElements>
    <a:clrScheme name="R4D New Brand Colors">
      <a:dk1>
        <a:srgbClr val="313231"/>
      </a:dk1>
      <a:lt1>
        <a:srgbClr val="F7F7F7"/>
      </a:lt1>
      <a:dk2>
        <a:srgbClr val="00A6B6"/>
      </a:dk2>
      <a:lt2>
        <a:srgbClr val="FFFFFF"/>
      </a:lt2>
      <a:accent1>
        <a:srgbClr val="00A6B6"/>
      </a:accent1>
      <a:accent2>
        <a:srgbClr val="E32726"/>
      </a:accent2>
      <a:accent3>
        <a:srgbClr val="636466"/>
      </a:accent3>
      <a:accent4>
        <a:srgbClr val="313231"/>
      </a:accent4>
      <a:accent5>
        <a:srgbClr val="2DAFBD"/>
      </a:accent5>
      <a:accent6>
        <a:srgbClr val="BDC5C7"/>
      </a:accent6>
      <a:hlink>
        <a:srgbClr val="80D3DA"/>
      </a:hlink>
      <a:folHlink>
        <a:srgbClr val="707271"/>
      </a:folHlink>
    </a:clrScheme>
    <a:fontScheme name="R4D Fonts">
      <a:majorFont>
        <a:latin typeface="Museo Sans 500"/>
        <a:ea typeface=""/>
        <a:cs typeface=""/>
      </a:majorFont>
      <a:minorFont>
        <a:latin typeface="Museo Slab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Sans"/>
      <a:ea typeface=""/>
      <a:cs typeface=""/>
    </a:majorFont>
    <a:minorFont>
      <a:latin typeface="Gill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R4D_StandardTemplate_MAC.thmx</Template>
  <TotalTime>3154</TotalTime>
  <Words>3157</Words>
  <Application>Microsoft Office PowerPoint</Application>
  <PresentationFormat>On-screen Show (4:3)</PresentationFormat>
  <Paragraphs>347</Paragraphs>
  <Slides>28</Slides>
  <Notes>12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R4D_StandardTemplate_MAC</vt:lpstr>
      <vt:lpstr>Default Design</vt:lpstr>
      <vt:lpstr>What to buy for UHC?  Learning from Health Benefits Policy and Planning in Africa and Asia</vt:lpstr>
      <vt:lpstr>Lessons and examples drawn from:</vt:lpstr>
      <vt:lpstr>Five framing points</vt:lpstr>
      <vt:lpstr>Benefits policy: Means to an end</vt:lpstr>
      <vt:lpstr>3 questions, many competing forces and answers</vt:lpstr>
      <vt:lpstr>Tough decisions: What to buy, and for whom?</vt:lpstr>
      <vt:lpstr>Prioritization requires making tradeoffs</vt:lpstr>
      <vt:lpstr>Role of evidence in HBP</vt:lpstr>
      <vt:lpstr>Use of evidence in HBP</vt:lpstr>
      <vt:lpstr>Common challenges with use of evidence in HBP</vt:lpstr>
      <vt:lpstr>Promoting equity in HBP</vt:lpstr>
      <vt:lpstr>Inequities in HBP in Nigeria</vt:lpstr>
      <vt:lpstr>Inequities in PHC Utilization in Nigeria </vt:lpstr>
      <vt:lpstr>Thailand’s Path to UHC </vt:lpstr>
      <vt:lpstr>Thailand’s equity outcomes </vt:lpstr>
      <vt:lpstr>Health benefits policy in Ghana</vt:lpstr>
      <vt:lpstr>Ghana Health Profile</vt:lpstr>
      <vt:lpstr>Overview of Ghana’s NHIS</vt:lpstr>
      <vt:lpstr>Ghana’s continually evolving benefits policy </vt:lpstr>
      <vt:lpstr>Current NHIS Benefit Policy</vt:lpstr>
      <vt:lpstr>Challenges to current NHIS benefits policy</vt:lpstr>
      <vt:lpstr>Challenges to current NHIS benefits policy</vt:lpstr>
      <vt:lpstr>Challenges to current NHIS benefits policy</vt:lpstr>
      <vt:lpstr>Steps to benefits policy reform</vt:lpstr>
      <vt:lpstr>General reflections from HFG team for NHIA </vt:lpstr>
      <vt:lpstr>Key Take-Away Points and Discussion</vt:lpstr>
      <vt:lpstr>Key take-away points</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R4D17</dc:creator>
  <cp:lastModifiedBy>Nathan Blanchet</cp:lastModifiedBy>
  <cp:revision>162</cp:revision>
  <dcterms:created xsi:type="dcterms:W3CDTF">2013-09-25T20:04:22Z</dcterms:created>
  <dcterms:modified xsi:type="dcterms:W3CDTF">2015-04-29T02:56:41Z</dcterms:modified>
</cp:coreProperties>
</file>