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3"/>
  </p:notesMasterIdLst>
  <p:handoutMasterIdLst>
    <p:handoutMasterId r:id="rId24"/>
  </p:handoutMasterIdLst>
  <p:sldIdLst>
    <p:sldId id="256" r:id="rId6"/>
    <p:sldId id="325" r:id="rId7"/>
    <p:sldId id="326" r:id="rId8"/>
    <p:sldId id="309" r:id="rId9"/>
    <p:sldId id="328" r:id="rId10"/>
    <p:sldId id="330" r:id="rId11"/>
    <p:sldId id="329" r:id="rId12"/>
    <p:sldId id="319" r:id="rId13"/>
    <p:sldId id="333" r:id="rId14"/>
    <p:sldId id="331" r:id="rId15"/>
    <p:sldId id="332" r:id="rId16"/>
    <p:sldId id="335" r:id="rId17"/>
    <p:sldId id="323" r:id="rId18"/>
    <p:sldId id="334" r:id="rId19"/>
    <p:sldId id="336" r:id="rId20"/>
    <p:sldId id="337" r:id="rId21"/>
    <p:sldId id="338" r:id="rId22"/>
  </p:sldIdLst>
  <p:sldSz cx="9144000" cy="6858000" type="screen4x3"/>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Aponte" initials="SA" lastIdx="1" clrIdx="0">
    <p:extLst>
      <p:ext uri="{19B8F6BF-5375-455C-9EA6-DF929625EA0E}">
        <p15:presenceInfo xmlns:p15="http://schemas.microsoft.com/office/powerpoint/2012/main" userId="S-1-5-21-3255423662-626791063-800649738-26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59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11" autoAdjust="0"/>
    <p:restoredTop sz="94660"/>
  </p:normalViewPr>
  <p:slideViewPr>
    <p:cSldViewPr>
      <p:cViewPr varScale="1">
        <p:scale>
          <a:sx n="84" d="100"/>
          <a:sy n="84" d="100"/>
        </p:scale>
        <p:origin x="1584" y="82"/>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32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bohorquezg\AppData\Local\Microsoft\Windows\Temporary%20Internet%20Files\Content.Outlook\DJGUKMQA\grafico%20gasto%20de%20bolsillo.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pgongora\Downloads\sh.xpd.publ_Indicator_es_excel_v2.xls"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F:\vacioperfecto\Ministro\SOLIRIS.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oleObject" Target="Libro3"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sanchezr\Documents\recobros\recobros%20por%20quinti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679951460801326E-2"/>
          <c:y val="0.19017388451443601"/>
          <c:w val="0.83785034472625675"/>
          <c:h val="0.68921660834062382"/>
        </c:manualLayout>
      </c:layout>
      <c:barChart>
        <c:barDir val="col"/>
        <c:grouping val="clustered"/>
        <c:varyColors val="0"/>
        <c:ser>
          <c:idx val="0"/>
          <c:order val="0"/>
          <c:tx>
            <c:strRef>
              <c:f>Hoja2!$A$19</c:f>
              <c:strCache>
                <c:ptCount val="1"/>
                <c:pt idx="0">
                  <c:v>Como porcentaje del gasto en salud</c:v>
                </c:pt>
              </c:strCache>
            </c:strRef>
          </c:tx>
          <c:spPr>
            <a:solidFill>
              <a:srgbClr val="FF9900"/>
            </a:solidFill>
            <a:scene3d>
              <a:camera prst="orthographicFront"/>
              <a:lightRig rig="threePt" dir="t"/>
            </a:scene3d>
            <a:sp3d>
              <a:bevelT/>
            </a:sp3d>
          </c:spPr>
          <c:invertIfNegative val="0"/>
          <c:dLbls>
            <c:spPr>
              <a:noFill/>
              <a:ln>
                <a:noFill/>
              </a:ln>
              <a:effectLst/>
            </c:spPr>
            <c:txPr>
              <a:bodyPr/>
              <a:lstStyle/>
              <a:p>
                <a:pPr>
                  <a:defRPr sz="1200" b="1">
                    <a:effectLst>
                      <a:outerShdw blurRad="38100" dist="38100" dir="2700000" algn="tl">
                        <a:srgbClr val="000000">
                          <a:alpha val="43137"/>
                        </a:srgbClr>
                      </a:outerShdw>
                    </a:effectLst>
                  </a:defRPr>
                </a:pPr>
                <a:endParaRPr lang="es-CO"/>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Hoja2!$B$18:$H$18</c:f>
              <c:strCache>
                <c:ptCount val="7"/>
                <c:pt idx="0">
                  <c:v>1994</c:v>
                </c:pt>
                <c:pt idx="1">
                  <c:v>1998</c:v>
                </c:pt>
                <c:pt idx="2">
                  <c:v>2005</c:v>
                </c:pt>
                <c:pt idx="3">
                  <c:v>2010</c:v>
                </c:pt>
                <c:pt idx="4">
                  <c:v>2011</c:v>
                </c:pt>
                <c:pt idx="5">
                  <c:v>2012 pr</c:v>
                </c:pt>
                <c:pt idx="6">
                  <c:v>2013 pr</c:v>
                </c:pt>
              </c:strCache>
            </c:strRef>
          </c:cat>
          <c:val>
            <c:numRef>
              <c:f>Hoja2!$B$19:$H$19</c:f>
              <c:numCache>
                <c:formatCode>0.0</c:formatCode>
                <c:ptCount val="7"/>
                <c:pt idx="0">
                  <c:v>45.012400710887306</c:v>
                </c:pt>
                <c:pt idx="1">
                  <c:v>24.149941351806831</c:v>
                </c:pt>
                <c:pt idx="2">
                  <c:v>17.006229099900263</c:v>
                </c:pt>
                <c:pt idx="3">
                  <c:v>17.764881857219006</c:v>
                </c:pt>
                <c:pt idx="4">
                  <c:v>15.861307147262419</c:v>
                </c:pt>
                <c:pt idx="5">
                  <c:v>15.199563838942034</c:v>
                </c:pt>
                <c:pt idx="6">
                  <c:v>14.363324488948383</c:v>
                </c:pt>
              </c:numCache>
            </c:numRef>
          </c:val>
        </c:ser>
        <c:dLbls>
          <c:showLegendKey val="0"/>
          <c:showVal val="0"/>
          <c:showCatName val="0"/>
          <c:showSerName val="0"/>
          <c:showPercent val="0"/>
          <c:showBubbleSize val="0"/>
        </c:dLbls>
        <c:gapWidth val="50"/>
        <c:axId val="-1273074512"/>
        <c:axId val="-1273073968"/>
      </c:barChart>
      <c:lineChart>
        <c:grouping val="standard"/>
        <c:varyColors val="0"/>
        <c:ser>
          <c:idx val="1"/>
          <c:order val="1"/>
          <c:tx>
            <c:strRef>
              <c:f>Hoja2!$A$20</c:f>
              <c:strCache>
                <c:ptCount val="1"/>
                <c:pt idx="0">
                  <c:v>Como porcentaje del PIB</c:v>
                </c:pt>
              </c:strCache>
            </c:strRef>
          </c:tx>
          <c:spPr>
            <a:ln w="63500">
              <a:solidFill>
                <a:schemeClr val="bg1">
                  <a:lumMod val="65000"/>
                </a:schemeClr>
              </a:solidFill>
              <a:prstDash val="sysDash"/>
            </a:ln>
          </c:spPr>
          <c:marker>
            <c:symbol val="diamond"/>
            <c:size val="16"/>
            <c:spPr>
              <a:solidFill>
                <a:schemeClr val="bg1">
                  <a:lumMod val="75000"/>
                </a:schemeClr>
              </a:solidFill>
              <a:ln>
                <a:noFill/>
              </a:ln>
              <a:scene3d>
                <a:camera prst="orthographicFront"/>
                <a:lightRig rig="threePt" dir="t"/>
              </a:scene3d>
              <a:sp3d>
                <a:bevelT prst="angle"/>
              </a:sp3d>
            </c:spPr>
          </c:marker>
          <c:dLbls>
            <c:dLbl>
              <c:idx val="2"/>
              <c:delete val="1"/>
              <c:extLst>
                <c:ext xmlns:c15="http://schemas.microsoft.com/office/drawing/2012/chart" uri="{CE6537A1-D6FC-4f65-9D91-7224C49458BB}"/>
              </c:extLst>
            </c:dLbl>
            <c:spPr>
              <a:noFill/>
              <a:ln>
                <a:noFill/>
              </a:ln>
              <a:effectLst/>
            </c:spPr>
            <c:txPr>
              <a:bodyPr/>
              <a:lstStyle/>
              <a:p>
                <a:pPr>
                  <a:defRPr sz="1600"/>
                </a:pPr>
                <a:endParaRPr lang="es-CO"/>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Hoja2!$B$5:$U$5</c:f>
              <c:numCache>
                <c:formatCode>General</c:formatCode>
                <c:ptCount val="20"/>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numCache>
            </c:numRef>
          </c:cat>
          <c:val>
            <c:numRef>
              <c:f>Hoja2!$B$20:$H$20</c:f>
              <c:numCache>
                <c:formatCode>0.0</c:formatCode>
                <c:ptCount val="7"/>
                <c:pt idx="0">
                  <c:v>2.6984419822160071</c:v>
                </c:pt>
                <c:pt idx="1">
                  <c:v>2.1074315853664278</c:v>
                </c:pt>
                <c:pt idx="2">
                  <c:v>0.98905455014308419</c:v>
                </c:pt>
                <c:pt idx="3">
                  <c:v>0.98905455014308419</c:v>
                </c:pt>
                <c:pt idx="4">
                  <c:v>1.0341955224762478</c:v>
                </c:pt>
                <c:pt idx="5">
                  <c:v>1.0094904180252635</c:v>
                </c:pt>
                <c:pt idx="6">
                  <c:v>0.96882283803335323</c:v>
                </c:pt>
              </c:numCache>
            </c:numRef>
          </c:val>
          <c:smooth val="0"/>
        </c:ser>
        <c:dLbls>
          <c:showLegendKey val="0"/>
          <c:showVal val="0"/>
          <c:showCatName val="0"/>
          <c:showSerName val="0"/>
          <c:showPercent val="0"/>
          <c:showBubbleSize val="0"/>
        </c:dLbls>
        <c:marker val="1"/>
        <c:smooth val="0"/>
        <c:axId val="-1270232800"/>
        <c:axId val="-1270233344"/>
      </c:lineChart>
      <c:catAx>
        <c:axId val="-1273074512"/>
        <c:scaling>
          <c:orientation val="minMax"/>
        </c:scaling>
        <c:delete val="0"/>
        <c:axPos val="b"/>
        <c:numFmt formatCode="General" sourceLinked="1"/>
        <c:majorTickMark val="out"/>
        <c:minorTickMark val="none"/>
        <c:tickLblPos val="nextTo"/>
        <c:txPr>
          <a:bodyPr/>
          <a:lstStyle/>
          <a:p>
            <a:pPr>
              <a:defRPr sz="1200">
                <a:solidFill>
                  <a:schemeClr val="tx1">
                    <a:lumMod val="65000"/>
                    <a:lumOff val="35000"/>
                  </a:schemeClr>
                </a:solidFill>
              </a:defRPr>
            </a:pPr>
            <a:endParaRPr lang="es-CO"/>
          </a:p>
        </c:txPr>
        <c:crossAx val="-1273073968"/>
        <c:crosses val="autoZero"/>
        <c:auto val="1"/>
        <c:lblAlgn val="ctr"/>
        <c:lblOffset val="100"/>
        <c:noMultiLvlLbl val="0"/>
      </c:catAx>
      <c:valAx>
        <c:axId val="-1273073968"/>
        <c:scaling>
          <c:orientation val="minMax"/>
          <c:max val="50"/>
          <c:min val="10"/>
        </c:scaling>
        <c:delete val="0"/>
        <c:axPos val="l"/>
        <c:title>
          <c:tx>
            <c:rich>
              <a:bodyPr rot="0" vert="wordArtVert"/>
              <a:lstStyle/>
              <a:p>
                <a:pPr>
                  <a:defRPr/>
                </a:pPr>
                <a:r>
                  <a:rPr lang="en-US"/>
                  <a:t>%</a:t>
                </a:r>
              </a:p>
            </c:rich>
          </c:tx>
          <c:layout>
            <c:manualLayout>
              <c:xMode val="edge"/>
              <c:yMode val="edge"/>
              <c:x val="4.8187670390544717E-2"/>
              <c:y val="6.0134734925796622E-2"/>
            </c:manualLayout>
          </c:layout>
          <c:overlay val="0"/>
        </c:title>
        <c:numFmt formatCode="0" sourceLinked="0"/>
        <c:majorTickMark val="out"/>
        <c:minorTickMark val="none"/>
        <c:tickLblPos val="nextTo"/>
        <c:txPr>
          <a:bodyPr/>
          <a:lstStyle/>
          <a:p>
            <a:pPr>
              <a:defRPr sz="1200">
                <a:solidFill>
                  <a:schemeClr val="tx1">
                    <a:lumMod val="65000"/>
                    <a:lumOff val="35000"/>
                  </a:schemeClr>
                </a:solidFill>
              </a:defRPr>
            </a:pPr>
            <a:endParaRPr lang="es-CO"/>
          </a:p>
        </c:txPr>
        <c:crossAx val="-1273074512"/>
        <c:crosses val="autoZero"/>
        <c:crossBetween val="between"/>
        <c:majorUnit val="10"/>
        <c:minorUnit val="10"/>
      </c:valAx>
      <c:valAx>
        <c:axId val="-1270233344"/>
        <c:scaling>
          <c:orientation val="minMax"/>
          <c:min val="0.5"/>
        </c:scaling>
        <c:delete val="0"/>
        <c:axPos val="r"/>
        <c:title>
          <c:tx>
            <c:rich>
              <a:bodyPr rot="0" vert="horz"/>
              <a:lstStyle/>
              <a:p>
                <a:pPr>
                  <a:defRPr/>
                </a:pPr>
                <a:r>
                  <a:rPr lang="en-US"/>
                  <a:t>% PIB </a:t>
                </a:r>
              </a:p>
            </c:rich>
          </c:tx>
          <c:layout>
            <c:manualLayout>
              <c:xMode val="edge"/>
              <c:yMode val="edge"/>
              <c:x val="0.92635540889339119"/>
              <c:y val="4.9825459364813404E-2"/>
            </c:manualLayout>
          </c:layout>
          <c:overlay val="0"/>
        </c:title>
        <c:numFmt formatCode="0.0" sourceLinked="1"/>
        <c:majorTickMark val="out"/>
        <c:minorTickMark val="none"/>
        <c:tickLblPos val="nextTo"/>
        <c:txPr>
          <a:bodyPr/>
          <a:lstStyle/>
          <a:p>
            <a:pPr>
              <a:defRPr sz="1200">
                <a:solidFill>
                  <a:schemeClr val="tx1">
                    <a:lumMod val="65000"/>
                    <a:lumOff val="35000"/>
                  </a:schemeClr>
                </a:solidFill>
              </a:defRPr>
            </a:pPr>
            <a:endParaRPr lang="es-CO"/>
          </a:p>
        </c:txPr>
        <c:crossAx val="-1270232800"/>
        <c:crosses val="max"/>
        <c:crossBetween val="between"/>
      </c:valAx>
      <c:catAx>
        <c:axId val="-1270232800"/>
        <c:scaling>
          <c:orientation val="minMax"/>
        </c:scaling>
        <c:delete val="1"/>
        <c:axPos val="b"/>
        <c:numFmt formatCode="General" sourceLinked="1"/>
        <c:majorTickMark val="out"/>
        <c:minorTickMark val="none"/>
        <c:tickLblPos val="none"/>
        <c:crossAx val="-1270233344"/>
        <c:crosses val="autoZero"/>
        <c:auto val="1"/>
        <c:lblAlgn val="ctr"/>
        <c:lblOffset val="100"/>
        <c:noMultiLvlLbl val="0"/>
      </c:catAx>
    </c:plotArea>
    <c:legend>
      <c:legendPos val="r"/>
      <c:layout>
        <c:manualLayout>
          <c:xMode val="edge"/>
          <c:yMode val="edge"/>
          <c:x val="0.44717063269648299"/>
          <c:y val="4.1293383853293508E-2"/>
          <c:w val="0.42317431122768523"/>
          <c:h val="0.29542000286278713"/>
        </c:manualLayout>
      </c:layout>
      <c:overlay val="0"/>
      <c:txPr>
        <a:bodyPr/>
        <a:lstStyle/>
        <a:p>
          <a:pPr>
            <a:defRPr sz="1200">
              <a:solidFill>
                <a:schemeClr val="tx1">
                  <a:lumMod val="65000"/>
                  <a:lumOff val="35000"/>
                </a:schemeClr>
              </a:solidFill>
            </a:defRPr>
          </a:pPr>
          <a:endParaRPr lang="es-CO"/>
        </a:p>
      </c:txPr>
    </c:legend>
    <c:plotVisOnly val="1"/>
    <c:dispBlanksAs val="gap"/>
    <c:showDLblsOverMax val="0"/>
  </c:chart>
  <c:txPr>
    <a:bodyPr/>
    <a:lstStyle/>
    <a:p>
      <a:pPr>
        <a:defRPr sz="1400">
          <a:solidFill>
            <a:srgbClr val="FFFFFF"/>
          </a:solidFill>
          <a:latin typeface="Arial" pitchFamily="34" charset="0"/>
          <a:cs typeface="Arial" pitchFamily="34" charset="0"/>
        </a:defRPr>
      </a:pPr>
      <a:endParaRPr lang="es-C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132710226916478E-2"/>
          <c:y val="0.10084025503757588"/>
          <c:w val="0.90710546848562168"/>
          <c:h val="0.72689238456640315"/>
        </c:manualLayout>
      </c:layout>
      <c:lineChart>
        <c:grouping val="standard"/>
        <c:varyColors val="0"/>
        <c:ser>
          <c:idx val="0"/>
          <c:order val="0"/>
          <c:tx>
            <c:strRef>
              <c:f>[sh.xpd.publ_Indicator_es_excel_v2.xls]Hoja1!$A$4</c:f>
              <c:strCache>
                <c:ptCount val="1"/>
                <c:pt idx="0">
                  <c:v>Brasil</c:v>
                </c:pt>
              </c:strCache>
            </c:strRef>
          </c:tx>
          <c:spPr>
            <a:ln w="28575" cap="rnd">
              <a:solidFill>
                <a:schemeClr val="accent4"/>
              </a:solidFill>
              <a:round/>
            </a:ln>
            <a:effectLst/>
          </c:spPr>
          <c:marker>
            <c:symbol val="none"/>
          </c:marker>
          <c:cat>
            <c:strRef>
              <c:f>[sh.xpd.publ_Indicator_es_excel_v2.xls]Hoja1!$B$3:$O$3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[sh.xpd.publ_Indicator_es_excel_v2.xls]Hoja1!$B$4:$O$4</c:f>
              <c:numCache>
                <c:formatCode>0.0</c:formatCode>
                <c:ptCount val="14"/>
                <c:pt idx="0">
                  <c:v>40.304134949999998</c:v>
                </c:pt>
                <c:pt idx="1">
                  <c:v>42.290536289999999</c:v>
                </c:pt>
                <c:pt idx="2">
                  <c:v>44.641873609999998</c:v>
                </c:pt>
                <c:pt idx="3">
                  <c:v>44.366184390000001</c:v>
                </c:pt>
                <c:pt idx="4">
                  <c:v>47.024703840000001</c:v>
                </c:pt>
                <c:pt idx="5">
                  <c:v>41.513217259999998</c:v>
                </c:pt>
                <c:pt idx="6">
                  <c:v>41.799598719999999</c:v>
                </c:pt>
                <c:pt idx="7">
                  <c:v>41.725870729999997</c:v>
                </c:pt>
                <c:pt idx="8">
                  <c:v>43.84057688</c:v>
                </c:pt>
                <c:pt idx="9">
                  <c:v>44.413371920000003</c:v>
                </c:pt>
                <c:pt idx="10">
                  <c:v>47.019109479999997</c:v>
                </c:pt>
                <c:pt idx="11">
                  <c:v>47.377901989999998</c:v>
                </c:pt>
                <c:pt idx="12">
                  <c:v>47.49409447</c:v>
                </c:pt>
                <c:pt idx="13">
                  <c:v>48.188399609999998</c:v>
                </c:pt>
              </c:numCache>
            </c:numRef>
          </c:val>
          <c:smooth val="0"/>
        </c:ser>
        <c:ser>
          <c:idx val="1"/>
          <c:order val="1"/>
          <c:tx>
            <c:strRef>
              <c:f>[sh.xpd.publ_Indicator_es_excel_v2.xls]Hoja1!$A$5</c:f>
              <c:strCache>
                <c:ptCount val="1"/>
                <c:pt idx="0">
                  <c:v>Chile</c:v>
                </c:pt>
              </c:strCache>
            </c:strRef>
          </c:tx>
          <c:spPr>
            <a:ln w="28575" cap="rnd">
              <a:solidFill>
                <a:schemeClr val="accent2"/>
              </a:solidFill>
              <a:round/>
            </a:ln>
            <a:effectLst/>
          </c:spPr>
          <c:marker>
            <c:symbol val="none"/>
          </c:marker>
          <c:dLbls>
            <c:dLbl>
              <c:idx val="13"/>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[sh.xpd.publ_Indicator_es_excel_v2.xls]Hoja1!$B$3:$O$3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[sh.xpd.publ_Indicator_es_excel_v2.xls]Hoja1!$B$5:$O$5</c:f>
              <c:numCache>
                <c:formatCode>0.0</c:formatCode>
                <c:ptCount val="14"/>
                <c:pt idx="0">
                  <c:v>36.093183199999999</c:v>
                </c:pt>
                <c:pt idx="1">
                  <c:v>39.638495939999999</c:v>
                </c:pt>
                <c:pt idx="2">
                  <c:v>38.679947570000003</c:v>
                </c:pt>
                <c:pt idx="3">
                  <c:v>36.315839859999997</c:v>
                </c:pt>
                <c:pt idx="4">
                  <c:v>37.72627902</c:v>
                </c:pt>
                <c:pt idx="5">
                  <c:v>37.611668080000001</c:v>
                </c:pt>
                <c:pt idx="6">
                  <c:v>40.463956469999999</c:v>
                </c:pt>
                <c:pt idx="7">
                  <c:v>41.517541860000001</c:v>
                </c:pt>
                <c:pt idx="8">
                  <c:v>42.60627582</c:v>
                </c:pt>
                <c:pt idx="9">
                  <c:v>46.668601440000003</c:v>
                </c:pt>
                <c:pt idx="10">
                  <c:v>46.990602590000002</c:v>
                </c:pt>
                <c:pt idx="11">
                  <c:v>47.252673020000003</c:v>
                </c:pt>
                <c:pt idx="12">
                  <c:v>47.730883210000002</c:v>
                </c:pt>
                <c:pt idx="13">
                  <c:v>47.366541320000003</c:v>
                </c:pt>
              </c:numCache>
            </c:numRef>
          </c:val>
          <c:smooth val="0"/>
        </c:ser>
        <c:ser>
          <c:idx val="2"/>
          <c:order val="2"/>
          <c:tx>
            <c:strRef>
              <c:f>[sh.xpd.publ_Indicator_es_excel_v2.xls]Hoja1!$A$6</c:f>
              <c:strCache>
                <c:ptCount val="1"/>
                <c:pt idx="0">
                  <c:v>Colombia</c:v>
                </c:pt>
              </c:strCache>
            </c:strRef>
          </c:tx>
          <c:spPr>
            <a:ln w="28575" cap="rnd">
              <a:solidFill>
                <a:srgbClr val="C00000"/>
              </a:solidFill>
              <a:round/>
            </a:ln>
            <a:effectLst/>
          </c:spPr>
          <c:marker>
            <c:symbol val="none"/>
          </c:marker>
          <c:dLbls>
            <c:dLbl>
              <c:idx val="13"/>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[sh.xpd.publ_Indicator_es_excel_v2.xls]Hoja1!$B$3:$O$3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[sh.xpd.publ_Indicator_es_excel_v2.xls]Hoja1!$B$6:$O$6</c:f>
              <c:numCache>
                <c:formatCode>0.0</c:formatCode>
                <c:ptCount val="14"/>
                <c:pt idx="0">
                  <c:v>79.298391129999999</c:v>
                </c:pt>
                <c:pt idx="1">
                  <c:v>78.700015329999999</c:v>
                </c:pt>
                <c:pt idx="2">
                  <c:v>80.256562450000004</c:v>
                </c:pt>
                <c:pt idx="3">
                  <c:v>82.720436090000007</c:v>
                </c:pt>
                <c:pt idx="4">
                  <c:v>76.020048090000003</c:v>
                </c:pt>
                <c:pt idx="5">
                  <c:v>74.211458300000004</c:v>
                </c:pt>
                <c:pt idx="6">
                  <c:v>74.202574580000004</c:v>
                </c:pt>
                <c:pt idx="7">
                  <c:v>72.593323679999997</c:v>
                </c:pt>
                <c:pt idx="8">
                  <c:v>70.967562479999998</c:v>
                </c:pt>
                <c:pt idx="9">
                  <c:v>73.416640270000002</c:v>
                </c:pt>
                <c:pt idx="10">
                  <c:v>73.631297340000003</c:v>
                </c:pt>
                <c:pt idx="11">
                  <c:v>75.228827219999999</c:v>
                </c:pt>
                <c:pt idx="12">
                  <c:v>75.780693360000001</c:v>
                </c:pt>
                <c:pt idx="13">
                  <c:v>76.034522359999997</c:v>
                </c:pt>
              </c:numCache>
            </c:numRef>
          </c:val>
          <c:smooth val="0"/>
        </c:ser>
        <c:ser>
          <c:idx val="4"/>
          <c:order val="3"/>
          <c:tx>
            <c:strRef>
              <c:f>[sh.xpd.publ_Indicator_es_excel_v2.xls]Hoja1!$A$8</c:f>
              <c:strCache>
                <c:ptCount val="1"/>
                <c:pt idx="0">
                  <c:v>América Latina y el Caribe</c:v>
                </c:pt>
              </c:strCache>
            </c:strRef>
          </c:tx>
          <c:spPr>
            <a:ln w="28575" cap="rnd">
              <a:solidFill>
                <a:schemeClr val="accent3"/>
              </a:solidFill>
              <a:round/>
            </a:ln>
            <a:effectLst/>
          </c:spPr>
          <c:marker>
            <c:symbol val="none"/>
          </c:marker>
          <c:dLbls>
            <c:dLbl>
              <c:idx val="13"/>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[sh.xpd.publ_Indicator_es_excel_v2.xls]Hoja1!$B$3:$O$3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[sh.xpd.publ_Indicator_es_excel_v2.xls]Hoja1!$B$8:$O$8</c:f>
              <c:numCache>
                <c:formatCode>0.0</c:formatCode>
                <c:ptCount val="14"/>
                <c:pt idx="0">
                  <c:v>47.726625971717773</c:v>
                </c:pt>
                <c:pt idx="1">
                  <c:v>47.969068019900838</c:v>
                </c:pt>
                <c:pt idx="2">
                  <c:v>47.727528320148295</c:v>
                </c:pt>
                <c:pt idx="3">
                  <c:v>47.557432520403587</c:v>
                </c:pt>
                <c:pt idx="4">
                  <c:v>48.420816813872676</c:v>
                </c:pt>
                <c:pt idx="5">
                  <c:v>46.586329593821063</c:v>
                </c:pt>
                <c:pt idx="6">
                  <c:v>46.789762112085114</c:v>
                </c:pt>
                <c:pt idx="7">
                  <c:v>47.546126007173598</c:v>
                </c:pt>
                <c:pt idx="8">
                  <c:v>49.111969155815416</c:v>
                </c:pt>
                <c:pt idx="9">
                  <c:v>50.743493149689733</c:v>
                </c:pt>
                <c:pt idx="10">
                  <c:v>50.960667443368905</c:v>
                </c:pt>
                <c:pt idx="11">
                  <c:v>51.761345396531986</c:v>
                </c:pt>
                <c:pt idx="12">
                  <c:v>52.695785431366353</c:v>
                </c:pt>
                <c:pt idx="13">
                  <c:v>53.167354754258625</c:v>
                </c:pt>
              </c:numCache>
            </c:numRef>
          </c:val>
          <c:smooth val="0"/>
        </c:ser>
        <c:ser>
          <c:idx val="5"/>
          <c:order val="4"/>
          <c:tx>
            <c:strRef>
              <c:f>[sh.xpd.publ_Indicator_es_excel_v2.xls]Hoja1!$A$9</c:f>
              <c:strCache>
                <c:ptCount val="1"/>
                <c:pt idx="0">
                  <c:v>Miembros OCDE</c:v>
                </c:pt>
              </c:strCache>
            </c:strRef>
          </c:tx>
          <c:spPr>
            <a:ln w="28575" cap="rnd">
              <a:solidFill>
                <a:schemeClr val="tx1">
                  <a:lumMod val="50000"/>
                  <a:lumOff val="50000"/>
                </a:schemeClr>
              </a:solidFill>
              <a:round/>
            </a:ln>
            <a:effectLst/>
          </c:spPr>
          <c:marker>
            <c:symbol val="none"/>
          </c:marker>
          <c:dLbls>
            <c:dLbl>
              <c:idx val="13"/>
              <c:layout>
                <c:manualLayout>
                  <c:x val="0"/>
                  <c:y val="-1.729110708831922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[sh.xpd.publ_Indicator_es_excel_v2.xls]Hoja1!$B$3:$O$3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[sh.xpd.publ_Indicator_es_excel_v2.xls]Hoja1!$B$9:$O$9</c:f>
              <c:numCache>
                <c:formatCode>0.0</c:formatCode>
                <c:ptCount val="14"/>
                <c:pt idx="0">
                  <c:v>58.952428955539517</c:v>
                </c:pt>
                <c:pt idx="1">
                  <c:v>58.794240393458082</c:v>
                </c:pt>
                <c:pt idx="2">
                  <c:v>58.516871528861948</c:v>
                </c:pt>
                <c:pt idx="3">
                  <c:v>58.995307828634708</c:v>
                </c:pt>
                <c:pt idx="4">
                  <c:v>59.651501545172771</c:v>
                </c:pt>
                <c:pt idx="5">
                  <c:v>59.722912225181304</c:v>
                </c:pt>
                <c:pt idx="6">
                  <c:v>59.928441720011953</c:v>
                </c:pt>
                <c:pt idx="7">
                  <c:v>60.352078782570565</c:v>
                </c:pt>
                <c:pt idx="8">
                  <c:v>61.583521293350472</c:v>
                </c:pt>
                <c:pt idx="9">
                  <c:v>62.337910492750623</c:v>
                </c:pt>
                <c:pt idx="10">
                  <c:v>62.40840669100826</c:v>
                </c:pt>
                <c:pt idx="11">
                  <c:v>62.594118032197748</c:v>
                </c:pt>
                <c:pt idx="12">
                  <c:v>61.856822642808829</c:v>
                </c:pt>
                <c:pt idx="13">
                  <c:v>61.436841736471074</c:v>
                </c:pt>
              </c:numCache>
            </c:numRef>
          </c:val>
          <c:smooth val="0"/>
        </c:ser>
        <c:ser>
          <c:idx val="6"/>
          <c:order val="5"/>
          <c:tx>
            <c:strRef>
              <c:f>[sh.xpd.publ_Indicator_es_excel_v2.xls]Hoja1!$A$10</c:f>
              <c:strCache>
                <c:ptCount val="1"/>
                <c:pt idx="0">
                  <c:v>Perú</c:v>
                </c:pt>
              </c:strCache>
            </c:strRef>
          </c:tx>
          <c:spPr>
            <a:ln w="28575" cap="rnd">
              <a:solidFill>
                <a:schemeClr val="accent6"/>
              </a:solidFill>
              <a:round/>
            </a:ln>
            <a:effectLst/>
          </c:spPr>
          <c:marker>
            <c:symbol val="none"/>
          </c:marker>
          <c:dLbls>
            <c:dLbl>
              <c:idx val="13"/>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[sh.xpd.publ_Indicator_es_excel_v2.xls]Hoja1!$B$3:$O$3</c:f>
              <c:strCach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strCache>
            </c:strRef>
          </c:cat>
          <c:val>
            <c:numRef>
              <c:f>[sh.xpd.publ_Indicator_es_excel_v2.xls]Hoja1!$B$10:$O$10</c:f>
              <c:numCache>
                <c:formatCode>0.0</c:formatCode>
                <c:ptCount val="14"/>
                <c:pt idx="0">
                  <c:v>56.358331370000002</c:v>
                </c:pt>
                <c:pt idx="1">
                  <c:v>56.807511920000003</c:v>
                </c:pt>
                <c:pt idx="2">
                  <c:v>57.215478820000001</c:v>
                </c:pt>
                <c:pt idx="3">
                  <c:v>58.511845719999997</c:v>
                </c:pt>
                <c:pt idx="4">
                  <c:v>56.722104639999998</c:v>
                </c:pt>
                <c:pt idx="5">
                  <c:v>58.509623509999997</c:v>
                </c:pt>
                <c:pt idx="6">
                  <c:v>53.537102240000003</c:v>
                </c:pt>
                <c:pt idx="7">
                  <c:v>52.498140990000003</c:v>
                </c:pt>
                <c:pt idx="8">
                  <c:v>51.997605239999999</c:v>
                </c:pt>
                <c:pt idx="9">
                  <c:v>56.01646453</c:v>
                </c:pt>
                <c:pt idx="10">
                  <c:v>56.10092607</c:v>
                </c:pt>
                <c:pt idx="11">
                  <c:v>55.003809830000002</c:v>
                </c:pt>
                <c:pt idx="12">
                  <c:v>58.744632410000001</c:v>
                </c:pt>
                <c:pt idx="13">
                  <c:v>58.744632410000001</c:v>
                </c:pt>
              </c:numCache>
            </c:numRef>
          </c:val>
          <c:smooth val="0"/>
        </c:ser>
        <c:dLbls>
          <c:showLegendKey val="0"/>
          <c:showVal val="0"/>
          <c:showCatName val="0"/>
          <c:showSerName val="0"/>
          <c:showPercent val="0"/>
          <c:showBubbleSize val="0"/>
        </c:dLbls>
        <c:smooth val="0"/>
        <c:axId val="-1270227904"/>
        <c:axId val="-1270234976"/>
      </c:lineChart>
      <c:catAx>
        <c:axId val="-127022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CO"/>
          </a:p>
        </c:txPr>
        <c:crossAx val="-1270234976"/>
        <c:crosses val="autoZero"/>
        <c:auto val="1"/>
        <c:lblAlgn val="ctr"/>
        <c:lblOffset val="100"/>
        <c:noMultiLvlLbl val="0"/>
      </c:catAx>
      <c:valAx>
        <c:axId val="-1270234976"/>
        <c:scaling>
          <c:orientation val="minMax"/>
          <c:min val="2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CO"/>
          </a:p>
        </c:txPr>
        <c:crossAx val="-1270227904"/>
        <c:crosses val="autoZero"/>
        <c:crossBetween val="between"/>
      </c:valAx>
      <c:spPr>
        <a:noFill/>
        <a:ln>
          <a:noFill/>
        </a:ln>
        <a:effectLst/>
      </c:spPr>
    </c:plotArea>
    <c:legend>
      <c:legendPos val="b"/>
      <c:layout>
        <c:manualLayout>
          <c:xMode val="edge"/>
          <c:yMode val="edge"/>
          <c:x val="0"/>
          <c:y val="0.86846681220815058"/>
          <c:w val="0.99998933045379779"/>
          <c:h val="0.1142731195861395"/>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Valor recobrado y aprobado por Soliris                </a:t>
            </a:r>
          </a:p>
          <a:p>
            <a:pPr>
              <a:defRPr/>
            </a:pPr>
            <a:r>
              <a:rPr lang="es-CO"/>
              <a:t>(millones de pesos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tx>
            <c:strRef>
              <c:f>todos!$H$20</c:f>
              <c:strCache>
                <c:ptCount val="1"/>
                <c:pt idx="0">
                  <c:v>Valor recobrado</c:v>
                </c:pt>
              </c:strCache>
            </c:strRef>
          </c:tx>
          <c:spPr>
            <a:solidFill>
              <a:schemeClr val="accent1"/>
            </a:solidFill>
            <a:ln>
              <a:noFill/>
            </a:ln>
            <a:effectLst/>
          </c:spPr>
          <c:invertIfNegative val="0"/>
          <c:cat>
            <c:numRef>
              <c:f>todos!$G$21:$G$27</c:f>
              <c:numCache>
                <c:formatCode>General</c:formatCode>
                <c:ptCount val="7"/>
                <c:pt idx="0">
                  <c:v>2008</c:v>
                </c:pt>
                <c:pt idx="1">
                  <c:v>2009</c:v>
                </c:pt>
                <c:pt idx="2">
                  <c:v>2010</c:v>
                </c:pt>
                <c:pt idx="3">
                  <c:v>2011</c:v>
                </c:pt>
                <c:pt idx="4">
                  <c:v>2012</c:v>
                </c:pt>
                <c:pt idx="5">
                  <c:v>2013</c:v>
                </c:pt>
                <c:pt idx="6">
                  <c:v>2014</c:v>
                </c:pt>
              </c:numCache>
            </c:numRef>
          </c:cat>
          <c:val>
            <c:numRef>
              <c:f>todos!$H$21:$H$27</c:f>
              <c:numCache>
                <c:formatCode>General</c:formatCode>
                <c:ptCount val="7"/>
                <c:pt idx="0">
                  <c:v>3281.337098</c:v>
                </c:pt>
                <c:pt idx="1">
                  <c:v>7130.0905391999995</c:v>
                </c:pt>
                <c:pt idx="2">
                  <c:v>4560.5686050000004</c:v>
                </c:pt>
                <c:pt idx="3">
                  <c:v>6039.4783090000001</c:v>
                </c:pt>
                <c:pt idx="4">
                  <c:v>27724.492491240002</c:v>
                </c:pt>
                <c:pt idx="5">
                  <c:v>38787.57145078</c:v>
                </c:pt>
                <c:pt idx="6" formatCode="_(&quot;$&quot;* #,##0.00_);_(&quot;$&quot;* \(#,##0.00\);_(&quot;$&quot;* &quot;-&quot;??_);_(@_)">
                  <c:v>44001.570815999999</c:v>
                </c:pt>
              </c:numCache>
            </c:numRef>
          </c:val>
        </c:ser>
        <c:ser>
          <c:idx val="1"/>
          <c:order val="1"/>
          <c:tx>
            <c:strRef>
              <c:f>todos!$I$20</c:f>
              <c:strCache>
                <c:ptCount val="1"/>
                <c:pt idx="0">
                  <c:v>Valor aprobadomillones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todos!$G$21:$G$27</c:f>
              <c:numCache>
                <c:formatCode>General</c:formatCode>
                <c:ptCount val="7"/>
                <c:pt idx="0">
                  <c:v>2008</c:v>
                </c:pt>
                <c:pt idx="1">
                  <c:v>2009</c:v>
                </c:pt>
                <c:pt idx="2">
                  <c:v>2010</c:v>
                </c:pt>
                <c:pt idx="3">
                  <c:v>2011</c:v>
                </c:pt>
                <c:pt idx="4">
                  <c:v>2012</c:v>
                </c:pt>
                <c:pt idx="5">
                  <c:v>2013</c:v>
                </c:pt>
                <c:pt idx="6">
                  <c:v>2014</c:v>
                </c:pt>
              </c:numCache>
            </c:numRef>
          </c:cat>
          <c:val>
            <c:numRef>
              <c:f>todos!$I$21:$I$27</c:f>
              <c:numCache>
                <c:formatCode>_("$"* #,##0.00_);_("$"* \(#,##0.00\);_("$"* "-"??_);_(@_)</c:formatCode>
                <c:ptCount val="7"/>
                <c:pt idx="0">
                  <c:v>1396.9710600000001</c:v>
                </c:pt>
                <c:pt idx="1">
                  <c:v>3910.1506251999999</c:v>
                </c:pt>
                <c:pt idx="2">
                  <c:v>2651.8431639999999</c:v>
                </c:pt>
                <c:pt idx="3">
                  <c:v>4136.8369855999999</c:v>
                </c:pt>
                <c:pt idx="4">
                  <c:v>14913.697211860001</c:v>
                </c:pt>
                <c:pt idx="5">
                  <c:v>29834.692021999999</c:v>
                </c:pt>
                <c:pt idx="6">
                  <c:v>32330.672127999998</c:v>
                </c:pt>
              </c:numCache>
            </c:numRef>
          </c:val>
        </c:ser>
        <c:dLbls>
          <c:showLegendKey val="0"/>
          <c:showVal val="0"/>
          <c:showCatName val="0"/>
          <c:showSerName val="0"/>
          <c:showPercent val="0"/>
          <c:showBubbleSize val="0"/>
        </c:dLbls>
        <c:gapWidth val="219"/>
        <c:overlap val="-27"/>
        <c:axId val="-1270234432"/>
        <c:axId val="-1270229536"/>
      </c:barChart>
      <c:catAx>
        <c:axId val="-1270234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70229536"/>
        <c:crosses val="autoZero"/>
        <c:auto val="1"/>
        <c:lblAlgn val="ctr"/>
        <c:lblOffset val="100"/>
        <c:noMultiLvlLbl val="0"/>
      </c:catAx>
      <c:valAx>
        <c:axId val="-1270229536"/>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702344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15499677824199"/>
          <c:y val="0.18039682338742999"/>
          <c:w val="0.78928134406597406"/>
          <c:h val="0.61359394384383603"/>
        </c:manualLayout>
      </c:layout>
      <c:barChart>
        <c:barDir val="col"/>
        <c:grouping val="clustered"/>
        <c:varyColors val="0"/>
        <c:ser>
          <c:idx val="0"/>
          <c:order val="0"/>
          <c:tx>
            <c:strRef>
              <c:f>Hoja5!$A$7</c:f>
              <c:strCache>
                <c:ptCount val="1"/>
                <c:pt idx="0">
                  <c:v>ECULIZUMAB</c:v>
                </c:pt>
              </c:strCache>
            </c:strRef>
          </c:tx>
          <c:spPr>
            <a:solidFill>
              <a:schemeClr val="accent1">
                <a:lumMod val="75000"/>
              </a:schemeClr>
            </a:solidFill>
          </c:spPr>
          <c:invertIfNegative val="0"/>
          <c:dLbls>
            <c:spPr>
              <a:noFill/>
              <a:ln>
                <a:noFill/>
              </a:ln>
              <a:effectLst/>
            </c:spPr>
            <c:txPr>
              <a:bodyPr/>
              <a:lstStyle/>
              <a:p>
                <a:pPr>
                  <a:defRPr sz="1200">
                    <a:solidFill>
                      <a:srgbClr val="0000FF"/>
                    </a:solidFill>
                    <a:latin typeface="Arial"/>
                    <a:cs typeface="Arial"/>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Hoja5!$B$6:$H$6</c:f>
              <c:numCache>
                <c:formatCode>General</c:formatCode>
                <c:ptCount val="7"/>
                <c:pt idx="0">
                  <c:v>2008</c:v>
                </c:pt>
                <c:pt idx="1">
                  <c:v>2009</c:v>
                </c:pt>
                <c:pt idx="2">
                  <c:v>2010</c:v>
                </c:pt>
                <c:pt idx="3">
                  <c:v>2011</c:v>
                </c:pt>
                <c:pt idx="4">
                  <c:v>2012</c:v>
                </c:pt>
                <c:pt idx="5">
                  <c:v>2013</c:v>
                </c:pt>
                <c:pt idx="6">
                  <c:v>2014</c:v>
                </c:pt>
              </c:numCache>
            </c:numRef>
          </c:cat>
          <c:val>
            <c:numRef>
              <c:f>Hoja5!$B$7:$H$7</c:f>
              <c:numCache>
                <c:formatCode>General</c:formatCode>
                <c:ptCount val="7"/>
                <c:pt idx="0">
                  <c:v>1</c:v>
                </c:pt>
                <c:pt idx="1">
                  <c:v>1</c:v>
                </c:pt>
                <c:pt idx="2">
                  <c:v>3</c:v>
                </c:pt>
                <c:pt idx="3">
                  <c:v>5</c:v>
                </c:pt>
                <c:pt idx="4">
                  <c:v>10</c:v>
                </c:pt>
                <c:pt idx="5">
                  <c:v>11</c:v>
                </c:pt>
                <c:pt idx="6">
                  <c:v>12</c:v>
                </c:pt>
              </c:numCache>
            </c:numRef>
          </c:val>
        </c:ser>
        <c:dLbls>
          <c:showLegendKey val="0"/>
          <c:showVal val="0"/>
          <c:showCatName val="0"/>
          <c:showSerName val="0"/>
          <c:showPercent val="0"/>
          <c:showBubbleSize val="0"/>
        </c:dLbls>
        <c:gapWidth val="150"/>
        <c:axId val="-1270231712"/>
        <c:axId val="-1270228992"/>
      </c:barChart>
      <c:catAx>
        <c:axId val="-1270231712"/>
        <c:scaling>
          <c:orientation val="minMax"/>
        </c:scaling>
        <c:delete val="0"/>
        <c:axPos val="b"/>
        <c:numFmt formatCode="General" sourceLinked="1"/>
        <c:majorTickMark val="none"/>
        <c:minorTickMark val="none"/>
        <c:tickLblPos val="nextTo"/>
        <c:txPr>
          <a:bodyPr/>
          <a:lstStyle/>
          <a:p>
            <a:pPr>
              <a:defRPr sz="1400"/>
            </a:pPr>
            <a:endParaRPr lang="es-CO"/>
          </a:p>
        </c:txPr>
        <c:crossAx val="-1270228992"/>
        <c:crosses val="autoZero"/>
        <c:auto val="1"/>
        <c:lblAlgn val="ctr"/>
        <c:lblOffset val="100"/>
        <c:noMultiLvlLbl val="0"/>
      </c:catAx>
      <c:valAx>
        <c:axId val="-1270228992"/>
        <c:scaling>
          <c:orientation val="minMax"/>
        </c:scaling>
        <c:delete val="0"/>
        <c:axPos val="l"/>
        <c:majorGridlines>
          <c:spPr>
            <a:ln w="3175">
              <a:prstDash val="sysDot"/>
            </a:ln>
          </c:spPr>
        </c:majorGridlines>
        <c:title>
          <c:tx>
            <c:rich>
              <a:bodyPr/>
              <a:lstStyle/>
              <a:p>
                <a:pPr>
                  <a:defRPr sz="1200" b="0">
                    <a:latin typeface="Arial"/>
                    <a:cs typeface="Arial"/>
                  </a:defRPr>
                </a:pPr>
                <a:r>
                  <a:rPr lang="es-CO" sz="1200" b="0" dirty="0" smtClean="0">
                    <a:latin typeface="Arial"/>
                    <a:cs typeface="Arial"/>
                  </a:rPr>
                  <a:t>Pacientes promedio mes</a:t>
                </a:r>
                <a:endParaRPr lang="es-CO" sz="1200" b="0" dirty="0">
                  <a:latin typeface="Arial"/>
                  <a:cs typeface="Arial"/>
                </a:endParaRPr>
              </a:p>
            </c:rich>
          </c:tx>
          <c:layout/>
          <c:overlay val="0"/>
        </c:title>
        <c:numFmt formatCode="General" sourceLinked="1"/>
        <c:majorTickMark val="out"/>
        <c:minorTickMark val="none"/>
        <c:tickLblPos val="nextTo"/>
        <c:txPr>
          <a:bodyPr/>
          <a:lstStyle/>
          <a:p>
            <a:pPr>
              <a:defRPr sz="1200"/>
            </a:pPr>
            <a:endParaRPr lang="es-CO"/>
          </a:p>
        </c:txPr>
        <c:crossAx val="-1270231712"/>
        <c:crosses val="autoZero"/>
        <c:crossBetween val="between"/>
      </c:valAx>
      <c:spPr>
        <a:ln>
          <a:solidFill>
            <a:schemeClr val="bg1">
              <a:lumMod val="50000"/>
            </a:schemeClr>
          </a:solidFill>
        </a:ln>
      </c:spPr>
    </c:plotArea>
    <c:plotVisOnly val="1"/>
    <c:dispBlanksAs val="gap"/>
    <c:showDLblsOverMax val="0"/>
  </c:chart>
  <c:txPr>
    <a:bodyPr/>
    <a:lstStyle/>
    <a:p>
      <a:pPr>
        <a:defRPr sz="1600"/>
      </a:pPr>
      <a:endParaRPr lang="es-C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1"/>
          <c:order val="0"/>
          <c:tx>
            <c:strRef>
              <c:f>'Hoja2 (2)'!$B$34</c:f>
              <c:strCache>
                <c:ptCount val="1"/>
                <c:pt idx="0">
                  <c:v>Valor Recobrado</c:v>
                </c:pt>
              </c:strCache>
            </c:strRef>
          </c:tx>
          <c:invertIfNegative val="0"/>
          <c:dLbls>
            <c:dLbl>
              <c:idx val="0"/>
              <c:layout>
                <c:manualLayout>
                  <c:x val="9.1324393907923421E-3"/>
                  <c:y val="-3.84312137361082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8493150684931581E-3"/>
                  <c:y val="-4.629629629629632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2.697495183044318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5336460200074396E-3"/>
                  <c:y val="-1.7067996029115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870106220081841E-2"/>
                  <c:y val="-1.422333002426254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2269168160059509E-2"/>
                  <c:y val="-1.1378664019410043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'Hoja2 (2)'!$A$35:$A$40</c:f>
              <c:strCache>
                <c:ptCount val="6"/>
                <c:pt idx="0">
                  <c:v>0</c:v>
                </c:pt>
                <c:pt idx="1">
                  <c:v>Q1</c:v>
                </c:pt>
                <c:pt idx="2">
                  <c:v>Q2</c:v>
                </c:pt>
                <c:pt idx="3">
                  <c:v>Q3</c:v>
                </c:pt>
                <c:pt idx="4">
                  <c:v>Q4</c:v>
                </c:pt>
                <c:pt idx="5">
                  <c:v>Q5</c:v>
                </c:pt>
              </c:strCache>
            </c:strRef>
          </c:cat>
          <c:val>
            <c:numRef>
              <c:f>'Hoja2 (2)'!$B$35:$B$40</c:f>
              <c:numCache>
                <c:formatCode>_(* #,##0_);_(* \(#,##0\);_(* "-"??_);_(@_)</c:formatCode>
                <c:ptCount val="6"/>
                <c:pt idx="0">
                  <c:v>188521518402.42987</c:v>
                </c:pt>
                <c:pt idx="1">
                  <c:v>398553692435.23999</c:v>
                </c:pt>
                <c:pt idx="2">
                  <c:v>51788831111.75</c:v>
                </c:pt>
                <c:pt idx="3">
                  <c:v>295177866283.14978</c:v>
                </c:pt>
                <c:pt idx="4">
                  <c:v>627668354955.43994</c:v>
                </c:pt>
                <c:pt idx="5">
                  <c:v>1162339536681.05</c:v>
                </c:pt>
              </c:numCache>
            </c:numRef>
          </c:val>
        </c:ser>
        <c:ser>
          <c:idx val="2"/>
          <c:order val="1"/>
          <c:tx>
            <c:strRef>
              <c:f>'Hoja2 (2)'!$C$34</c:f>
              <c:strCache>
                <c:ptCount val="1"/>
                <c:pt idx="0">
                  <c:v>Valor Aprobado</c:v>
                </c:pt>
              </c:strCache>
            </c:strRef>
          </c:tx>
          <c:spPr>
            <a:solidFill>
              <a:srgbClr val="9BBB59"/>
            </a:solidFill>
          </c:spPr>
          <c:invertIfNegative val="0"/>
          <c:dLbls>
            <c:dLbl>
              <c:idx val="0"/>
              <c:layout>
                <c:manualLayout>
                  <c:x val="2.9680397830192804E-2"/>
                  <c:y val="-1.528302410843231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2012167730155609E-2"/>
                  <c:y val="-2.5601994043672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3002854755268797E-2"/>
                  <c:y val="-2.312131089377167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5044681025779773E-2"/>
                  <c:y val="-2.5601994043672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3939610574670488E-2"/>
                  <c:y val="-8.533998014557522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0670384450036985E-2"/>
                  <c:y val="-1.7067996029115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'Hoja2 (2)'!$A$35:$A$40</c:f>
              <c:strCache>
                <c:ptCount val="6"/>
                <c:pt idx="0">
                  <c:v>0</c:v>
                </c:pt>
                <c:pt idx="1">
                  <c:v>Q1</c:v>
                </c:pt>
                <c:pt idx="2">
                  <c:v>Q2</c:v>
                </c:pt>
                <c:pt idx="3">
                  <c:v>Q3</c:v>
                </c:pt>
                <c:pt idx="4">
                  <c:v>Q4</c:v>
                </c:pt>
                <c:pt idx="5">
                  <c:v>Q5</c:v>
                </c:pt>
              </c:strCache>
            </c:strRef>
          </c:cat>
          <c:val>
            <c:numRef>
              <c:f>'Hoja2 (2)'!$C$35:$C$40</c:f>
              <c:numCache>
                <c:formatCode>_(* #,##0_);_(* \(#,##0\);_(* "-"??_);_(@_)</c:formatCode>
                <c:ptCount val="6"/>
                <c:pt idx="0">
                  <c:v>96597903865.839996</c:v>
                </c:pt>
                <c:pt idx="1">
                  <c:v>284192061230.23999</c:v>
                </c:pt>
                <c:pt idx="2">
                  <c:v>38349136445.229996</c:v>
                </c:pt>
                <c:pt idx="3">
                  <c:v>207448782957.72</c:v>
                </c:pt>
                <c:pt idx="4">
                  <c:v>461174409560.54974</c:v>
                </c:pt>
                <c:pt idx="5">
                  <c:v>851137206918.92004</c:v>
                </c:pt>
              </c:numCache>
            </c:numRef>
          </c:val>
        </c:ser>
        <c:dLbls>
          <c:showLegendKey val="0"/>
          <c:showVal val="0"/>
          <c:showCatName val="0"/>
          <c:showSerName val="0"/>
          <c:showPercent val="0"/>
          <c:showBubbleSize val="0"/>
        </c:dLbls>
        <c:gapWidth val="150"/>
        <c:shape val="box"/>
        <c:axId val="-1357674704"/>
        <c:axId val="-1357669808"/>
        <c:axId val="0"/>
      </c:bar3DChart>
      <c:catAx>
        <c:axId val="-1357674704"/>
        <c:scaling>
          <c:orientation val="minMax"/>
        </c:scaling>
        <c:delete val="0"/>
        <c:axPos val="b"/>
        <c:numFmt formatCode="General" sourceLinked="0"/>
        <c:majorTickMark val="out"/>
        <c:minorTickMark val="none"/>
        <c:tickLblPos val="nextTo"/>
        <c:crossAx val="-1357669808"/>
        <c:crosses val="autoZero"/>
        <c:auto val="1"/>
        <c:lblAlgn val="ctr"/>
        <c:lblOffset val="100"/>
        <c:noMultiLvlLbl val="0"/>
      </c:catAx>
      <c:valAx>
        <c:axId val="-1357669808"/>
        <c:scaling>
          <c:orientation val="minMax"/>
        </c:scaling>
        <c:delete val="0"/>
        <c:axPos val="l"/>
        <c:majorGridlines/>
        <c:numFmt formatCode="_(* #,##0_);_(* \(#,##0\);_(* &quot;-&quot;??_);_(@_)" sourceLinked="1"/>
        <c:majorTickMark val="out"/>
        <c:minorTickMark val="none"/>
        <c:tickLblPos val="nextTo"/>
        <c:crossAx val="-1357674704"/>
        <c:crosses val="autoZero"/>
        <c:crossBetween val="between"/>
        <c:dispUnits>
          <c:builtInUnit val="millions"/>
          <c:dispUnitsLbl>
            <c:layout/>
          </c:dispUnitsLbl>
        </c:dispUnits>
      </c:valAx>
    </c:plotArea>
    <c:legend>
      <c:legendPos val="b"/>
      <c:layout/>
      <c:overlay val="0"/>
    </c:legend>
    <c:plotVisOnly val="1"/>
    <c:dispBlanksAs val="gap"/>
    <c:showDLblsOverMax val="0"/>
  </c:chart>
  <c:spPr>
    <a:ln>
      <a:noFill/>
    </a:ln>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0.93394</cdr:y>
    </cdr:from>
    <cdr:to>
      <cdr:x>0.2557</cdr:x>
      <cdr:y>1</cdr:y>
    </cdr:to>
    <cdr:sp macro="" textlink="">
      <cdr:nvSpPr>
        <cdr:cNvPr id="2" name="12 CuadroTexto"/>
        <cdr:cNvSpPr txBox="1"/>
      </cdr:nvSpPr>
      <cdr:spPr>
        <a:xfrm xmlns:a="http://schemas.openxmlformats.org/drawingml/2006/main">
          <a:off x="0" y="3698830"/>
          <a:ext cx="1712328" cy="2616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s-CO" sz="1100" dirty="0" smtClean="0">
              <a:solidFill>
                <a:schemeClr val="tx1">
                  <a:lumMod val="65000"/>
                  <a:lumOff val="35000"/>
                </a:schemeClr>
              </a:solidFill>
              <a:latin typeface="Arial" pitchFamily="34" charset="0"/>
              <a:cs typeface="Arial" pitchFamily="34" charset="0"/>
            </a:rPr>
            <a:t>Fuente: Banco Mundial. </a:t>
          </a:r>
          <a:endParaRPr lang="en-US" sz="1100" dirty="0">
            <a:solidFill>
              <a:schemeClr val="tx1">
                <a:lumMod val="65000"/>
                <a:lumOff val="35000"/>
              </a:schemeClr>
            </a:solidFill>
            <a:latin typeface="Arial" pitchFamily="34" charset="0"/>
            <a:cs typeface="Arial" pitchFamily="34" charset="0"/>
          </a:endParaRPr>
        </a:p>
      </cdr:txBody>
    </cdr:sp>
  </cdr:relSizeAnchor>
  <cdr:relSizeAnchor xmlns:cdr="http://schemas.openxmlformats.org/drawingml/2006/chartDrawing">
    <cdr:from>
      <cdr:x>1.34829E-7</cdr:x>
      <cdr:y>0</cdr:y>
    </cdr:from>
    <cdr:to>
      <cdr:x>1</cdr:x>
      <cdr:y>0.07244</cdr:y>
    </cdr:to>
    <cdr:sp macro="" textlink="">
      <cdr:nvSpPr>
        <cdr:cNvPr id="3" name="Rectángulo 2"/>
        <cdr:cNvSpPr/>
      </cdr:nvSpPr>
      <cdr:spPr>
        <a:xfrm xmlns:a="http://schemas.openxmlformats.org/drawingml/2006/main">
          <a:off x="1" y="0"/>
          <a:ext cx="7416823" cy="329679"/>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s-CO" sz="1400" b="1" dirty="0" smtClean="0">
              <a:solidFill>
                <a:schemeClr val="tx1">
                  <a:lumMod val="65000"/>
                  <a:lumOff val="35000"/>
                </a:schemeClr>
              </a:solidFill>
              <a:latin typeface="Arial" panose="020B0604020202020204" pitchFamily="34" charset="0"/>
              <a:cs typeface="Arial" panose="020B0604020202020204" pitchFamily="34" charset="0"/>
            </a:rPr>
            <a:t> Gasto </a:t>
          </a:r>
          <a:r>
            <a:rPr lang="es-CO" sz="1400" b="1" dirty="0">
              <a:solidFill>
                <a:schemeClr val="tx1">
                  <a:lumMod val="65000"/>
                  <a:lumOff val="35000"/>
                </a:schemeClr>
              </a:solidFill>
              <a:latin typeface="Arial" panose="020B0604020202020204" pitchFamily="34" charset="0"/>
              <a:cs typeface="Arial" panose="020B0604020202020204" pitchFamily="34" charset="0"/>
            </a:rPr>
            <a:t>en salud, sector público (% del gasto total en salud)</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CO"/>
          </a:p>
        </p:txBody>
      </p:sp>
      <p:sp>
        <p:nvSpPr>
          <p:cNvPr id="3" name="Marcador de fecha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5B6FDC6-D388-4F38-8139-5D65D600A9C6}" type="datetimeFigureOut">
              <a:rPr lang="es-CO" smtClean="0"/>
              <a:t>09/12/2015</a:t>
            </a:fld>
            <a:endParaRPr lang="es-CO"/>
          </a:p>
        </p:txBody>
      </p:sp>
      <p:sp>
        <p:nvSpPr>
          <p:cNvPr id="4" name="Marcador de pie de página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s-CO"/>
          </a:p>
        </p:txBody>
      </p:sp>
      <p:sp>
        <p:nvSpPr>
          <p:cNvPr id="5" name="Marcador de número de diapositiva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B298878-A8FA-4CF1-9BEA-981E91CF4875}" type="slidenum">
              <a:rPr lang="es-CO" smtClean="0"/>
              <a:t>‹Nº›</a:t>
            </a:fld>
            <a:endParaRPr lang="es-CO"/>
          </a:p>
        </p:txBody>
      </p:sp>
    </p:spTree>
    <p:extLst>
      <p:ext uri="{BB962C8B-B14F-4D97-AF65-F5344CB8AC3E}">
        <p14:creationId xmlns:p14="http://schemas.microsoft.com/office/powerpoint/2010/main" val="1869516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CO"/>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6D714D9-3C45-4B04-9022-A9A7E855B88F}" type="datetimeFigureOut">
              <a:rPr lang="es-CO" smtClean="0"/>
              <a:pPr/>
              <a:t>09/12/2015</a:t>
            </a:fld>
            <a:endParaRPr lang="es-CO"/>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s-CO"/>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CE416CE-3A1F-4145-BC7F-908FC8F9D32E}" type="slidenum">
              <a:rPr lang="es-CO" smtClean="0"/>
              <a:pPr/>
              <a:t>‹Nº›</a:t>
            </a:fld>
            <a:endParaRPr lang="es-CO"/>
          </a:p>
        </p:txBody>
      </p:sp>
    </p:spTree>
    <p:extLst>
      <p:ext uri="{BB962C8B-B14F-4D97-AF65-F5344CB8AC3E}">
        <p14:creationId xmlns:p14="http://schemas.microsoft.com/office/powerpoint/2010/main" val="3940302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u="sng" dirty="0" smtClean="0"/>
              <a:t>Recobros: </a:t>
            </a:r>
          </a:p>
          <a:p>
            <a:r>
              <a:rPr lang="es-CO" dirty="0"/>
              <a:t>Tecnologías en salud y prestaciones NO POS: De no ser financiadas por medio de gasto de bolsillo o seguros complementarios, la demanda por estas prestaciones acaba siendo cubierta por medio de recursos de oferta o por el rubro “Apoyo otros eventos y fallos de tutela” de la subcuenta de compensación del FOSYGA.</a:t>
            </a:r>
            <a:endParaRPr lang="es-CO" u="sng" dirty="0" smtClean="0"/>
          </a:p>
          <a:p>
            <a:endParaRPr lang="es-CO" u="sng" dirty="0" smtClean="0"/>
          </a:p>
          <a:p>
            <a:r>
              <a:rPr lang="es-CO" u="sng" dirty="0" smtClean="0"/>
              <a:t>Aseguramiento</a:t>
            </a:r>
            <a:r>
              <a:rPr lang="es-CO" dirty="0" smtClean="0"/>
              <a:t>: </a:t>
            </a:r>
          </a:p>
          <a:p>
            <a:pPr marL="174708" indent="-174708">
              <a:buFont typeface="Arial" panose="020B0604020202020204" pitchFamily="34" charset="0"/>
              <a:buChar char="•"/>
            </a:pPr>
            <a:r>
              <a:rPr lang="es-CO" dirty="0" smtClean="0"/>
              <a:t>UPC:</a:t>
            </a:r>
            <a:r>
              <a:rPr lang="es-CO" baseline="0" dirty="0" smtClean="0"/>
              <a:t> La prima o valor monetario reconocido a las EPS por el POS se conoce como la Unidad de Pago por Capitación (UPC).</a:t>
            </a:r>
          </a:p>
          <a:p>
            <a:pPr marL="174708" indent="-174708">
              <a:buFont typeface="Arial" panose="020B0604020202020204" pitchFamily="34" charset="0"/>
              <a:buChar char="•"/>
            </a:pPr>
            <a:r>
              <a:rPr lang="es-CO" dirty="0" smtClean="0"/>
              <a:t>Los ingresos por la UPC son los recursos con que</a:t>
            </a:r>
            <a:r>
              <a:rPr lang="es-CO" baseline="0" dirty="0" smtClean="0"/>
              <a:t> el asegurador cuenta para pagar los eventos que ocurren a sus asegurados, eventos que en su gran mayoría son de atención curativa. </a:t>
            </a:r>
          </a:p>
          <a:p>
            <a:pPr marL="174708" indent="-174708">
              <a:buFont typeface="Arial" panose="020B0604020202020204" pitchFamily="34" charset="0"/>
              <a:buChar char="•"/>
            </a:pPr>
            <a:r>
              <a:rPr lang="es-CO" baseline="0" dirty="0" smtClean="0"/>
              <a:t>Ecuación: ingresos por UPC – egresos por eventos de atención en salud </a:t>
            </a:r>
          </a:p>
          <a:p>
            <a:pPr marL="174708" indent="-174708">
              <a:buFont typeface="Arial" panose="020B0604020202020204" pitchFamily="34" charset="0"/>
              <a:buChar char="•"/>
            </a:pPr>
            <a:r>
              <a:rPr lang="es-CO" baseline="0" dirty="0" smtClean="0"/>
              <a:t>A los egresos se suman los gastos administrativos y otros no operacionales.  </a:t>
            </a:r>
          </a:p>
          <a:p>
            <a:endParaRPr lang="es-CO" baseline="0" dirty="0" smtClean="0"/>
          </a:p>
          <a:p>
            <a:r>
              <a:rPr lang="es-CO" u="sng" baseline="0" dirty="0" smtClean="0"/>
              <a:t>Salud Pública</a:t>
            </a:r>
            <a:r>
              <a:rPr lang="es-CO" baseline="0" dirty="0" smtClean="0"/>
              <a:t>: </a:t>
            </a:r>
          </a:p>
          <a:p>
            <a:pPr marL="174708" indent="-174708">
              <a:buFont typeface="Arial" panose="020B0604020202020204" pitchFamily="34" charset="0"/>
              <a:buChar char="•"/>
            </a:pPr>
            <a:r>
              <a:rPr lang="es-CO" dirty="0"/>
              <a:t>Definición de Acciones de promoción de la salud y la prevención de la enfermedad, como pilares de la estrategia de Atención Primaria en Salud</a:t>
            </a:r>
          </a:p>
          <a:p>
            <a:pPr marL="174708" indent="-174708">
              <a:buFont typeface="Arial" panose="020B0604020202020204" pitchFamily="34" charset="0"/>
              <a:buChar char="•"/>
            </a:pPr>
            <a:r>
              <a:rPr lang="es-CO" dirty="0"/>
              <a:t>Atención Primaria en Salud que estará constituida por tres componentes integrados e interdependientes: los servicios de salud, la acción intersectorial/</a:t>
            </a:r>
            <a:r>
              <a:rPr lang="es-CO" dirty="0" err="1"/>
              <a:t>transectorial</a:t>
            </a:r>
            <a:r>
              <a:rPr lang="es-CO" dirty="0"/>
              <a:t> por la salud y la participación social, comunitaria y ciudadana.</a:t>
            </a:r>
            <a:endParaRPr lang="es-CO" baseline="0" dirty="0" smtClean="0"/>
          </a:p>
          <a:p>
            <a:pPr marL="174708" indent="-174708">
              <a:buFont typeface="Arial" panose="020B0604020202020204" pitchFamily="34" charset="0"/>
              <a:buChar char="•"/>
            </a:pPr>
            <a:r>
              <a:rPr lang="es-CO" dirty="0"/>
              <a:t>La entidad territorial es la encargada de dirigir y orientar los mecanismos de operación y articulación de  los agentes presentes  en cada territorio para obtener los resultados en salud esperado. </a:t>
            </a:r>
          </a:p>
          <a:p>
            <a:pPr marL="174708" indent="-174708">
              <a:buFont typeface="Arial" panose="020B0604020202020204" pitchFamily="34" charset="0"/>
              <a:buChar char="•"/>
            </a:pPr>
            <a:r>
              <a:rPr lang="es-CO" dirty="0"/>
              <a:t>PIC: a contratación de estas acciones deberá ser prioritariamente con las Empresas Sociales del Estado ubicadas en el territorio, incluyendo las IPS indígenas. En el caso de que estas entidades no demuestren capacidad técnica y operativa para la implementación del Plan de Intervenciones Colectivas, podrán ser contratadas con otro tipo de instituciones, como IPS privadas del municipio, ONG o universidades, siempre y cuando cumplan con los criterios establecidos</a:t>
            </a:r>
          </a:p>
          <a:p>
            <a:endParaRPr lang="es-CO" dirty="0"/>
          </a:p>
          <a:p>
            <a:r>
              <a:rPr lang="es-CO" u="sng" dirty="0"/>
              <a:t>POS</a:t>
            </a:r>
            <a:r>
              <a:rPr lang="es-CO" dirty="0"/>
              <a:t>: </a:t>
            </a:r>
          </a:p>
          <a:p>
            <a:pPr marL="174708" indent="-174708">
              <a:buFont typeface="Arial" panose="020B0604020202020204" pitchFamily="34" charset="0"/>
              <a:buChar char="•"/>
            </a:pPr>
            <a:r>
              <a:rPr lang="es-CO" i="1" dirty="0"/>
              <a:t> </a:t>
            </a:r>
            <a:r>
              <a:rPr lang="es-CO" dirty="0"/>
              <a:t>El Plan de Beneficios deberá actualizarse integralmente una vez cada dos (2) años atendiendo a cambios en el perfil epidemiológico y carga de la enfermedad de la población, disponibilidad de recursos, equilibrio y medicamentos extraordinarios no explícitos dentro del Plan de Beneficios.</a:t>
            </a:r>
          </a:p>
          <a:p>
            <a:pPr marL="174708" indent="-174708">
              <a:buFont typeface="Arial" panose="020B0604020202020204" pitchFamily="34" charset="0"/>
              <a:buChar char="•"/>
            </a:pPr>
            <a:r>
              <a:rPr lang="es-CO" dirty="0"/>
              <a:t>El POS-C es un paquete bastante comprehensivo, e incluye prestaciones en todos los niveles de atención13. Las exclusiones explícitas constan principalmente de cirugías estéticas, aparatos prostéticos, psicoterapia de largo plazo y tratamientos experimentales.</a:t>
            </a:r>
          </a:p>
          <a:p>
            <a:endParaRPr lang="es-CO" dirty="0"/>
          </a:p>
          <a:p>
            <a:endParaRPr lang="es-CO" dirty="0"/>
          </a:p>
          <a:p>
            <a:r>
              <a:rPr lang="es-CO" u="sng" dirty="0"/>
              <a:t>FINANCIAMIENTO</a:t>
            </a:r>
            <a:r>
              <a:rPr lang="es-CO" dirty="0"/>
              <a:t>: </a:t>
            </a:r>
          </a:p>
          <a:p>
            <a:r>
              <a:rPr lang="es-CO" b="1" dirty="0"/>
              <a:t>Artículo 42. </a:t>
            </a:r>
            <a:r>
              <a:rPr lang="es-CO" b="1" i="1" dirty="0"/>
              <a:t>Financiación de las acciones de salud pública, atención primaria en salud y promoción y prevenci</a:t>
            </a:r>
            <a:r>
              <a:rPr lang="es-CO" b="1" dirty="0"/>
              <a:t>ó</a:t>
            </a:r>
            <a:r>
              <a:rPr lang="es-CO" b="1" i="1" dirty="0"/>
              <a:t>n</a:t>
            </a:r>
            <a:r>
              <a:rPr lang="es-CO" b="1" dirty="0"/>
              <a:t>.</a:t>
            </a:r>
            <a:r>
              <a:rPr lang="es-CO" dirty="0"/>
              <a:t> Las acciones de salud pública, promoción y prevención en el marco de la estrategia de Atención Primaria en Salud se financiarán con:</a:t>
            </a:r>
          </a:p>
          <a:p>
            <a:r>
              <a:rPr lang="es-CO" dirty="0"/>
              <a:t>42.1 Los recursos del componente de salud pública del Sistema General de Participaciones que trata Ley 715 de 2001.</a:t>
            </a:r>
          </a:p>
          <a:p>
            <a:r>
              <a:rPr lang="es-CO" dirty="0"/>
              <a:t>42.2 Los recursos de la Unidad de Pago por capitación destinados a promoción y prevención del régimen subsidiado y contributivo que administran las Entidades Promotoras de Salud.</a:t>
            </a:r>
          </a:p>
          <a:p>
            <a:r>
              <a:rPr lang="es-CO" dirty="0"/>
              <a:t>42.3 Los recursos de la subcuenta de promoción y prevención del </a:t>
            </a:r>
            <a:r>
              <a:rPr lang="es-CO" dirty="0" err="1"/>
              <a:t>Fosyga</a:t>
            </a:r>
            <a:r>
              <a:rPr lang="es-CO" dirty="0"/>
              <a:t>.</a:t>
            </a:r>
          </a:p>
          <a:p>
            <a:r>
              <a:rPr lang="es-CO" dirty="0"/>
              <a:t>42.4 Los recursos de promoción y prevención que destine del Seguro Obligatorio de Accidentes de Tránsito (SOAT), que se articularán a la estrategia de Atención Primaria en Salud.</a:t>
            </a:r>
          </a:p>
          <a:p>
            <a:r>
              <a:rPr lang="es-CO" dirty="0"/>
              <a:t>42.5 Los recursos que destinen y administren las Aseguradoras de Riesgos Profesionales para la promoción y prevención, que se articularán a la estrategia de Atención Primaria en Salud.</a:t>
            </a:r>
          </a:p>
          <a:p>
            <a:r>
              <a:rPr lang="es-CO" dirty="0"/>
              <a:t>42.6 Recursos del Presupuesto General de la Nación para salud pública.</a:t>
            </a:r>
          </a:p>
          <a:p>
            <a:r>
              <a:rPr lang="es-CO" dirty="0"/>
              <a:t>42.7 Los recursos que del cuarto (1/4) de punto de las contribuciones parafiscales de las Cajas de Compensación Familiar se destinen a atender acciones de promoción y prevención en el marco de la estrategia de Atención Primaria en Salud. Cuando estos recursos sean utilizados para estos fines, un monto equivalente de los recursos del presente numeral se destinará al Régimen Subsidiado con cargo al numeral 1.</a:t>
            </a:r>
          </a:p>
          <a:p>
            <a:r>
              <a:rPr lang="es-CO" dirty="0"/>
              <a:t>42.8 Otros recursos que destinen las entidades territoriales.</a:t>
            </a:r>
          </a:p>
        </p:txBody>
      </p:sp>
      <p:sp>
        <p:nvSpPr>
          <p:cNvPr id="4" name="Marcador de número de diapositiva 3"/>
          <p:cNvSpPr>
            <a:spLocks noGrp="1"/>
          </p:cNvSpPr>
          <p:nvPr>
            <p:ph type="sldNum" sz="quarter" idx="10"/>
          </p:nvPr>
        </p:nvSpPr>
        <p:spPr/>
        <p:txBody>
          <a:bodyPr/>
          <a:lstStyle/>
          <a:p>
            <a:fld id="{1C74E74F-A7EA-4661-B8CA-344E68998379}" type="slidenum">
              <a:rPr lang="es-CO" smtClean="0">
                <a:solidFill>
                  <a:prstClr val="black"/>
                </a:solidFill>
              </a:rPr>
              <a:pPr/>
              <a:t>4</a:t>
            </a:fld>
            <a:endParaRPr lang="es-CO">
              <a:solidFill>
                <a:prstClr val="black"/>
              </a:solidFill>
            </a:endParaRPr>
          </a:p>
        </p:txBody>
      </p:sp>
    </p:spTree>
    <p:extLst>
      <p:ext uri="{BB962C8B-B14F-4D97-AF65-F5344CB8AC3E}">
        <p14:creationId xmlns:p14="http://schemas.microsoft.com/office/powerpoint/2010/main" val="636078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O" dirty="0" smtClean="0"/>
              <a:t>Mayor protección financiera para</a:t>
            </a:r>
            <a:r>
              <a:rPr lang="es-CO" baseline="0" dirty="0" smtClean="0"/>
              <a:t> los usuarios</a:t>
            </a:r>
            <a:endParaRPr lang="en-US" dirty="0"/>
          </a:p>
        </p:txBody>
      </p:sp>
      <p:sp>
        <p:nvSpPr>
          <p:cNvPr id="4" name="3 Marcador de número de diapositiva"/>
          <p:cNvSpPr>
            <a:spLocks noGrp="1"/>
          </p:cNvSpPr>
          <p:nvPr>
            <p:ph type="sldNum" sz="quarter" idx="10"/>
          </p:nvPr>
        </p:nvSpPr>
        <p:spPr/>
        <p:txBody>
          <a:bodyPr/>
          <a:lstStyle/>
          <a:p>
            <a:fld id="{FCF317D8-2D8D-43A2-B0DF-05F99DBF9A82}" type="slidenum">
              <a:rPr lang="es-ES" smtClean="0"/>
              <a:pPr/>
              <a:t>5</a:t>
            </a:fld>
            <a:endParaRPr lang="es-ES"/>
          </a:p>
        </p:txBody>
      </p:sp>
    </p:spTree>
    <p:extLst>
      <p:ext uri="{BB962C8B-B14F-4D97-AF65-F5344CB8AC3E}">
        <p14:creationId xmlns:p14="http://schemas.microsoft.com/office/powerpoint/2010/main" val="838675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pPr/>
              <a:t>09/12/2015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307750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pPr/>
              <a:t>09/12/2015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429273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pPr/>
              <a:t>09/12/2015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41409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pPr/>
              <a:t>09/12/2015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261669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7A615DE-3D0F-4EE1-B1A7-DED8F4937CF5}" type="datetimeFigureOut">
              <a:rPr lang="es-CO" smtClean="0"/>
              <a:pPr/>
              <a:t>09/12/2015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1640519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57A615DE-3D0F-4EE1-B1A7-DED8F4937CF5}" type="datetimeFigureOut">
              <a:rPr lang="es-CO" smtClean="0"/>
              <a:pPr/>
              <a:t>09/12/2015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331675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57A615DE-3D0F-4EE1-B1A7-DED8F4937CF5}" type="datetimeFigureOut">
              <a:rPr lang="es-CO" smtClean="0"/>
              <a:pPr/>
              <a:t>09/12/2015</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244075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57A615DE-3D0F-4EE1-B1A7-DED8F4937CF5}" type="datetimeFigureOut">
              <a:rPr lang="es-CO" smtClean="0"/>
              <a:pPr/>
              <a:t>09/12/2015</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3014200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7A615DE-3D0F-4EE1-B1A7-DED8F4937CF5}" type="datetimeFigureOut">
              <a:rPr lang="es-CO" smtClean="0"/>
              <a:pPr/>
              <a:t>09/12/2015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317890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7A615DE-3D0F-4EE1-B1A7-DED8F4937CF5}" type="datetimeFigureOut">
              <a:rPr lang="es-CO" smtClean="0"/>
              <a:pPr/>
              <a:t>09/12/2015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120102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7A615DE-3D0F-4EE1-B1A7-DED8F4937CF5}" type="datetimeFigureOut">
              <a:rPr lang="es-CO" smtClean="0"/>
              <a:pPr/>
              <a:t>09/12/2015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3255269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615DE-3D0F-4EE1-B1A7-DED8F4937CF5}" type="datetimeFigureOut">
              <a:rPr lang="es-CO" smtClean="0"/>
              <a:pPr/>
              <a:t>09/12/2015</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6390E-A369-47C8-82AD-D961993E8F0F}" type="slidenum">
              <a:rPr lang="es-CO" smtClean="0"/>
              <a:pPr/>
              <a:t>‹Nº›</a:t>
            </a:fld>
            <a:endParaRPr lang="es-CO"/>
          </a:p>
        </p:txBody>
      </p:sp>
    </p:spTree>
    <p:extLst>
      <p:ext uri="{BB962C8B-B14F-4D97-AF65-F5344CB8AC3E}">
        <p14:creationId xmlns:p14="http://schemas.microsoft.com/office/powerpoint/2010/main" val="4111642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www.minsalud.gov.co/salud/MT/Paginas/herramienta-interactiva-de-consulta-de-precios-regulados-de-medicamentos.aspx"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0604" t="53017" r="45321" b="9968"/>
          <a:stretch/>
        </p:blipFill>
        <p:spPr bwMode="auto">
          <a:xfrm>
            <a:off x="-35495" y="1700808"/>
            <a:ext cx="9143999" cy="2520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936104" y="1729772"/>
            <a:ext cx="7200800" cy="2339102"/>
          </a:xfrm>
          <a:prstGeom prst="rect">
            <a:avLst/>
          </a:prstGeom>
          <a:noFill/>
        </p:spPr>
        <p:txBody>
          <a:bodyPr wrap="square" rtlCol="0">
            <a:spAutoFit/>
          </a:bodyPr>
          <a:lstStyle/>
          <a:p>
            <a:pPr algn="ctr"/>
            <a:r>
              <a:rPr lang="es-ES" sz="2400" b="1" dirty="0" smtClean="0">
                <a:solidFill>
                  <a:schemeClr val="bg1"/>
                </a:solidFill>
                <a:latin typeface="+mj-lt"/>
                <a:ea typeface="Verdana" panose="020B0604030504040204" pitchFamily="34" charset="0"/>
                <a:cs typeface="Verdana" panose="020B0604030504040204" pitchFamily="34" charset="0"/>
              </a:rPr>
              <a:t>Fortalecer la capacidad de discernimiento de los gobiernos: una necesidad para enfrentar la presión tecnológica en salud</a:t>
            </a:r>
          </a:p>
          <a:p>
            <a:pPr algn="ctr"/>
            <a:endParaRPr lang="es-ES" sz="2000" b="1" dirty="0">
              <a:solidFill>
                <a:schemeClr val="bg1"/>
              </a:solidFill>
              <a:latin typeface="Franklin Gothic Book" panose="020B0503020102020204" pitchFamily="34" charset="0"/>
              <a:ea typeface="Verdana" panose="020B0604030504040204" pitchFamily="34" charset="0"/>
              <a:cs typeface="Verdana" panose="020B0604030504040204" pitchFamily="34" charset="0"/>
            </a:endParaRPr>
          </a:p>
          <a:p>
            <a:pPr algn="ctr"/>
            <a:endParaRPr lang="es-ES" b="1" dirty="0" smtClean="0">
              <a:solidFill>
                <a:schemeClr val="bg1"/>
              </a:solidFill>
              <a:latin typeface="Franklin Gothic Book" panose="020B0503020102020204" pitchFamily="34" charset="0"/>
              <a:ea typeface="Verdana" panose="020B0604030504040204" pitchFamily="34" charset="0"/>
              <a:cs typeface="Verdana" panose="020B0604030504040204" pitchFamily="34" charset="0"/>
            </a:endParaRPr>
          </a:p>
          <a:p>
            <a:pPr algn="ctr"/>
            <a:r>
              <a:rPr lang="es-ES" b="1" dirty="0" smtClean="0">
                <a:solidFill>
                  <a:schemeClr val="bg1"/>
                </a:solidFill>
                <a:ea typeface="Verdana" panose="020B0604030504040204" pitchFamily="34" charset="0"/>
                <a:cs typeface="Verdana" panose="020B0604030504040204" pitchFamily="34" charset="0"/>
              </a:rPr>
              <a:t>Alejandro Gaviria Uribe</a:t>
            </a:r>
          </a:p>
          <a:p>
            <a:pPr algn="ctr"/>
            <a:r>
              <a:rPr lang="es-ES" b="1" dirty="0" smtClean="0">
                <a:solidFill>
                  <a:schemeClr val="bg1"/>
                </a:solidFill>
                <a:ea typeface="Verdana" panose="020B0604030504040204" pitchFamily="34" charset="0"/>
                <a:cs typeface="Verdana" panose="020B0604030504040204" pitchFamily="34" charset="0"/>
              </a:rPr>
              <a:t>Ministro de Salud y Protección Social de Colombia</a:t>
            </a:r>
            <a:endParaRPr lang="es-CO" b="1" dirty="0">
              <a:solidFill>
                <a:schemeClr val="bg1"/>
              </a:solidFill>
              <a:ea typeface="Verdana" panose="020B0604030504040204" pitchFamily="34" charset="0"/>
              <a:cs typeface="Verdana" panose="020B0604030504040204" pitchFamily="34" charset="0"/>
            </a:endParaRPr>
          </a:p>
        </p:txBody>
      </p:sp>
      <p:grpSp>
        <p:nvGrpSpPr>
          <p:cNvPr id="3" name="2 Grupo"/>
          <p:cNvGrpSpPr/>
          <p:nvPr/>
        </p:nvGrpSpPr>
        <p:grpSpPr>
          <a:xfrm>
            <a:off x="5652120" y="6093296"/>
            <a:ext cx="3456384" cy="757382"/>
            <a:chOff x="5652120" y="6093296"/>
            <a:chExt cx="3456384" cy="757382"/>
          </a:xfrm>
        </p:grpSpPr>
        <p:pic>
          <p:nvPicPr>
            <p:cNvPr id="19" name="18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2" name="1 Imagen"/>
            <p:cNvPicPr>
              <a:picLocks noChangeAspect="1"/>
            </p:cNvPicPr>
            <p:nvPr/>
          </p:nvPicPr>
          <p:blipFill rotWithShape="1">
            <a:blip r:embed="rId4" cstate="print">
              <a:extLst>
                <a:ext uri="{28A0092B-C50C-407E-A947-70E740481C1C}">
                  <a14:useLocalDpi xmlns:a14="http://schemas.microsoft.com/office/drawing/2010/main" val="0"/>
                </a:ext>
              </a:extLst>
            </a:blip>
            <a:srcRect l="7722" t="34483" r="7437" b="38161"/>
            <a:stretch/>
          </p:blipFill>
          <p:spPr>
            <a:xfrm>
              <a:off x="5652120" y="6230505"/>
              <a:ext cx="1938372" cy="482964"/>
            </a:xfrm>
            <a:prstGeom prst="rect">
              <a:avLst/>
            </a:prstGeom>
          </p:spPr>
        </p:pic>
      </p:grpSp>
    </p:spTree>
    <p:extLst>
      <p:ext uri="{BB962C8B-B14F-4D97-AF65-F5344CB8AC3E}">
        <p14:creationId xmlns:p14="http://schemas.microsoft.com/office/powerpoint/2010/main" val="1599667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5627846" y="3729037"/>
            <a:ext cx="2511743" cy="923330"/>
          </a:xfrm>
          <a:prstGeom prst="rect">
            <a:avLst/>
          </a:prstGeom>
          <a:noFill/>
        </p:spPr>
        <p:txBody>
          <a:bodyPr wrap="square" rtlCol="0">
            <a:spAutoFit/>
          </a:bodyPr>
          <a:lstStyle/>
          <a:p>
            <a:endParaRPr lang="es-CO" sz="1350" b="1" dirty="0"/>
          </a:p>
          <a:p>
            <a:endParaRPr lang="es-CO" sz="1350" b="1" dirty="0"/>
          </a:p>
          <a:p>
            <a:endParaRPr lang="es-CO" sz="1350" b="1" dirty="0"/>
          </a:p>
          <a:p>
            <a:endParaRPr lang="es-CO" sz="1350" b="1" dirty="0"/>
          </a:p>
        </p:txBody>
      </p:sp>
      <p:sp>
        <p:nvSpPr>
          <p:cNvPr id="8" name="Rectángulo redondeado 7"/>
          <p:cNvSpPr/>
          <p:nvPr/>
        </p:nvSpPr>
        <p:spPr>
          <a:xfrm>
            <a:off x="5364088" y="2514243"/>
            <a:ext cx="3549015" cy="608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350" b="1" dirty="0"/>
              <a:t>Total de valor recobrado 2008-2014</a:t>
            </a:r>
          </a:p>
          <a:p>
            <a:pPr algn="ctr"/>
            <a:r>
              <a:rPr lang="es-CO" sz="1350" b="1" dirty="0"/>
              <a:t>   $  </a:t>
            </a:r>
            <a:r>
              <a:rPr lang="es-CO" sz="1350" dirty="0"/>
              <a:t>131,525,109,000</a:t>
            </a:r>
            <a:endParaRPr lang="es-CO" sz="1350" b="1" dirty="0"/>
          </a:p>
        </p:txBody>
      </p:sp>
      <p:sp>
        <p:nvSpPr>
          <p:cNvPr id="12" name="Rectángulo redondeado 11"/>
          <p:cNvSpPr/>
          <p:nvPr/>
        </p:nvSpPr>
        <p:spPr>
          <a:xfrm>
            <a:off x="5344636" y="3582054"/>
            <a:ext cx="3549015" cy="60864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CO" sz="1350" b="1" dirty="0"/>
              <a:t>Total del valor aprobado  2008-2014            </a:t>
            </a:r>
          </a:p>
          <a:p>
            <a:pPr algn="ctr"/>
            <a:r>
              <a:rPr lang="es-CO" sz="1350" b="1" dirty="0"/>
              <a:t>$  89,174,863,200  </a:t>
            </a:r>
          </a:p>
        </p:txBody>
      </p:sp>
      <p:sp>
        <p:nvSpPr>
          <p:cNvPr id="13" name="Título 7"/>
          <p:cNvSpPr>
            <a:spLocks noGrp="1"/>
          </p:cNvSpPr>
          <p:nvPr>
            <p:ph type="title"/>
          </p:nvPr>
        </p:nvSpPr>
        <p:spPr>
          <a:xfrm>
            <a:off x="756647" y="1137101"/>
            <a:ext cx="7886700" cy="994172"/>
          </a:xfrm>
        </p:spPr>
        <p:txBody>
          <a:bodyPr>
            <a:normAutofit/>
          </a:bodyPr>
          <a:lstStyle/>
          <a:p>
            <a:pPr algn="ctr"/>
            <a:r>
              <a:rPr lang="es-CO" sz="1800" dirty="0">
                <a:solidFill>
                  <a:schemeClr val="accent1">
                    <a:lumMod val="50000"/>
                  </a:schemeClr>
                </a:solidFill>
              </a:rPr>
              <a:t>Valor de recobros 2008-2014 de </a:t>
            </a:r>
            <a:r>
              <a:rPr lang="es-CO" sz="1800" dirty="0" err="1">
                <a:solidFill>
                  <a:schemeClr val="accent1">
                    <a:lumMod val="50000"/>
                  </a:schemeClr>
                </a:solidFill>
              </a:rPr>
              <a:t>Soliris</a:t>
            </a:r>
            <a:r>
              <a:rPr lang="es-CO" sz="1800" dirty="0">
                <a:solidFill>
                  <a:schemeClr val="accent1">
                    <a:lumMod val="50000"/>
                  </a:schemeClr>
                </a:solidFill>
              </a:rPr>
              <a:t> en Régimen Contributivo</a:t>
            </a:r>
          </a:p>
        </p:txBody>
      </p:sp>
      <p:graphicFrame>
        <p:nvGraphicFramePr>
          <p:cNvPr id="7" name="Gráfico 6"/>
          <p:cNvGraphicFramePr>
            <a:graphicFrameLocks/>
          </p:cNvGraphicFramePr>
          <p:nvPr>
            <p:extLst/>
          </p:nvPr>
        </p:nvGraphicFramePr>
        <p:xfrm>
          <a:off x="395536" y="2204865"/>
          <a:ext cx="4608512" cy="3168352"/>
        </p:xfrm>
        <a:graphic>
          <a:graphicData uri="http://schemas.openxmlformats.org/drawingml/2006/chart">
            <c:chart xmlns:c="http://schemas.openxmlformats.org/drawingml/2006/chart" xmlns:r="http://schemas.openxmlformats.org/officeDocument/2006/relationships" r:id="rId2"/>
          </a:graphicData>
        </a:graphic>
      </p:graphicFrame>
      <p:grpSp>
        <p:nvGrpSpPr>
          <p:cNvPr id="10" name="Grupo 9"/>
          <p:cNvGrpSpPr/>
          <p:nvPr/>
        </p:nvGrpSpPr>
        <p:grpSpPr>
          <a:xfrm>
            <a:off x="0" y="-19884"/>
            <a:ext cx="7227355" cy="590237"/>
            <a:chOff x="0" y="-19884"/>
            <a:chExt cx="7227355" cy="590237"/>
          </a:xfrm>
        </p:grpSpPr>
        <p:pic>
          <p:nvPicPr>
            <p:cNvPr id="11"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0" y="-19884"/>
              <a:ext cx="7227355" cy="590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4" name="Rectángulo 13"/>
            <p:cNvSpPr/>
            <p:nvPr/>
          </p:nvSpPr>
          <p:spPr>
            <a:xfrm>
              <a:off x="307974" y="90609"/>
              <a:ext cx="6352257" cy="357021"/>
            </a:xfrm>
            <a:prstGeom prst="rect">
              <a:avLst/>
            </a:prstGeom>
          </p:spPr>
          <p:txBody>
            <a:bodyPr wrap="square">
              <a:spAutoFit/>
            </a:bodyPr>
            <a:lstStyle/>
            <a:p>
              <a:pPr>
                <a:lnSpc>
                  <a:spcPct val="70000"/>
                </a:lnSpc>
                <a:spcAft>
                  <a:spcPts val="1350"/>
                </a:spcAft>
              </a:pPr>
              <a:r>
                <a:rPr lang="es-CO" sz="2400" b="1" dirty="0" smtClean="0">
                  <a:solidFill>
                    <a:schemeClr val="bg1"/>
                  </a:solidFill>
                  <a:latin typeface="Franklin Gothic Medium Cond" panose="020B0606030402020204" pitchFamily="34" charset="0"/>
                </a:rPr>
                <a:t>VALOR RECOBROS </a:t>
              </a:r>
              <a:endParaRPr lang="es-CO" sz="2400" b="1" dirty="0">
                <a:solidFill>
                  <a:schemeClr val="bg1"/>
                </a:solidFill>
                <a:latin typeface="Franklin Gothic Medium Cond" panose="020B0606030402020204" pitchFamily="34" charset="0"/>
              </a:endParaRPr>
            </a:p>
          </p:txBody>
        </p:sp>
      </p:grpSp>
      <p:grpSp>
        <p:nvGrpSpPr>
          <p:cNvPr id="15" name="2 Grupo"/>
          <p:cNvGrpSpPr/>
          <p:nvPr/>
        </p:nvGrpSpPr>
        <p:grpSpPr>
          <a:xfrm>
            <a:off x="6444208" y="6255714"/>
            <a:ext cx="2664296" cy="594964"/>
            <a:chOff x="5652120" y="6093296"/>
            <a:chExt cx="3456384" cy="757382"/>
          </a:xfrm>
        </p:grpSpPr>
        <p:pic>
          <p:nvPicPr>
            <p:cNvPr id="16" name="18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17" name="1 Imagen"/>
            <p:cNvPicPr>
              <a:picLocks noChangeAspect="1"/>
            </p:cNvPicPr>
            <p:nvPr/>
          </p:nvPicPr>
          <p:blipFill rotWithShape="1">
            <a:blip r:embed="rId5" cstate="print">
              <a:extLst>
                <a:ext uri="{28A0092B-C50C-407E-A947-70E740481C1C}">
                  <a14:useLocalDpi xmlns:a14="http://schemas.microsoft.com/office/drawing/2010/main" val="0"/>
                </a:ext>
              </a:extLst>
            </a:blip>
            <a:srcRect l="7722" t="34483" r="7437" b="38161"/>
            <a:stretch/>
          </p:blipFill>
          <p:spPr>
            <a:xfrm>
              <a:off x="5652120" y="6230505"/>
              <a:ext cx="1938372" cy="482964"/>
            </a:xfrm>
            <a:prstGeom prst="rect">
              <a:avLst/>
            </a:prstGeom>
          </p:spPr>
        </p:pic>
      </p:grpSp>
    </p:spTree>
    <p:extLst>
      <p:ext uri="{BB962C8B-B14F-4D97-AF65-F5344CB8AC3E}">
        <p14:creationId xmlns:p14="http://schemas.microsoft.com/office/powerpoint/2010/main" val="3356498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9 Gráfico"/>
          <p:cNvGraphicFramePr>
            <a:graphicFrameLocks/>
          </p:cNvGraphicFramePr>
          <p:nvPr>
            <p:extLst/>
          </p:nvPr>
        </p:nvGraphicFramePr>
        <p:xfrm>
          <a:off x="539552" y="1916832"/>
          <a:ext cx="7779223" cy="3287487"/>
        </p:xfrm>
        <a:graphic>
          <a:graphicData uri="http://schemas.openxmlformats.org/drawingml/2006/chart">
            <c:chart xmlns:c="http://schemas.openxmlformats.org/drawingml/2006/chart" xmlns:r="http://schemas.openxmlformats.org/officeDocument/2006/relationships" r:id="rId2"/>
          </a:graphicData>
        </a:graphic>
      </p:graphicFrame>
      <p:sp>
        <p:nvSpPr>
          <p:cNvPr id="5" name="6 CuadroTexto"/>
          <p:cNvSpPr txBox="1"/>
          <p:nvPr/>
        </p:nvSpPr>
        <p:spPr>
          <a:xfrm>
            <a:off x="395536" y="5445224"/>
            <a:ext cx="8510706" cy="307777"/>
          </a:xfrm>
          <a:prstGeom prst="rect">
            <a:avLst/>
          </a:prstGeom>
          <a:noFill/>
        </p:spPr>
        <p:txBody>
          <a:bodyPr wrap="square" rtlCol="0">
            <a:spAutoFit/>
          </a:bodyPr>
          <a:lstStyle/>
          <a:p>
            <a:pPr algn="ctr"/>
            <a:r>
              <a:rPr lang="es-CO" sz="1400" dirty="0" smtClean="0">
                <a:solidFill>
                  <a:schemeClr val="bg1">
                    <a:lumMod val="50000"/>
                  </a:schemeClr>
                </a:solidFill>
              </a:rPr>
              <a:t>* Medicamento indicado </a:t>
            </a:r>
            <a:r>
              <a:rPr lang="es-CO" sz="1400" dirty="0">
                <a:solidFill>
                  <a:schemeClr val="bg1">
                    <a:lumMod val="50000"/>
                  </a:schemeClr>
                </a:solidFill>
              </a:rPr>
              <a:t>en tratamiento de </a:t>
            </a:r>
            <a:r>
              <a:rPr lang="es-CO" sz="1400" dirty="0" smtClean="0">
                <a:solidFill>
                  <a:schemeClr val="bg1">
                    <a:lumMod val="50000"/>
                  </a:schemeClr>
                </a:solidFill>
              </a:rPr>
              <a:t>Hemoglobinuria Paroxistica Nocturna. </a:t>
            </a:r>
          </a:p>
        </p:txBody>
      </p:sp>
      <p:grpSp>
        <p:nvGrpSpPr>
          <p:cNvPr id="7" name="Grupo 6"/>
          <p:cNvGrpSpPr/>
          <p:nvPr/>
        </p:nvGrpSpPr>
        <p:grpSpPr>
          <a:xfrm>
            <a:off x="0" y="-19884"/>
            <a:ext cx="7227355" cy="590237"/>
            <a:chOff x="0" y="-19884"/>
            <a:chExt cx="7227355" cy="590237"/>
          </a:xfrm>
        </p:grpSpPr>
        <p:pic>
          <p:nvPicPr>
            <p:cNvPr id="8"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0" y="-19884"/>
              <a:ext cx="7227355" cy="590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9" name="Rectángulo 8"/>
            <p:cNvSpPr/>
            <p:nvPr/>
          </p:nvSpPr>
          <p:spPr>
            <a:xfrm>
              <a:off x="307974" y="90609"/>
              <a:ext cx="6352257" cy="357021"/>
            </a:xfrm>
            <a:prstGeom prst="rect">
              <a:avLst/>
            </a:prstGeom>
          </p:spPr>
          <p:txBody>
            <a:bodyPr wrap="square">
              <a:spAutoFit/>
            </a:bodyPr>
            <a:lstStyle/>
            <a:p>
              <a:pPr>
                <a:lnSpc>
                  <a:spcPct val="70000"/>
                </a:lnSpc>
                <a:spcAft>
                  <a:spcPts val="1350"/>
                </a:spcAft>
              </a:pPr>
              <a:r>
                <a:rPr lang="es-CO" sz="2400" b="1" dirty="0" smtClean="0">
                  <a:solidFill>
                    <a:schemeClr val="bg1"/>
                  </a:solidFill>
                  <a:latin typeface="Franklin Gothic Medium Cond" panose="020B0606030402020204" pitchFamily="34" charset="0"/>
                </a:rPr>
                <a:t>PRESIÓN TECNOLÓGICA: ECULIZUMAB</a:t>
              </a:r>
              <a:endParaRPr lang="es-CO" sz="2400" b="1" dirty="0">
                <a:solidFill>
                  <a:schemeClr val="bg1"/>
                </a:solidFill>
                <a:latin typeface="Franklin Gothic Medium Cond" panose="020B0606030402020204" pitchFamily="34" charset="0"/>
              </a:endParaRPr>
            </a:p>
          </p:txBody>
        </p:sp>
      </p:grpSp>
      <p:grpSp>
        <p:nvGrpSpPr>
          <p:cNvPr id="10" name="2 Grupo"/>
          <p:cNvGrpSpPr/>
          <p:nvPr/>
        </p:nvGrpSpPr>
        <p:grpSpPr>
          <a:xfrm>
            <a:off x="6444208" y="6255714"/>
            <a:ext cx="2664296" cy="594964"/>
            <a:chOff x="5652120" y="6093296"/>
            <a:chExt cx="3456384" cy="757382"/>
          </a:xfrm>
        </p:grpSpPr>
        <p:pic>
          <p:nvPicPr>
            <p:cNvPr id="11" name="18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12" name="1 Imagen"/>
            <p:cNvPicPr>
              <a:picLocks noChangeAspect="1"/>
            </p:cNvPicPr>
            <p:nvPr/>
          </p:nvPicPr>
          <p:blipFill rotWithShape="1">
            <a:blip r:embed="rId5" cstate="print">
              <a:extLst>
                <a:ext uri="{28A0092B-C50C-407E-A947-70E740481C1C}">
                  <a14:useLocalDpi xmlns:a14="http://schemas.microsoft.com/office/drawing/2010/main" val="0"/>
                </a:ext>
              </a:extLst>
            </a:blip>
            <a:srcRect l="7722" t="34483" r="7437" b="38161"/>
            <a:stretch/>
          </p:blipFill>
          <p:spPr>
            <a:xfrm>
              <a:off x="5652120" y="6230505"/>
              <a:ext cx="1938372" cy="482964"/>
            </a:xfrm>
            <a:prstGeom prst="rect">
              <a:avLst/>
            </a:prstGeom>
          </p:spPr>
        </p:pic>
      </p:grpSp>
    </p:spTree>
    <p:extLst>
      <p:ext uri="{BB962C8B-B14F-4D97-AF65-F5344CB8AC3E}">
        <p14:creationId xmlns:p14="http://schemas.microsoft.com/office/powerpoint/2010/main" val="268575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2 Gráfico"/>
          <p:cNvGraphicFramePr/>
          <p:nvPr/>
        </p:nvGraphicFramePr>
        <p:xfrm>
          <a:off x="323528" y="1700808"/>
          <a:ext cx="8280920" cy="4464496"/>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Grupo 4"/>
          <p:cNvGrpSpPr/>
          <p:nvPr/>
        </p:nvGrpSpPr>
        <p:grpSpPr>
          <a:xfrm>
            <a:off x="0" y="-19884"/>
            <a:ext cx="7227355" cy="1000612"/>
            <a:chOff x="0" y="-19884"/>
            <a:chExt cx="7227355" cy="719891"/>
          </a:xfrm>
        </p:grpSpPr>
        <p:pic>
          <p:nvPicPr>
            <p:cNvPr id="6"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0" y="-19884"/>
              <a:ext cx="7227355" cy="590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Rectángulo 6"/>
            <p:cNvSpPr/>
            <p:nvPr/>
          </p:nvSpPr>
          <p:spPr>
            <a:xfrm>
              <a:off x="307974" y="90609"/>
              <a:ext cx="6352257" cy="609398"/>
            </a:xfrm>
            <a:prstGeom prst="rect">
              <a:avLst/>
            </a:prstGeom>
          </p:spPr>
          <p:txBody>
            <a:bodyPr wrap="square">
              <a:spAutoFit/>
            </a:bodyPr>
            <a:lstStyle/>
            <a:p>
              <a:pPr>
                <a:lnSpc>
                  <a:spcPct val="70000"/>
                </a:lnSpc>
                <a:spcAft>
                  <a:spcPts val="1350"/>
                </a:spcAft>
              </a:pPr>
              <a:r>
                <a:rPr lang="es-CO" sz="2400" b="1" dirty="0" smtClean="0">
                  <a:solidFill>
                    <a:schemeClr val="bg1"/>
                  </a:solidFill>
                  <a:latin typeface="Franklin Gothic Medium Cond" panose="020B0606030402020204" pitchFamily="34" charset="0"/>
                </a:rPr>
                <a:t>VALOR RECOBRADO Y APROBADO POR QUINTILES DE INGRESO – ESCENARIO 1</a:t>
              </a:r>
              <a:endParaRPr lang="es-CO" sz="2400" b="1" dirty="0">
                <a:solidFill>
                  <a:schemeClr val="bg1"/>
                </a:solidFill>
                <a:latin typeface="Franklin Gothic Medium Cond" panose="020B0606030402020204" pitchFamily="34" charset="0"/>
              </a:endParaRPr>
            </a:p>
          </p:txBody>
        </p:sp>
      </p:grpSp>
      <p:grpSp>
        <p:nvGrpSpPr>
          <p:cNvPr id="8" name="2 Grupo"/>
          <p:cNvGrpSpPr/>
          <p:nvPr/>
        </p:nvGrpSpPr>
        <p:grpSpPr>
          <a:xfrm>
            <a:off x="6444208" y="6255714"/>
            <a:ext cx="2664296" cy="594964"/>
            <a:chOff x="5652120" y="6093296"/>
            <a:chExt cx="3456384" cy="757382"/>
          </a:xfrm>
        </p:grpSpPr>
        <p:pic>
          <p:nvPicPr>
            <p:cNvPr id="9" name="18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10" name="1 Imagen"/>
            <p:cNvPicPr>
              <a:picLocks noChangeAspect="1"/>
            </p:cNvPicPr>
            <p:nvPr/>
          </p:nvPicPr>
          <p:blipFill rotWithShape="1">
            <a:blip r:embed="rId5" cstate="print">
              <a:extLst>
                <a:ext uri="{28A0092B-C50C-407E-A947-70E740481C1C}">
                  <a14:useLocalDpi xmlns:a14="http://schemas.microsoft.com/office/drawing/2010/main" val="0"/>
                </a:ext>
              </a:extLst>
            </a:blip>
            <a:srcRect l="7722" t="34483" r="7437" b="38161"/>
            <a:stretch/>
          </p:blipFill>
          <p:spPr>
            <a:xfrm>
              <a:off x="5652120" y="6230505"/>
              <a:ext cx="1938372" cy="482964"/>
            </a:xfrm>
            <a:prstGeom prst="rect">
              <a:avLst/>
            </a:prstGeom>
          </p:spPr>
        </p:pic>
      </p:grpSp>
    </p:spTree>
    <p:extLst>
      <p:ext uri="{BB962C8B-B14F-4D97-AF65-F5344CB8AC3E}">
        <p14:creationId xmlns:p14="http://schemas.microsoft.com/office/powerpoint/2010/main" val="3637602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15616" y="1196752"/>
            <a:ext cx="6480720" cy="4762939"/>
          </a:xfrm>
          <a:prstGeom prst="rect">
            <a:avLst/>
          </a:prstGeom>
          <a:ln>
            <a:solidFill>
              <a:schemeClr val="tx1"/>
            </a:solidFill>
          </a:ln>
        </p:spPr>
      </p:pic>
      <p:grpSp>
        <p:nvGrpSpPr>
          <p:cNvPr id="6" name="Grupo 5"/>
          <p:cNvGrpSpPr/>
          <p:nvPr/>
        </p:nvGrpSpPr>
        <p:grpSpPr>
          <a:xfrm>
            <a:off x="0" y="-19884"/>
            <a:ext cx="7227355" cy="590237"/>
            <a:chOff x="0" y="-19884"/>
            <a:chExt cx="7227355" cy="590237"/>
          </a:xfrm>
        </p:grpSpPr>
        <p:pic>
          <p:nvPicPr>
            <p:cNvPr id="7"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0" y="-19884"/>
              <a:ext cx="7227355" cy="590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Rectángulo 7"/>
            <p:cNvSpPr/>
            <p:nvPr/>
          </p:nvSpPr>
          <p:spPr>
            <a:xfrm>
              <a:off x="307974" y="90609"/>
              <a:ext cx="6352257" cy="357021"/>
            </a:xfrm>
            <a:prstGeom prst="rect">
              <a:avLst/>
            </a:prstGeom>
          </p:spPr>
          <p:txBody>
            <a:bodyPr wrap="square">
              <a:spAutoFit/>
            </a:bodyPr>
            <a:lstStyle/>
            <a:p>
              <a:pPr>
                <a:lnSpc>
                  <a:spcPct val="70000"/>
                </a:lnSpc>
                <a:spcAft>
                  <a:spcPts val="1350"/>
                </a:spcAft>
              </a:pPr>
              <a:r>
                <a:rPr lang="es-CO" sz="2400" b="1" dirty="0">
                  <a:solidFill>
                    <a:schemeClr val="bg1"/>
                  </a:solidFill>
                  <a:latin typeface="Franklin Gothic Medium Cond" panose="020B0606030402020204" pitchFamily="34" charset="0"/>
                </a:rPr>
                <a:t>INNOVACIONES, PRECIO Y VALOR</a:t>
              </a:r>
            </a:p>
          </p:txBody>
        </p:sp>
      </p:grpSp>
      <p:grpSp>
        <p:nvGrpSpPr>
          <p:cNvPr id="9" name="2 Grupo"/>
          <p:cNvGrpSpPr/>
          <p:nvPr/>
        </p:nvGrpSpPr>
        <p:grpSpPr>
          <a:xfrm>
            <a:off x="6444208" y="6255714"/>
            <a:ext cx="2664296" cy="594964"/>
            <a:chOff x="5652120" y="6093296"/>
            <a:chExt cx="3456384" cy="757382"/>
          </a:xfrm>
        </p:grpSpPr>
        <p:pic>
          <p:nvPicPr>
            <p:cNvPr id="10" name="18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11" name="1 Imagen"/>
            <p:cNvPicPr>
              <a:picLocks noChangeAspect="1"/>
            </p:cNvPicPr>
            <p:nvPr/>
          </p:nvPicPr>
          <p:blipFill rotWithShape="1">
            <a:blip r:embed="rId5" cstate="print">
              <a:extLst>
                <a:ext uri="{28A0092B-C50C-407E-A947-70E740481C1C}">
                  <a14:useLocalDpi xmlns:a14="http://schemas.microsoft.com/office/drawing/2010/main" val="0"/>
                </a:ext>
              </a:extLst>
            </a:blip>
            <a:srcRect l="7722" t="34483" r="7437" b="38161"/>
            <a:stretch/>
          </p:blipFill>
          <p:spPr>
            <a:xfrm>
              <a:off x="5652120" y="6230505"/>
              <a:ext cx="1938372" cy="482964"/>
            </a:xfrm>
            <a:prstGeom prst="rect">
              <a:avLst/>
            </a:prstGeom>
          </p:spPr>
        </p:pic>
      </p:grpSp>
    </p:spTree>
    <p:extLst>
      <p:ext uri="{BB962C8B-B14F-4D97-AF65-F5344CB8AC3E}">
        <p14:creationId xmlns:p14="http://schemas.microsoft.com/office/powerpoint/2010/main" val="1997802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18851"/>
            <a:ext cx="8229600" cy="4853136"/>
          </a:xfrm>
        </p:spPr>
        <p:txBody>
          <a:bodyPr>
            <a:normAutofit fontScale="92500" lnSpcReduction="20000"/>
          </a:bodyPr>
          <a:lstStyle/>
          <a:p>
            <a:r>
              <a:rPr lang="es-CO" dirty="0"/>
              <a:t>Política farmacéutica	</a:t>
            </a:r>
          </a:p>
          <a:p>
            <a:pPr lvl="1"/>
            <a:r>
              <a:rPr lang="es-CO" dirty="0"/>
              <a:t>Regulación</a:t>
            </a:r>
          </a:p>
          <a:p>
            <a:pPr lvl="1"/>
            <a:r>
              <a:rPr lang="es-CO" dirty="0"/>
              <a:t>Competencia</a:t>
            </a:r>
          </a:p>
          <a:p>
            <a:pPr lvl="1"/>
            <a:r>
              <a:rPr lang="es-CO" dirty="0"/>
              <a:t>Transparencia </a:t>
            </a:r>
          </a:p>
          <a:p>
            <a:r>
              <a:rPr lang="es-CO" dirty="0" smtClean="0"/>
              <a:t>Incorporación racional </a:t>
            </a:r>
          </a:p>
          <a:p>
            <a:pPr lvl="1"/>
            <a:r>
              <a:rPr lang="es-CO" dirty="0" smtClean="0"/>
              <a:t>Evaluación de tecnologías </a:t>
            </a:r>
          </a:p>
          <a:p>
            <a:pPr lvl="1"/>
            <a:r>
              <a:rPr lang="es-CO" dirty="0" smtClean="0"/>
              <a:t>Fortalecimiento puerta de entrada </a:t>
            </a:r>
          </a:p>
          <a:p>
            <a:r>
              <a:rPr lang="es-CO" dirty="0" smtClean="0"/>
              <a:t>Modelo de atención </a:t>
            </a:r>
          </a:p>
          <a:p>
            <a:r>
              <a:rPr lang="es-CO" dirty="0" smtClean="0"/>
              <a:t>Nuevos recursos </a:t>
            </a:r>
          </a:p>
          <a:p>
            <a:pPr lvl="1"/>
            <a:r>
              <a:rPr lang="es-CO" dirty="0" smtClean="0"/>
              <a:t>Bebidas azucaradas </a:t>
            </a:r>
          </a:p>
          <a:p>
            <a:pPr lvl="1"/>
            <a:r>
              <a:rPr lang="es-CO" dirty="0" smtClean="0"/>
              <a:t>Mayores impuestos al tabaco </a:t>
            </a:r>
            <a:endParaRPr lang="es-CO" dirty="0"/>
          </a:p>
        </p:txBody>
      </p:sp>
      <p:grpSp>
        <p:nvGrpSpPr>
          <p:cNvPr id="6" name="Grupo 5"/>
          <p:cNvGrpSpPr/>
          <p:nvPr/>
        </p:nvGrpSpPr>
        <p:grpSpPr>
          <a:xfrm>
            <a:off x="0" y="-19884"/>
            <a:ext cx="7227355" cy="590237"/>
            <a:chOff x="0" y="-19884"/>
            <a:chExt cx="7227355" cy="590237"/>
          </a:xfrm>
        </p:grpSpPr>
        <p:pic>
          <p:nvPicPr>
            <p:cNvPr id="7" name="Picture 2"/>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19884"/>
              <a:ext cx="7227355" cy="590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Rectángulo 7"/>
            <p:cNvSpPr/>
            <p:nvPr/>
          </p:nvSpPr>
          <p:spPr>
            <a:xfrm>
              <a:off x="307974" y="90609"/>
              <a:ext cx="6352257" cy="357021"/>
            </a:xfrm>
            <a:prstGeom prst="rect">
              <a:avLst/>
            </a:prstGeom>
          </p:spPr>
          <p:txBody>
            <a:bodyPr wrap="square">
              <a:spAutoFit/>
            </a:bodyPr>
            <a:lstStyle/>
            <a:p>
              <a:pPr>
                <a:lnSpc>
                  <a:spcPct val="70000"/>
                </a:lnSpc>
                <a:spcAft>
                  <a:spcPts val="1350"/>
                </a:spcAft>
              </a:pPr>
              <a:r>
                <a:rPr lang="es-CO" sz="2400" b="1" dirty="0" smtClean="0">
                  <a:solidFill>
                    <a:schemeClr val="bg1"/>
                  </a:solidFill>
                  <a:latin typeface="Franklin Gothic Medium Cond" panose="020B0606030402020204" pitchFamily="34" charset="0"/>
                </a:rPr>
                <a:t>MEDIDAS DE POLÍTICA</a:t>
              </a:r>
              <a:endParaRPr lang="es-CO" sz="2400" b="1" dirty="0">
                <a:solidFill>
                  <a:schemeClr val="bg1"/>
                </a:solidFill>
                <a:latin typeface="Franklin Gothic Medium Cond" panose="020B0606030402020204" pitchFamily="34" charset="0"/>
              </a:endParaRPr>
            </a:p>
          </p:txBody>
        </p:sp>
      </p:grpSp>
    </p:spTree>
    <p:extLst>
      <p:ext uri="{BB962C8B-B14F-4D97-AF65-F5344CB8AC3E}">
        <p14:creationId xmlns:p14="http://schemas.microsoft.com/office/powerpoint/2010/main" val="3928985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1"/>
          <p:cNvPicPr>
            <a:picLocks noChangeAspect="1"/>
          </p:cNvPicPr>
          <p:nvPr/>
        </p:nvPicPr>
        <p:blipFill>
          <a:blip r:embed="rId2"/>
          <a:stretch>
            <a:fillRect/>
          </a:stretch>
        </p:blipFill>
        <p:spPr>
          <a:xfrm>
            <a:off x="536418" y="2060848"/>
            <a:ext cx="8202422" cy="3042675"/>
          </a:xfrm>
          <a:prstGeom prst="rect">
            <a:avLst/>
          </a:prstGeom>
        </p:spPr>
      </p:pic>
      <p:grpSp>
        <p:nvGrpSpPr>
          <p:cNvPr id="8" name="Grupo 7"/>
          <p:cNvGrpSpPr/>
          <p:nvPr/>
        </p:nvGrpSpPr>
        <p:grpSpPr>
          <a:xfrm>
            <a:off x="0" y="-19884"/>
            <a:ext cx="7227355" cy="590237"/>
            <a:chOff x="0" y="-19884"/>
            <a:chExt cx="7227355" cy="590237"/>
          </a:xfrm>
        </p:grpSpPr>
        <p:pic>
          <p:nvPicPr>
            <p:cNvPr id="9"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0" y="-19884"/>
              <a:ext cx="7227355" cy="590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0" name="Rectángulo 9"/>
            <p:cNvSpPr/>
            <p:nvPr/>
          </p:nvSpPr>
          <p:spPr>
            <a:xfrm>
              <a:off x="307974" y="90609"/>
              <a:ext cx="6352257" cy="357021"/>
            </a:xfrm>
            <a:prstGeom prst="rect">
              <a:avLst/>
            </a:prstGeom>
          </p:spPr>
          <p:txBody>
            <a:bodyPr wrap="square">
              <a:spAutoFit/>
            </a:bodyPr>
            <a:lstStyle/>
            <a:p>
              <a:pPr>
                <a:lnSpc>
                  <a:spcPct val="70000"/>
                </a:lnSpc>
                <a:spcAft>
                  <a:spcPts val="1350"/>
                </a:spcAft>
              </a:pPr>
              <a:r>
                <a:rPr lang="es-CO" sz="2400" b="1" dirty="0" smtClean="0">
                  <a:solidFill>
                    <a:schemeClr val="bg1"/>
                  </a:solidFill>
                  <a:latin typeface="Franklin Gothic Medium Cond" panose="020B0606030402020204" pitchFamily="34" charset="0"/>
                </a:rPr>
                <a:t>REGULACIÓN DE PRECIOS </a:t>
              </a:r>
              <a:endParaRPr lang="es-CO" sz="2400" b="1" dirty="0">
                <a:solidFill>
                  <a:schemeClr val="bg1"/>
                </a:solidFill>
                <a:latin typeface="Franklin Gothic Medium Cond" panose="020B0606030402020204" pitchFamily="34" charset="0"/>
              </a:endParaRPr>
            </a:p>
          </p:txBody>
        </p:sp>
      </p:grpSp>
      <p:grpSp>
        <p:nvGrpSpPr>
          <p:cNvPr id="11" name="2 Grupo"/>
          <p:cNvGrpSpPr/>
          <p:nvPr/>
        </p:nvGrpSpPr>
        <p:grpSpPr>
          <a:xfrm>
            <a:off x="6444208" y="6255714"/>
            <a:ext cx="2664296" cy="594964"/>
            <a:chOff x="5652120" y="6093296"/>
            <a:chExt cx="3456384" cy="757382"/>
          </a:xfrm>
        </p:grpSpPr>
        <p:pic>
          <p:nvPicPr>
            <p:cNvPr id="13" name="18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14" name="1 Imagen"/>
            <p:cNvPicPr>
              <a:picLocks noChangeAspect="1"/>
            </p:cNvPicPr>
            <p:nvPr/>
          </p:nvPicPr>
          <p:blipFill rotWithShape="1">
            <a:blip r:embed="rId5" cstate="print">
              <a:extLst>
                <a:ext uri="{28A0092B-C50C-407E-A947-70E740481C1C}">
                  <a14:useLocalDpi xmlns:a14="http://schemas.microsoft.com/office/drawing/2010/main" val="0"/>
                </a:ext>
              </a:extLst>
            </a:blip>
            <a:srcRect l="7722" t="34483" r="7437" b="38161"/>
            <a:stretch/>
          </p:blipFill>
          <p:spPr>
            <a:xfrm>
              <a:off x="5652120" y="6230505"/>
              <a:ext cx="1938372" cy="482964"/>
            </a:xfrm>
            <a:prstGeom prst="rect">
              <a:avLst/>
            </a:prstGeom>
          </p:spPr>
        </p:pic>
      </p:grpSp>
    </p:spTree>
    <p:extLst>
      <p:ext uri="{BB962C8B-B14F-4D97-AF65-F5344CB8AC3E}">
        <p14:creationId xmlns:p14="http://schemas.microsoft.com/office/powerpoint/2010/main" val="730368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contenido 4"/>
          <p:cNvSpPr>
            <a:spLocks noGrp="1"/>
          </p:cNvSpPr>
          <p:nvPr>
            <p:ph idx="1"/>
          </p:nvPr>
        </p:nvSpPr>
        <p:spPr>
          <a:xfrm>
            <a:off x="575556" y="1189655"/>
            <a:ext cx="8155928" cy="4543601"/>
          </a:xfrm>
        </p:spPr>
        <p:txBody>
          <a:bodyPr>
            <a:noAutofit/>
          </a:bodyPr>
          <a:lstStyle/>
          <a:p>
            <a:pPr marL="0" indent="0">
              <a:buNone/>
            </a:pPr>
            <a:r>
              <a:rPr lang="es-CO" sz="2400" dirty="0" smtClean="0">
                <a:latin typeface="+mn-lt"/>
              </a:rPr>
              <a:t>Ejemplo: EXEMESTANO (AROMASIN) medicamento para tratamiento cáncer de seno:</a:t>
            </a:r>
          </a:p>
          <a:p>
            <a:pPr marL="0" indent="0">
              <a:buNone/>
            </a:pPr>
            <a:endParaRPr lang="es-CO" sz="1600" dirty="0" smtClean="0">
              <a:hlinkClick r:id="rId2"/>
            </a:endParaRPr>
          </a:p>
          <a:p>
            <a:pPr marL="0" indent="0">
              <a:buNone/>
            </a:pPr>
            <a:endParaRPr lang="es-CO" sz="1600" dirty="0">
              <a:hlinkClick r:id="rId2"/>
            </a:endParaRPr>
          </a:p>
          <a:p>
            <a:pPr marL="0" indent="0">
              <a:buNone/>
            </a:pPr>
            <a:endParaRPr lang="es-CO" sz="1600" dirty="0" smtClean="0">
              <a:hlinkClick r:id="rId2"/>
            </a:endParaRPr>
          </a:p>
          <a:p>
            <a:pPr marL="0" indent="0">
              <a:buNone/>
            </a:pPr>
            <a:endParaRPr lang="es-CO" sz="1600" dirty="0">
              <a:hlinkClick r:id="rId2"/>
            </a:endParaRPr>
          </a:p>
          <a:p>
            <a:pPr marL="0" indent="0">
              <a:buNone/>
            </a:pPr>
            <a:endParaRPr lang="es-CO" sz="1600" dirty="0" smtClean="0">
              <a:hlinkClick r:id="rId2"/>
            </a:endParaRPr>
          </a:p>
          <a:p>
            <a:pPr marL="0" indent="0">
              <a:buNone/>
            </a:pPr>
            <a:endParaRPr lang="es-CO" sz="1600" dirty="0">
              <a:hlinkClick r:id="rId2"/>
            </a:endParaRPr>
          </a:p>
          <a:p>
            <a:pPr marL="0" indent="0">
              <a:buNone/>
            </a:pPr>
            <a:endParaRPr lang="es-CO" sz="1600" dirty="0" smtClean="0">
              <a:hlinkClick r:id="rId2"/>
            </a:endParaRPr>
          </a:p>
          <a:p>
            <a:pPr marL="0" indent="0">
              <a:buNone/>
            </a:pPr>
            <a:endParaRPr lang="es-CO" sz="1600" dirty="0">
              <a:hlinkClick r:id="rId2"/>
            </a:endParaRPr>
          </a:p>
          <a:p>
            <a:pPr marL="0" indent="0">
              <a:buNone/>
            </a:pPr>
            <a:endParaRPr lang="es-CO" sz="1600" dirty="0" smtClean="0">
              <a:hlinkClick r:id="rId2"/>
            </a:endParaRPr>
          </a:p>
          <a:p>
            <a:pPr marL="0" indent="0">
              <a:buNone/>
            </a:pPr>
            <a:endParaRPr lang="es-CO" sz="1600" dirty="0">
              <a:hlinkClick r:id="rId2"/>
            </a:endParaRPr>
          </a:p>
          <a:p>
            <a:pPr marL="0" indent="0">
              <a:buNone/>
            </a:pPr>
            <a:endParaRPr lang="es-CO" sz="1600" dirty="0" smtClean="0">
              <a:hlinkClick r:id="rId2"/>
            </a:endParaRPr>
          </a:p>
          <a:p>
            <a:pPr marL="0" indent="0">
              <a:buNone/>
            </a:pPr>
            <a:endParaRPr lang="es-CO" sz="1600" dirty="0">
              <a:hlinkClick r:id="rId2"/>
            </a:endParaRPr>
          </a:p>
          <a:p>
            <a:pPr marL="0" indent="0">
              <a:buNone/>
            </a:pPr>
            <a:endParaRPr lang="es-CO" sz="1600" dirty="0" smtClean="0">
              <a:hlinkClick r:id="rId2"/>
            </a:endParaRPr>
          </a:p>
          <a:p>
            <a:pPr marL="0" indent="0">
              <a:buNone/>
            </a:pPr>
            <a:r>
              <a:rPr lang="es-CO" sz="1600" dirty="0" smtClean="0">
                <a:hlinkClick r:id="rId2"/>
              </a:rPr>
              <a:t>https</a:t>
            </a:r>
            <a:r>
              <a:rPr lang="es-CO" sz="1600" dirty="0">
                <a:hlinkClick r:id="rId2"/>
              </a:rPr>
              <a:t>://</a:t>
            </a:r>
            <a:r>
              <a:rPr lang="es-CO" sz="1600" dirty="0" smtClean="0">
                <a:hlinkClick r:id="rId2"/>
              </a:rPr>
              <a:t>www.minsalud.gov.co/salud/MT/Paginas/herramienta-interactiva-de-consulta-de-precios-regulados-de-medicamentos.aspx</a:t>
            </a:r>
            <a:endParaRPr lang="es-CO" sz="1600" dirty="0" smtClean="0"/>
          </a:p>
          <a:p>
            <a:pPr marL="0" indent="0">
              <a:buNone/>
            </a:pPr>
            <a:endParaRPr lang="es-CO" sz="3000" dirty="0" smtClean="0"/>
          </a:p>
          <a:p>
            <a:endParaRPr lang="es-CO" sz="3000" dirty="0" smtClean="0"/>
          </a:p>
          <a:p>
            <a:pPr marL="0" indent="0">
              <a:buNone/>
            </a:pPr>
            <a:endParaRPr lang="es-CO" sz="2000" dirty="0" smtClean="0"/>
          </a:p>
          <a:p>
            <a:pPr marL="0" indent="0">
              <a:buNone/>
            </a:pPr>
            <a:endParaRPr lang="es-CO" sz="2000" dirty="0"/>
          </a:p>
        </p:txBody>
      </p:sp>
      <p:pic>
        <p:nvPicPr>
          <p:cNvPr id="11" name="Imagen 10"/>
          <p:cNvPicPr>
            <a:picLocks noChangeAspect="1"/>
          </p:cNvPicPr>
          <p:nvPr/>
        </p:nvPicPr>
        <p:blipFill>
          <a:blip r:embed="rId3"/>
          <a:stretch>
            <a:fillRect/>
          </a:stretch>
        </p:blipFill>
        <p:spPr>
          <a:xfrm>
            <a:off x="575556" y="2060848"/>
            <a:ext cx="7848871" cy="3403326"/>
          </a:xfrm>
          <a:prstGeom prst="rect">
            <a:avLst/>
          </a:prstGeom>
        </p:spPr>
      </p:pic>
      <p:grpSp>
        <p:nvGrpSpPr>
          <p:cNvPr id="8" name="Grupo 7"/>
          <p:cNvGrpSpPr/>
          <p:nvPr/>
        </p:nvGrpSpPr>
        <p:grpSpPr>
          <a:xfrm>
            <a:off x="0" y="-19884"/>
            <a:ext cx="7227355" cy="590237"/>
            <a:chOff x="0" y="-19884"/>
            <a:chExt cx="7227355" cy="590237"/>
          </a:xfrm>
        </p:grpSpPr>
        <p:pic>
          <p:nvPicPr>
            <p:cNvPr id="9" name="Picture 2"/>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0" y="-19884"/>
              <a:ext cx="7227355" cy="590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2" name="Rectángulo 11"/>
            <p:cNvSpPr/>
            <p:nvPr/>
          </p:nvSpPr>
          <p:spPr>
            <a:xfrm>
              <a:off x="307974" y="90609"/>
              <a:ext cx="6352257" cy="357021"/>
            </a:xfrm>
            <a:prstGeom prst="rect">
              <a:avLst/>
            </a:prstGeom>
          </p:spPr>
          <p:txBody>
            <a:bodyPr wrap="square">
              <a:spAutoFit/>
            </a:bodyPr>
            <a:lstStyle/>
            <a:p>
              <a:pPr>
                <a:lnSpc>
                  <a:spcPct val="70000"/>
                </a:lnSpc>
                <a:spcAft>
                  <a:spcPts val="1350"/>
                </a:spcAft>
              </a:pPr>
              <a:r>
                <a:rPr lang="es-CO" sz="2400" b="1" dirty="0" smtClean="0">
                  <a:solidFill>
                    <a:schemeClr val="bg1"/>
                  </a:solidFill>
                  <a:latin typeface="Franklin Gothic Medium Cond" panose="020B0606030402020204" pitchFamily="34" charset="0"/>
                </a:rPr>
                <a:t>REGULACIÓN DE PRECIOS </a:t>
              </a:r>
              <a:endParaRPr lang="es-CO" sz="2400" b="1" dirty="0">
                <a:solidFill>
                  <a:schemeClr val="bg1"/>
                </a:solidFill>
                <a:latin typeface="Franklin Gothic Medium Cond" panose="020B0606030402020204" pitchFamily="34" charset="0"/>
              </a:endParaRPr>
            </a:p>
          </p:txBody>
        </p:sp>
      </p:grpSp>
      <p:grpSp>
        <p:nvGrpSpPr>
          <p:cNvPr id="13" name="2 Grupo"/>
          <p:cNvGrpSpPr/>
          <p:nvPr/>
        </p:nvGrpSpPr>
        <p:grpSpPr>
          <a:xfrm>
            <a:off x="6444208" y="6255714"/>
            <a:ext cx="2664296" cy="594964"/>
            <a:chOff x="5652120" y="6093296"/>
            <a:chExt cx="3456384" cy="757382"/>
          </a:xfrm>
        </p:grpSpPr>
        <p:pic>
          <p:nvPicPr>
            <p:cNvPr id="14" name="18 Imagen"/>
            <p:cNvPicPr>
              <a:picLocks noChangeAspect="1"/>
            </p:cNvPicPr>
            <p:nvPr/>
          </p:nvPicPr>
          <p:blipFill rotWithShape="1">
            <a:blip r:embed="rId5"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15" name="1 Imagen"/>
            <p:cNvPicPr>
              <a:picLocks noChangeAspect="1"/>
            </p:cNvPicPr>
            <p:nvPr/>
          </p:nvPicPr>
          <p:blipFill rotWithShape="1">
            <a:blip r:embed="rId6" cstate="print">
              <a:extLst>
                <a:ext uri="{28A0092B-C50C-407E-A947-70E740481C1C}">
                  <a14:useLocalDpi xmlns:a14="http://schemas.microsoft.com/office/drawing/2010/main" val="0"/>
                </a:ext>
              </a:extLst>
            </a:blip>
            <a:srcRect l="7722" t="34483" r="7437" b="38161"/>
            <a:stretch/>
          </p:blipFill>
          <p:spPr>
            <a:xfrm>
              <a:off x="5652120" y="6230505"/>
              <a:ext cx="1938372" cy="482964"/>
            </a:xfrm>
            <a:prstGeom prst="rect">
              <a:avLst/>
            </a:prstGeom>
          </p:spPr>
        </p:pic>
      </p:grpSp>
    </p:spTree>
    <p:extLst>
      <p:ext uri="{BB962C8B-B14F-4D97-AF65-F5344CB8AC3E}">
        <p14:creationId xmlns:p14="http://schemas.microsoft.com/office/powerpoint/2010/main" val="2462342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2 Marcador de contenido"/>
          <p:cNvSpPr>
            <a:spLocks noGrp="1"/>
          </p:cNvSpPr>
          <p:nvPr>
            <p:ph idx="1"/>
          </p:nvPr>
        </p:nvSpPr>
        <p:spPr>
          <a:xfrm>
            <a:off x="683568" y="1433395"/>
            <a:ext cx="8229600" cy="4853136"/>
          </a:xfrm>
        </p:spPr>
        <p:txBody>
          <a:bodyPr>
            <a:normAutofit/>
          </a:bodyPr>
          <a:lstStyle/>
          <a:p>
            <a:pPr marL="0" indent="0">
              <a:buNone/>
            </a:pPr>
            <a:endParaRPr lang="es-CO" dirty="0" smtClean="0">
              <a:latin typeface="+mn-lt"/>
            </a:endParaRPr>
          </a:p>
          <a:p>
            <a:r>
              <a:rPr lang="es-CO" dirty="0" smtClean="0">
                <a:latin typeface="+mn-lt"/>
              </a:rPr>
              <a:t>Necesidad de un acuerdo social coherente: </a:t>
            </a:r>
          </a:p>
          <a:p>
            <a:pPr marL="0" indent="0">
              <a:buNone/>
            </a:pPr>
            <a:endParaRPr lang="es-CO" sz="1000" dirty="0" smtClean="0">
              <a:latin typeface="+mn-lt"/>
            </a:endParaRPr>
          </a:p>
          <a:p>
            <a:pPr lvl="1"/>
            <a:r>
              <a:rPr lang="es-CO" dirty="0" smtClean="0">
                <a:latin typeface="+mn-lt"/>
              </a:rPr>
              <a:t>Correspondencia entre recursos y beneficios</a:t>
            </a:r>
          </a:p>
          <a:p>
            <a:pPr lvl="1"/>
            <a:r>
              <a:rPr lang="es-CO" dirty="0" smtClean="0">
                <a:latin typeface="+mn-lt"/>
              </a:rPr>
              <a:t>Conciencia de la doble responsabilidad </a:t>
            </a:r>
            <a:endParaRPr lang="es-419" dirty="0" smtClean="0">
              <a:latin typeface="+mn-lt"/>
            </a:endParaRPr>
          </a:p>
          <a:p>
            <a:pPr lvl="2"/>
            <a:r>
              <a:rPr lang="es-419" dirty="0" smtClean="0">
                <a:latin typeface="+mn-lt"/>
              </a:rPr>
              <a:t>Con los pacientes y con el sistema</a:t>
            </a:r>
            <a:endParaRPr lang="es-CO" dirty="0" smtClean="0">
              <a:latin typeface="+mn-lt"/>
            </a:endParaRPr>
          </a:p>
          <a:p>
            <a:pPr lvl="1"/>
            <a:r>
              <a:rPr lang="es-CO" dirty="0" smtClean="0">
                <a:latin typeface="+mn-lt"/>
              </a:rPr>
              <a:t>Incentivos correctamente alineados</a:t>
            </a:r>
            <a:endParaRPr lang="es-419" dirty="0">
              <a:latin typeface="+mn-lt"/>
            </a:endParaRPr>
          </a:p>
          <a:p>
            <a:pPr lvl="2"/>
            <a:r>
              <a:rPr lang="es-419" dirty="0" smtClean="0">
                <a:latin typeface="+mn-lt"/>
              </a:rPr>
              <a:t>Con las necesidades de la gente y el buen uso de los recursos</a:t>
            </a:r>
            <a:endParaRPr lang="es-419" dirty="0">
              <a:latin typeface="+mn-lt"/>
            </a:endParaRPr>
          </a:p>
          <a:p>
            <a:pPr marL="914400" lvl="2" indent="0">
              <a:buNone/>
            </a:pPr>
            <a:r>
              <a:rPr lang="es-CO" dirty="0" smtClean="0"/>
              <a:t> </a:t>
            </a:r>
            <a:endParaRPr lang="es-CO" dirty="0"/>
          </a:p>
          <a:p>
            <a:endParaRPr lang="es-CO" dirty="0"/>
          </a:p>
        </p:txBody>
      </p:sp>
      <p:grpSp>
        <p:nvGrpSpPr>
          <p:cNvPr id="8" name="Grupo 7"/>
          <p:cNvGrpSpPr/>
          <p:nvPr/>
        </p:nvGrpSpPr>
        <p:grpSpPr>
          <a:xfrm>
            <a:off x="0" y="-19884"/>
            <a:ext cx="7227355" cy="590237"/>
            <a:chOff x="0" y="-19884"/>
            <a:chExt cx="7227355" cy="590237"/>
          </a:xfrm>
        </p:grpSpPr>
        <p:pic>
          <p:nvPicPr>
            <p:cNvPr id="10" name="Picture 2"/>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19884"/>
              <a:ext cx="7227355" cy="590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1" name="Rectángulo 10"/>
            <p:cNvSpPr/>
            <p:nvPr/>
          </p:nvSpPr>
          <p:spPr>
            <a:xfrm>
              <a:off x="307974" y="90609"/>
              <a:ext cx="6352257" cy="357021"/>
            </a:xfrm>
            <a:prstGeom prst="rect">
              <a:avLst/>
            </a:prstGeom>
          </p:spPr>
          <p:txBody>
            <a:bodyPr wrap="square">
              <a:spAutoFit/>
            </a:bodyPr>
            <a:lstStyle/>
            <a:p>
              <a:pPr>
                <a:lnSpc>
                  <a:spcPct val="70000"/>
                </a:lnSpc>
                <a:spcAft>
                  <a:spcPts val="1350"/>
                </a:spcAft>
              </a:pPr>
              <a:r>
                <a:rPr lang="es-CO" sz="2400" b="1" dirty="0" smtClean="0">
                  <a:solidFill>
                    <a:schemeClr val="bg1"/>
                  </a:solidFill>
                  <a:latin typeface="Franklin Gothic Medium Cond" panose="020B0606030402020204" pitchFamily="34" charset="0"/>
                </a:rPr>
                <a:t>COHERENCIA EN EL CONTRATO SOCIAL </a:t>
              </a:r>
              <a:endParaRPr lang="es-CO" sz="2400" b="1" dirty="0">
                <a:solidFill>
                  <a:schemeClr val="bg1"/>
                </a:solidFill>
                <a:latin typeface="Franklin Gothic Medium Cond" panose="020B0606030402020204" pitchFamily="34" charset="0"/>
              </a:endParaRPr>
            </a:p>
          </p:txBody>
        </p:sp>
      </p:grpSp>
      <p:grpSp>
        <p:nvGrpSpPr>
          <p:cNvPr id="12" name="2 Grupo"/>
          <p:cNvGrpSpPr/>
          <p:nvPr/>
        </p:nvGrpSpPr>
        <p:grpSpPr>
          <a:xfrm>
            <a:off x="6444208" y="6255714"/>
            <a:ext cx="2664296" cy="594964"/>
            <a:chOff x="5652120" y="6093296"/>
            <a:chExt cx="3456384" cy="757382"/>
          </a:xfrm>
        </p:grpSpPr>
        <p:pic>
          <p:nvPicPr>
            <p:cNvPr id="13" name="18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14" name="1 Imagen"/>
            <p:cNvPicPr>
              <a:picLocks noChangeAspect="1"/>
            </p:cNvPicPr>
            <p:nvPr/>
          </p:nvPicPr>
          <p:blipFill rotWithShape="1">
            <a:blip r:embed="rId4" cstate="print">
              <a:extLst>
                <a:ext uri="{28A0092B-C50C-407E-A947-70E740481C1C}">
                  <a14:useLocalDpi xmlns:a14="http://schemas.microsoft.com/office/drawing/2010/main" val="0"/>
                </a:ext>
              </a:extLst>
            </a:blip>
            <a:srcRect l="7722" t="34483" r="7437" b="38161"/>
            <a:stretch/>
          </p:blipFill>
          <p:spPr>
            <a:xfrm>
              <a:off x="5652120" y="6230505"/>
              <a:ext cx="1938372" cy="482964"/>
            </a:xfrm>
            <a:prstGeom prst="rect">
              <a:avLst/>
            </a:prstGeom>
          </p:spPr>
        </p:pic>
      </p:grpSp>
    </p:spTree>
    <p:extLst>
      <p:ext uri="{BB962C8B-B14F-4D97-AF65-F5344CB8AC3E}">
        <p14:creationId xmlns:p14="http://schemas.microsoft.com/office/powerpoint/2010/main" val="2892198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20000"/>
          </a:bodyPr>
          <a:lstStyle/>
          <a:p>
            <a:endParaRPr lang="es-CO" dirty="0" smtClean="0"/>
          </a:p>
          <a:p>
            <a:r>
              <a:rPr lang="es-CO" dirty="0" smtClean="0"/>
              <a:t>Financiamiento mixto y solidario </a:t>
            </a:r>
          </a:p>
          <a:p>
            <a:endParaRPr lang="es-CO" dirty="0"/>
          </a:p>
          <a:p>
            <a:r>
              <a:rPr lang="es-CO" dirty="0" smtClean="0"/>
              <a:t>Dos regímenes </a:t>
            </a:r>
          </a:p>
          <a:p>
            <a:pPr lvl="1"/>
            <a:r>
              <a:rPr lang="es-CO" dirty="0" smtClean="0"/>
              <a:t>Plan de beneficios iguales: POS  </a:t>
            </a:r>
          </a:p>
          <a:p>
            <a:endParaRPr lang="es-CO" dirty="0" smtClean="0"/>
          </a:p>
          <a:p>
            <a:r>
              <a:rPr lang="es-CO" dirty="0" smtClean="0"/>
              <a:t>Descentralizado </a:t>
            </a:r>
          </a:p>
          <a:p>
            <a:pPr lvl="1"/>
            <a:r>
              <a:rPr lang="es-CO" dirty="0" smtClean="0"/>
              <a:t>Doble descentralización: funcional y territorial </a:t>
            </a:r>
          </a:p>
          <a:p>
            <a:pPr lvl="1"/>
            <a:endParaRPr lang="es-CO" dirty="0"/>
          </a:p>
          <a:p>
            <a:r>
              <a:rPr lang="es-CO" dirty="0" smtClean="0"/>
              <a:t>Mixto en la prestación</a:t>
            </a:r>
          </a:p>
          <a:p>
            <a:pPr lvl="1"/>
            <a:endParaRPr lang="es-CO" dirty="0"/>
          </a:p>
          <a:p>
            <a:endParaRPr lang="es-CO" dirty="0"/>
          </a:p>
          <a:p>
            <a:endParaRPr lang="es-CO" dirty="0" smtClean="0"/>
          </a:p>
          <a:p>
            <a:pPr marL="457200" lvl="1" indent="0">
              <a:buNone/>
            </a:pPr>
            <a:endParaRPr lang="es-CO" dirty="0"/>
          </a:p>
        </p:txBody>
      </p:sp>
      <p:grpSp>
        <p:nvGrpSpPr>
          <p:cNvPr id="4" name="Grupo 3"/>
          <p:cNvGrpSpPr/>
          <p:nvPr/>
        </p:nvGrpSpPr>
        <p:grpSpPr>
          <a:xfrm>
            <a:off x="0" y="-19884"/>
            <a:ext cx="7227355" cy="590237"/>
            <a:chOff x="0" y="-19884"/>
            <a:chExt cx="7227355" cy="590237"/>
          </a:xfrm>
        </p:grpSpPr>
        <p:pic>
          <p:nvPicPr>
            <p:cNvPr id="5" name="Picture 2"/>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19884"/>
              <a:ext cx="7227355" cy="590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Rectángulo 5"/>
            <p:cNvSpPr/>
            <p:nvPr/>
          </p:nvSpPr>
          <p:spPr>
            <a:xfrm>
              <a:off x="307974" y="90609"/>
              <a:ext cx="6352257" cy="357021"/>
            </a:xfrm>
            <a:prstGeom prst="rect">
              <a:avLst/>
            </a:prstGeom>
          </p:spPr>
          <p:txBody>
            <a:bodyPr wrap="square">
              <a:spAutoFit/>
            </a:bodyPr>
            <a:lstStyle/>
            <a:p>
              <a:pPr>
                <a:lnSpc>
                  <a:spcPct val="70000"/>
                </a:lnSpc>
                <a:spcAft>
                  <a:spcPts val="1350"/>
                </a:spcAft>
              </a:pPr>
              <a:r>
                <a:rPr lang="es-CO" sz="2400" b="1" dirty="0" smtClean="0">
                  <a:solidFill>
                    <a:schemeClr val="bg1"/>
                  </a:solidFill>
                  <a:latin typeface="Franklin Gothic Medium Cond" panose="020B0606030402020204" pitchFamily="34" charset="0"/>
                </a:rPr>
                <a:t>CARACTERÍSTICAS DEL SISTEMA COLOMBIANO </a:t>
              </a:r>
              <a:endParaRPr lang="es-CO" sz="2400" b="1" dirty="0">
                <a:solidFill>
                  <a:schemeClr val="bg1"/>
                </a:solidFill>
                <a:latin typeface="Franklin Gothic Medium Cond" panose="020B0606030402020204" pitchFamily="34" charset="0"/>
              </a:endParaRPr>
            </a:p>
          </p:txBody>
        </p:sp>
      </p:grpSp>
      <p:grpSp>
        <p:nvGrpSpPr>
          <p:cNvPr id="8" name="2 Grupo"/>
          <p:cNvGrpSpPr/>
          <p:nvPr/>
        </p:nvGrpSpPr>
        <p:grpSpPr>
          <a:xfrm>
            <a:off x="6444208" y="6255714"/>
            <a:ext cx="2664296" cy="594964"/>
            <a:chOff x="5652120" y="6093296"/>
            <a:chExt cx="3456384" cy="757382"/>
          </a:xfrm>
        </p:grpSpPr>
        <p:pic>
          <p:nvPicPr>
            <p:cNvPr id="9" name="18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10" name="1 Imagen"/>
            <p:cNvPicPr>
              <a:picLocks noChangeAspect="1"/>
            </p:cNvPicPr>
            <p:nvPr/>
          </p:nvPicPr>
          <p:blipFill rotWithShape="1">
            <a:blip r:embed="rId4" cstate="print">
              <a:extLst>
                <a:ext uri="{28A0092B-C50C-407E-A947-70E740481C1C}">
                  <a14:useLocalDpi xmlns:a14="http://schemas.microsoft.com/office/drawing/2010/main" val="0"/>
                </a:ext>
              </a:extLst>
            </a:blip>
            <a:srcRect l="7722" t="34483" r="7437" b="38161"/>
            <a:stretch/>
          </p:blipFill>
          <p:spPr>
            <a:xfrm>
              <a:off x="5652120" y="6230505"/>
              <a:ext cx="1938372" cy="482964"/>
            </a:xfrm>
            <a:prstGeom prst="rect">
              <a:avLst/>
            </a:prstGeom>
          </p:spPr>
        </p:pic>
      </p:grpSp>
    </p:spTree>
    <p:extLst>
      <p:ext uri="{BB962C8B-B14F-4D97-AF65-F5344CB8AC3E}">
        <p14:creationId xmlns:p14="http://schemas.microsoft.com/office/powerpoint/2010/main" val="465981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endParaRPr lang="es-CO" dirty="0" smtClean="0"/>
          </a:p>
          <a:p>
            <a:r>
              <a:rPr lang="es-CO" dirty="0" smtClean="0"/>
              <a:t>Constitución 1991</a:t>
            </a:r>
          </a:p>
          <a:p>
            <a:pPr lvl="1"/>
            <a:r>
              <a:rPr lang="es-CO" dirty="0" smtClean="0"/>
              <a:t>Saludo como derecho social </a:t>
            </a:r>
          </a:p>
          <a:p>
            <a:r>
              <a:rPr lang="es-CO" dirty="0" smtClean="0"/>
              <a:t>Jurisprudencia</a:t>
            </a:r>
          </a:p>
          <a:p>
            <a:pPr lvl="1"/>
            <a:r>
              <a:rPr lang="es-CO" dirty="0" smtClean="0"/>
              <a:t>Salud como derecho fundamental </a:t>
            </a:r>
          </a:p>
          <a:p>
            <a:r>
              <a:rPr lang="es-CO" dirty="0" smtClean="0"/>
              <a:t>La última década:</a:t>
            </a:r>
          </a:p>
          <a:p>
            <a:pPr lvl="1"/>
            <a:r>
              <a:rPr lang="es-CO" dirty="0" smtClean="0"/>
              <a:t>Surgimiento del no POS </a:t>
            </a:r>
          </a:p>
          <a:p>
            <a:endParaRPr lang="es-CO" dirty="0"/>
          </a:p>
          <a:p>
            <a:pPr lvl="1"/>
            <a:endParaRPr lang="es-CO" dirty="0"/>
          </a:p>
        </p:txBody>
      </p:sp>
      <p:grpSp>
        <p:nvGrpSpPr>
          <p:cNvPr id="4" name="Grupo 3"/>
          <p:cNvGrpSpPr/>
          <p:nvPr/>
        </p:nvGrpSpPr>
        <p:grpSpPr>
          <a:xfrm>
            <a:off x="0" y="-19884"/>
            <a:ext cx="7227355" cy="590237"/>
            <a:chOff x="0" y="-19884"/>
            <a:chExt cx="7227355" cy="590237"/>
          </a:xfrm>
        </p:grpSpPr>
        <p:pic>
          <p:nvPicPr>
            <p:cNvPr id="5" name="Picture 2"/>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19884"/>
              <a:ext cx="7227355" cy="590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Rectángulo 5"/>
            <p:cNvSpPr/>
            <p:nvPr/>
          </p:nvSpPr>
          <p:spPr>
            <a:xfrm>
              <a:off x="307974" y="90609"/>
              <a:ext cx="6352257" cy="357021"/>
            </a:xfrm>
            <a:prstGeom prst="rect">
              <a:avLst/>
            </a:prstGeom>
          </p:spPr>
          <p:txBody>
            <a:bodyPr wrap="square">
              <a:spAutoFit/>
            </a:bodyPr>
            <a:lstStyle/>
            <a:p>
              <a:pPr>
                <a:lnSpc>
                  <a:spcPct val="70000"/>
                </a:lnSpc>
                <a:spcAft>
                  <a:spcPts val="1350"/>
                </a:spcAft>
              </a:pPr>
              <a:r>
                <a:rPr lang="es-CO" sz="2400" b="1" dirty="0" smtClean="0">
                  <a:solidFill>
                    <a:schemeClr val="bg1"/>
                  </a:solidFill>
                  <a:latin typeface="Franklin Gothic Medium Cond" panose="020B0606030402020204" pitchFamily="34" charset="0"/>
                </a:rPr>
                <a:t>JUDICIALIZACIÓN…</a:t>
              </a:r>
              <a:endParaRPr lang="es-CO" sz="2400" b="1" dirty="0">
                <a:solidFill>
                  <a:schemeClr val="bg1"/>
                </a:solidFill>
                <a:latin typeface="Franklin Gothic Medium Cond" panose="020B0606030402020204" pitchFamily="34" charset="0"/>
              </a:endParaRPr>
            </a:p>
          </p:txBody>
        </p:sp>
      </p:grpSp>
      <p:grpSp>
        <p:nvGrpSpPr>
          <p:cNvPr id="8" name="2 Grupo"/>
          <p:cNvGrpSpPr/>
          <p:nvPr/>
        </p:nvGrpSpPr>
        <p:grpSpPr>
          <a:xfrm>
            <a:off x="6444208" y="6255714"/>
            <a:ext cx="2664296" cy="594964"/>
            <a:chOff x="5652120" y="6093296"/>
            <a:chExt cx="3456384" cy="757382"/>
          </a:xfrm>
        </p:grpSpPr>
        <p:pic>
          <p:nvPicPr>
            <p:cNvPr id="9" name="18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10" name="1 Imagen"/>
            <p:cNvPicPr>
              <a:picLocks noChangeAspect="1"/>
            </p:cNvPicPr>
            <p:nvPr/>
          </p:nvPicPr>
          <p:blipFill rotWithShape="1">
            <a:blip r:embed="rId4" cstate="print">
              <a:extLst>
                <a:ext uri="{28A0092B-C50C-407E-A947-70E740481C1C}">
                  <a14:useLocalDpi xmlns:a14="http://schemas.microsoft.com/office/drawing/2010/main" val="0"/>
                </a:ext>
              </a:extLst>
            </a:blip>
            <a:srcRect l="7722" t="34483" r="7437" b="38161"/>
            <a:stretch/>
          </p:blipFill>
          <p:spPr>
            <a:xfrm>
              <a:off x="5652120" y="6230505"/>
              <a:ext cx="1938372" cy="482964"/>
            </a:xfrm>
            <a:prstGeom prst="rect">
              <a:avLst/>
            </a:prstGeom>
          </p:spPr>
        </p:pic>
      </p:grpSp>
    </p:spTree>
    <p:extLst>
      <p:ext uri="{BB962C8B-B14F-4D97-AF65-F5344CB8AC3E}">
        <p14:creationId xmlns:p14="http://schemas.microsoft.com/office/powerpoint/2010/main" val="3909701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2" descr="data:image/png;base64,iVBORw0KGgoAAAANSUhEUgAAAMUAAAEACAMAAAA0tEJxAAAAZlBMVEX///8AAADCwsKwsLAhISHj4+NISEj29vbMzMz5+flFRUVCQkJsbGx1dXXg4OCMjIw7Ozvr6+sxMTHQ0NC0tLR7e3sREREnJydlZWWGhoakpKSWlpYsLCyHh4c3NzePj4/Y2NhcXFwlZMxTAAADR0lEQVR4nO3d7XKiMBSAYbrVqtW2avEDV229/5vcnV2EqIEEcwhH+r4z/YeQZ3ZbGUIgSagPfY+tdT2shs2erHU9rIa9WRGbrofVMBR6QqEnFHpC0XGLopH9u3swKjfperCVGeP9Zd1gYWwxijw47wYuxRBFrFDoCYWeUOgJhZ5Q6AmFnlDoCYWeUOgJhZ5Q6AmFnlDoCYWeUOgJhZ5Q6AmFnlDoCYWeGikmkQfnXSPF+NPWMPKQLTVS2MsiD9mSgOIj8pAtoUAhGwoUsqHI+4o8ZEsi392TmzQr7Lt4djrtexZM4MzcrWh9hRaKPBRCochDIRSKPBRCySrmi3dLw9X09bbpVqvi1X4Q+7qtuZShU8VUyoCiCIVQKPJQCIUi717FUcoQX7FNi3bZIcv+/WSrB1MYl+AEZwxjK4zLoe8oUKBAgQJFQ4Vlr65SHYrF26rIGF3+BJgnV3sdCjPjIGNPhXkJBQUKFChQoIivqLg4E6jYLC3tX4blBIlbsS4+uLYr0kGx51MrCvtUlPnAN6P27jkJVLgfW4fCOxQoZEOBQjYUlQOruEW2PcWpPEjFwpk7FIlxDct5HhWnexRGKARDkaAQDUWCQrQfoHDfyKpWYbwl6LCd5W2f7R9XqzAyXqNwsH/8wRQVp8QoBEORoBANRYJCtFqFcQnlgb/10t9luyLzZOQRFEZpuV2ju1nidIei0exknFAkKERDkaAQDcXf1r1QzLbnTp8tj7SuQIWSUOgJhZ5Q6AmFnn6Wwrh3dxlrbP75KowUvkAZBQrZUKCQDQUK2VB0qxgOjuf278Mi3wXrShSBa+1RCIYiQSEaigSFaIEKJS8PClSMyie0patV9v/pKNnqW3yc9Qk+J8fYU+x5PUFFh7OTKK5CERiKq1AEhuIqFIFxBnLZBEVgKC5DERqKy1CE1g+F3KWYyXF+bpkuipmQhdBAbxuV0y3jfXHsvdwFJWNBWXsvUN6VBxF8W4GRe1mcQO6HEwbmXgwuUExFP/4tUNTH74VXKLxD4VXvfrtR1IfCq94p+BtVHwqv+B/lHQqvDMWXe+s7SyMqNi9ttYyoiBIKFChQoEDRncL+TuT2amf+Yux8SaJsXT7Rhojo/v4ADgBjIBPEqDE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solidFill>
                <a:prstClr val="black"/>
              </a:solidFill>
            </a:endParaRPr>
          </a:p>
        </p:txBody>
      </p:sp>
      <p:sp>
        <p:nvSpPr>
          <p:cNvPr id="19" name="CuadroTexto 18"/>
          <p:cNvSpPr txBox="1"/>
          <p:nvPr/>
        </p:nvSpPr>
        <p:spPr>
          <a:xfrm>
            <a:off x="921080" y="816796"/>
            <a:ext cx="7936108" cy="338554"/>
          </a:xfrm>
          <a:prstGeom prst="rect">
            <a:avLst/>
          </a:prstGeom>
          <a:noFill/>
        </p:spPr>
        <p:txBody>
          <a:bodyPr wrap="square" rtlCol="0">
            <a:spAutoFit/>
          </a:bodyPr>
          <a:lstStyle/>
          <a:p>
            <a:pPr marL="285750" indent="-285750" algn="just">
              <a:buFont typeface="Arial" panose="020B0604020202020204" pitchFamily="34" charset="0"/>
              <a:buChar char="•"/>
            </a:pPr>
            <a:endParaRPr lang="es-CO" sz="1600" dirty="0">
              <a:solidFill>
                <a:prstClr val="black">
                  <a:lumMod val="50000"/>
                  <a:lumOff val="50000"/>
                </a:prstClr>
              </a:solidFill>
            </a:endParaRPr>
          </a:p>
        </p:txBody>
      </p:sp>
      <p:sp>
        <p:nvSpPr>
          <p:cNvPr id="1032" name="CuadroTexto 1031"/>
          <p:cNvSpPr txBox="1"/>
          <p:nvPr/>
        </p:nvSpPr>
        <p:spPr>
          <a:xfrm>
            <a:off x="460375" y="5663117"/>
            <a:ext cx="8683625" cy="790219"/>
          </a:xfrm>
          <a:prstGeom prst="rect">
            <a:avLst/>
          </a:prstGeom>
          <a:noFill/>
        </p:spPr>
        <p:txBody>
          <a:bodyPr wrap="square" rtlCol="0">
            <a:spAutoFit/>
          </a:bodyPr>
          <a:lstStyle/>
          <a:p>
            <a:endParaRPr lang="es-CO" dirty="0">
              <a:solidFill>
                <a:prstClr val="black"/>
              </a:solidFill>
            </a:endParaRPr>
          </a:p>
        </p:txBody>
      </p:sp>
      <p:pic>
        <p:nvPicPr>
          <p:cNvPr id="9" name="Imagen 8"/>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491362" y="1480305"/>
            <a:ext cx="859436" cy="1150535"/>
          </a:xfrm>
          <a:prstGeom prst="rect">
            <a:avLst/>
          </a:prstGeom>
          <a:effectLst>
            <a:outerShdw blurRad="50800" dist="38100" dir="8100000" algn="tr" rotWithShape="0">
              <a:prstClr val="black">
                <a:alpha val="40000"/>
              </a:prstClr>
            </a:outerShdw>
          </a:effectLst>
        </p:spPr>
      </p:pic>
      <p:pic>
        <p:nvPicPr>
          <p:cNvPr id="10" name="Imagen 9"/>
          <p:cNvPicPr>
            <a:picLocks noChangeAspect="1"/>
          </p:cNvPicPr>
          <p:nvPr/>
        </p:nvPicPr>
        <p:blipFill>
          <a:blip r:embed="rId4" cstate="print">
            <a:biLevel thresh="25000"/>
            <a:extLst>
              <a:ext uri="{28A0092B-C50C-407E-A947-70E740481C1C}">
                <a14:useLocalDpi xmlns:a14="http://schemas.microsoft.com/office/drawing/2010/main" val="0"/>
              </a:ext>
            </a:extLst>
          </a:blip>
          <a:stretch>
            <a:fillRect/>
          </a:stretch>
        </p:blipFill>
        <p:spPr>
          <a:xfrm>
            <a:off x="2113229" y="1496161"/>
            <a:ext cx="1052131" cy="1159127"/>
          </a:xfrm>
          <a:prstGeom prst="rect">
            <a:avLst/>
          </a:prstGeom>
          <a:effectLst>
            <a:outerShdw blurRad="63500" sx="102000" sy="102000" algn="ctr" rotWithShape="0">
              <a:prstClr val="black">
                <a:alpha val="40000"/>
              </a:prstClr>
            </a:outerShdw>
          </a:effectLst>
        </p:spPr>
      </p:pic>
      <p:sp>
        <p:nvSpPr>
          <p:cNvPr id="3" name="Rectángulo 2"/>
          <p:cNvSpPr/>
          <p:nvPr/>
        </p:nvSpPr>
        <p:spPr>
          <a:xfrm>
            <a:off x="363599" y="796685"/>
            <a:ext cx="3024336" cy="55267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CO" b="1" dirty="0" smtClean="0"/>
              <a:t>Cobertura </a:t>
            </a:r>
            <a:r>
              <a:rPr lang="es-CO" b="1" dirty="0" smtClean="0">
                <a:latin typeface="Franklin Gothic Book" panose="020B0503020102020204" pitchFamily="34" charset="0"/>
              </a:rPr>
              <a:t>cercana</a:t>
            </a:r>
            <a:r>
              <a:rPr lang="es-CO" b="1" dirty="0" smtClean="0"/>
              <a:t> a universalización: 97%</a:t>
            </a:r>
            <a:endParaRPr lang="es-CO" b="1" dirty="0"/>
          </a:p>
        </p:txBody>
      </p:sp>
      <p:sp>
        <p:nvSpPr>
          <p:cNvPr id="12" name="Rectángulo 11"/>
          <p:cNvSpPr/>
          <p:nvPr/>
        </p:nvSpPr>
        <p:spPr>
          <a:xfrm>
            <a:off x="4999845" y="807160"/>
            <a:ext cx="3320771" cy="46018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CO" b="1" dirty="0" smtClean="0">
                <a:latin typeface="Franklin Gothic Book" panose="020B0503020102020204" pitchFamily="34" charset="0"/>
              </a:rPr>
              <a:t>Disminución de la desigualdad</a:t>
            </a:r>
            <a:endParaRPr lang="es-CO" b="1" dirty="0">
              <a:latin typeface="Franklin Gothic Book" panose="020B0503020102020204" pitchFamily="34" charset="0"/>
            </a:endParaRPr>
          </a:p>
        </p:txBody>
      </p:sp>
      <p:sp>
        <p:nvSpPr>
          <p:cNvPr id="5" name="Rectángulo 4"/>
          <p:cNvSpPr/>
          <p:nvPr/>
        </p:nvSpPr>
        <p:spPr>
          <a:xfrm>
            <a:off x="4624035" y="1329266"/>
            <a:ext cx="3915308" cy="1246495"/>
          </a:xfrm>
          <a:prstGeom prst="rect">
            <a:avLst/>
          </a:prstGeom>
        </p:spPr>
        <p:txBody>
          <a:bodyPr wrap="square">
            <a:spAutoFit/>
          </a:bodyPr>
          <a:lstStyle/>
          <a:p>
            <a:pPr marL="285750" indent="-285750" algn="just">
              <a:buFont typeface="Arial" panose="020B0604020202020204" pitchFamily="34" charset="0"/>
              <a:buChar char="•"/>
            </a:pPr>
            <a:r>
              <a:rPr lang="es-CO" sz="1500" dirty="0">
                <a:latin typeface="Franklin Gothic Book" panose="020B0503020102020204" pitchFamily="34" charset="0"/>
                <a:cs typeface="Arial" pitchFamily="34" charset="0"/>
              </a:rPr>
              <a:t>La afiliación en el 20% más pobre de la población pasó de 4% en 1993 a 89,8% en 2013</a:t>
            </a:r>
            <a:r>
              <a:rPr lang="es-CO" sz="1500" dirty="0" smtClean="0">
                <a:latin typeface="Franklin Gothic Book" panose="020B0503020102020204" pitchFamily="34" charset="0"/>
                <a:cs typeface="Arial" pitchFamily="34" charset="0"/>
              </a:rPr>
              <a:t>.</a:t>
            </a:r>
          </a:p>
          <a:p>
            <a:pPr marL="285750" indent="-285750" algn="just">
              <a:buFont typeface="Arial" panose="020B0604020202020204" pitchFamily="34" charset="0"/>
              <a:buChar char="•"/>
            </a:pPr>
            <a:r>
              <a:rPr lang="es-CO" sz="1500" dirty="0">
                <a:latin typeface="Franklin Gothic Book" panose="020B0503020102020204" pitchFamily="34" charset="0"/>
                <a:cs typeface="Arial" pitchFamily="34" charset="0"/>
              </a:rPr>
              <a:t>La afiliación en las zonas rurales pasó de 7% en 1993 a 90,9% en 2013. </a:t>
            </a:r>
          </a:p>
        </p:txBody>
      </p:sp>
      <p:sp>
        <p:nvSpPr>
          <p:cNvPr id="17" name="Rectángulo 16"/>
          <p:cNvSpPr/>
          <p:nvPr/>
        </p:nvSpPr>
        <p:spPr>
          <a:xfrm>
            <a:off x="1475656" y="2840154"/>
            <a:ext cx="5868652" cy="44364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CO" b="1" dirty="0" smtClean="0">
                <a:latin typeface="Franklin Gothic Book" panose="020B0503020102020204" pitchFamily="34" charset="0"/>
              </a:rPr>
              <a:t>Equidad en financiamiento y bajo gasto de bolsillo</a:t>
            </a:r>
            <a:endParaRPr lang="es-CO" b="1" dirty="0">
              <a:latin typeface="Franklin Gothic Book" panose="020B0503020102020204" pitchFamily="34" charset="0"/>
            </a:endParaRPr>
          </a:p>
        </p:txBody>
      </p:sp>
      <p:sp>
        <p:nvSpPr>
          <p:cNvPr id="18" name="Rectángulo 17"/>
          <p:cNvSpPr/>
          <p:nvPr/>
        </p:nvSpPr>
        <p:spPr>
          <a:xfrm>
            <a:off x="155575" y="4016291"/>
            <a:ext cx="3915308" cy="1061829"/>
          </a:xfrm>
          <a:prstGeom prst="rect">
            <a:avLst/>
          </a:prstGeom>
        </p:spPr>
        <p:txBody>
          <a:bodyPr wrap="square">
            <a:spAutoFit/>
          </a:bodyPr>
          <a:lstStyle/>
          <a:p>
            <a:pPr marL="285750" indent="-285750" algn="just">
              <a:buFont typeface="Arial" panose="020B0604020202020204" pitchFamily="34" charset="0"/>
              <a:buChar char="•"/>
            </a:pPr>
            <a:r>
              <a:rPr lang="es-CO" sz="1500" dirty="0">
                <a:latin typeface="Franklin Gothic Book" panose="020B0503020102020204" pitchFamily="34" charset="0"/>
                <a:cs typeface="Arial" pitchFamily="34" charset="0"/>
              </a:rPr>
              <a:t>Primer lugar en “Equidad en el financiamiento en salud” según </a:t>
            </a:r>
            <a:r>
              <a:rPr lang="es-CO" sz="1500" dirty="0" err="1">
                <a:latin typeface="Franklin Gothic Book" panose="020B0503020102020204" pitchFamily="34" charset="0"/>
                <a:cs typeface="Arial" pitchFamily="34" charset="0"/>
              </a:rPr>
              <a:t>World</a:t>
            </a:r>
            <a:r>
              <a:rPr lang="es-CO" sz="1500" dirty="0">
                <a:latin typeface="Franklin Gothic Book" panose="020B0503020102020204" pitchFamily="34" charset="0"/>
                <a:cs typeface="Arial" pitchFamily="34" charset="0"/>
              </a:rPr>
              <a:t>  </a:t>
            </a:r>
            <a:r>
              <a:rPr lang="es-CO" sz="1500" dirty="0" err="1">
                <a:latin typeface="Franklin Gothic Book" panose="020B0503020102020204" pitchFamily="34" charset="0"/>
                <a:cs typeface="Arial" pitchFamily="34" charset="0"/>
              </a:rPr>
              <a:t>Health</a:t>
            </a:r>
            <a:r>
              <a:rPr lang="es-CO" sz="1500" dirty="0">
                <a:latin typeface="Franklin Gothic Book" panose="020B0503020102020204" pitchFamily="34" charset="0"/>
                <a:cs typeface="Arial" pitchFamily="34" charset="0"/>
              </a:rPr>
              <a:t> </a:t>
            </a:r>
            <a:r>
              <a:rPr lang="es-CO" sz="1500" dirty="0" err="1">
                <a:latin typeface="Franklin Gothic Book" panose="020B0503020102020204" pitchFamily="34" charset="0"/>
                <a:cs typeface="Arial" pitchFamily="34" charset="0"/>
              </a:rPr>
              <a:t>Report</a:t>
            </a:r>
            <a:r>
              <a:rPr lang="es-CO" sz="1500" dirty="0">
                <a:latin typeface="Franklin Gothic Book" panose="020B0503020102020204" pitchFamily="34" charset="0"/>
                <a:cs typeface="Arial" pitchFamily="34" charset="0"/>
              </a:rPr>
              <a:t>” de la OMS (2000)</a:t>
            </a:r>
          </a:p>
          <a:p>
            <a:pPr marL="285750" indent="-285750" algn="just">
              <a:buFont typeface="Arial" panose="020B0604020202020204" pitchFamily="34" charset="0"/>
              <a:buChar char="•"/>
            </a:pPr>
            <a:endParaRPr lang="es-CO" dirty="0">
              <a:solidFill>
                <a:schemeClr val="tx1">
                  <a:lumMod val="50000"/>
                  <a:lumOff val="50000"/>
                </a:schemeClr>
              </a:solidFill>
              <a:latin typeface="Franklin Gothic Book" panose="020B0503020102020204" pitchFamily="34" charset="0"/>
              <a:cs typeface="Arial" pitchFamily="34" charset="0"/>
            </a:endParaRPr>
          </a:p>
        </p:txBody>
      </p:sp>
      <p:pic>
        <p:nvPicPr>
          <p:cNvPr id="8" name="Imagen 7"/>
          <p:cNvPicPr>
            <a:picLocks noChangeAspect="1"/>
          </p:cNvPicPr>
          <p:nvPr/>
        </p:nvPicPr>
        <p:blipFill>
          <a:blip r:embed="rId5"/>
          <a:stretch>
            <a:fillRect/>
          </a:stretch>
        </p:blipFill>
        <p:spPr>
          <a:xfrm>
            <a:off x="4300718" y="3673744"/>
            <a:ext cx="4238625" cy="2502593"/>
          </a:xfrm>
          <a:prstGeom prst="rect">
            <a:avLst/>
          </a:prstGeom>
        </p:spPr>
      </p:pic>
      <p:sp>
        <p:nvSpPr>
          <p:cNvPr id="11" name="CuadroTexto 10"/>
          <p:cNvSpPr txBox="1"/>
          <p:nvPr/>
        </p:nvSpPr>
        <p:spPr>
          <a:xfrm>
            <a:off x="4684185" y="3466780"/>
            <a:ext cx="3471690" cy="276999"/>
          </a:xfrm>
          <a:prstGeom prst="rect">
            <a:avLst/>
          </a:prstGeom>
          <a:noFill/>
        </p:spPr>
        <p:txBody>
          <a:bodyPr wrap="square" rtlCol="0">
            <a:spAutoFit/>
          </a:bodyPr>
          <a:lstStyle/>
          <a:p>
            <a:r>
              <a:rPr lang="es-CO" sz="1200" b="1" dirty="0" smtClean="0">
                <a:latin typeface="Franklin Gothic Book" panose="020B0503020102020204" pitchFamily="34" charset="0"/>
              </a:rPr>
              <a:t>Gasto de bolsillo sobre total de gasto en salud</a:t>
            </a:r>
            <a:endParaRPr lang="es-CO" sz="1200" b="1" dirty="0">
              <a:latin typeface="Franklin Gothic Book" panose="020B0503020102020204" pitchFamily="34" charset="0"/>
            </a:endParaRPr>
          </a:p>
        </p:txBody>
      </p:sp>
      <p:sp>
        <p:nvSpPr>
          <p:cNvPr id="22" name="CuadroTexto 21"/>
          <p:cNvSpPr txBox="1"/>
          <p:nvPr/>
        </p:nvSpPr>
        <p:spPr>
          <a:xfrm>
            <a:off x="4802187" y="6180576"/>
            <a:ext cx="3471690" cy="276999"/>
          </a:xfrm>
          <a:prstGeom prst="rect">
            <a:avLst/>
          </a:prstGeom>
          <a:noFill/>
        </p:spPr>
        <p:txBody>
          <a:bodyPr wrap="square" rtlCol="0">
            <a:spAutoFit/>
          </a:bodyPr>
          <a:lstStyle/>
          <a:p>
            <a:r>
              <a:rPr lang="es-CO" sz="1200" b="1" dirty="0" smtClean="0"/>
              <a:t>Fuente: </a:t>
            </a:r>
            <a:r>
              <a:rPr lang="es-CO" sz="1200" b="1" dirty="0" err="1" smtClean="0"/>
              <a:t>Minsalud</a:t>
            </a:r>
            <a:r>
              <a:rPr lang="es-CO" sz="1200" b="1" dirty="0" smtClean="0"/>
              <a:t> con base en indicadores BM</a:t>
            </a:r>
            <a:endParaRPr lang="es-CO" sz="1200" b="1" dirty="0"/>
          </a:p>
        </p:txBody>
      </p:sp>
      <p:grpSp>
        <p:nvGrpSpPr>
          <p:cNvPr id="20" name="Grupo 19"/>
          <p:cNvGrpSpPr/>
          <p:nvPr/>
        </p:nvGrpSpPr>
        <p:grpSpPr>
          <a:xfrm>
            <a:off x="0" y="-19884"/>
            <a:ext cx="7227355" cy="590237"/>
            <a:chOff x="0" y="-19884"/>
            <a:chExt cx="7227355" cy="590237"/>
          </a:xfrm>
        </p:grpSpPr>
        <p:pic>
          <p:nvPicPr>
            <p:cNvPr id="21" name="Picture 2"/>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a:stretch/>
          </p:blipFill>
          <p:spPr bwMode="auto">
            <a:xfrm>
              <a:off x="0" y="-19884"/>
              <a:ext cx="7227355" cy="590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3" name="Rectángulo 22"/>
            <p:cNvSpPr/>
            <p:nvPr/>
          </p:nvSpPr>
          <p:spPr>
            <a:xfrm>
              <a:off x="307974" y="90609"/>
              <a:ext cx="6352257" cy="357021"/>
            </a:xfrm>
            <a:prstGeom prst="rect">
              <a:avLst/>
            </a:prstGeom>
          </p:spPr>
          <p:txBody>
            <a:bodyPr wrap="square">
              <a:spAutoFit/>
            </a:bodyPr>
            <a:lstStyle/>
            <a:p>
              <a:pPr>
                <a:lnSpc>
                  <a:spcPct val="70000"/>
                </a:lnSpc>
                <a:spcAft>
                  <a:spcPts val="1350"/>
                </a:spcAft>
              </a:pPr>
              <a:r>
                <a:rPr lang="es-CO" sz="2400" b="1" dirty="0">
                  <a:solidFill>
                    <a:schemeClr val="bg1"/>
                  </a:solidFill>
                  <a:latin typeface="Franklin Gothic Medium Cond" panose="020B0606030402020204" pitchFamily="34" charset="0"/>
                </a:rPr>
                <a:t>El SISTEMA DE SALUD COLOMBIANO HA LOGRADO  </a:t>
              </a:r>
            </a:p>
          </p:txBody>
        </p:sp>
      </p:grpSp>
    </p:spTree>
    <p:extLst>
      <p:ext uri="{BB962C8B-B14F-4D97-AF65-F5344CB8AC3E}">
        <p14:creationId xmlns:p14="http://schemas.microsoft.com/office/powerpoint/2010/main" val="2545885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extLst/>
          </p:nvPr>
        </p:nvGraphicFramePr>
        <p:xfrm>
          <a:off x="0" y="1700808"/>
          <a:ext cx="9188450" cy="3695701"/>
        </p:xfrm>
        <a:graphic>
          <a:graphicData uri="http://schemas.openxmlformats.org/drawingml/2006/chart">
            <c:chart xmlns:c="http://schemas.openxmlformats.org/drawingml/2006/chart" xmlns:r="http://schemas.openxmlformats.org/officeDocument/2006/relationships" r:id="rId3"/>
          </a:graphicData>
        </a:graphic>
      </p:graphicFrame>
      <p:sp>
        <p:nvSpPr>
          <p:cNvPr id="8" name="7 Rectángulo"/>
          <p:cNvSpPr>
            <a:spLocks noChangeArrowheads="1"/>
          </p:cNvSpPr>
          <p:nvPr/>
        </p:nvSpPr>
        <p:spPr bwMode="auto">
          <a:xfrm>
            <a:off x="737828" y="5661248"/>
            <a:ext cx="7668344" cy="249586"/>
          </a:xfrm>
          <a:prstGeom prst="rect">
            <a:avLst/>
          </a:prstGeom>
          <a:noFill/>
          <a:ln w="9525">
            <a:noFill/>
            <a:miter lim="800000"/>
            <a:headEnd/>
            <a:tailEnd/>
          </a:ln>
        </p:spPr>
        <p:txBody>
          <a:bodyPr wrap="square" lIns="64291" tIns="32146" rIns="64291" bIns="32146">
            <a:spAutoFit/>
          </a:bodyPr>
          <a:lstStyle/>
          <a:p>
            <a:r>
              <a:rPr lang="es-CO" sz="1200" dirty="0">
                <a:solidFill>
                  <a:schemeClr val="tx1">
                    <a:lumMod val="65000"/>
                    <a:lumOff val="35000"/>
                  </a:schemeClr>
                </a:solidFill>
                <a:cs typeface="Arial" pitchFamily="34" charset="0"/>
              </a:rPr>
              <a:t>Fuente: </a:t>
            </a:r>
            <a:r>
              <a:rPr lang="es-CO" sz="1200" dirty="0" smtClean="0">
                <a:solidFill>
                  <a:schemeClr val="tx1">
                    <a:lumMod val="65000"/>
                    <a:lumOff val="35000"/>
                  </a:schemeClr>
                </a:solidFill>
                <a:cs typeface="Arial" pitchFamily="34" charset="0"/>
              </a:rPr>
              <a:t>Cálculos MSPS. Dirección de Financiamiento Sectorial, Cuentas de Salud; DANE y DNP.</a:t>
            </a:r>
            <a:endParaRPr lang="es-CO" sz="1200" dirty="0">
              <a:solidFill>
                <a:schemeClr val="tx1">
                  <a:lumMod val="65000"/>
                  <a:lumOff val="35000"/>
                </a:schemeClr>
              </a:solidFill>
              <a:cs typeface="Arial" pitchFamily="34" charset="0"/>
            </a:endParaRPr>
          </a:p>
        </p:txBody>
      </p:sp>
      <p:grpSp>
        <p:nvGrpSpPr>
          <p:cNvPr id="11" name="Grupo 10"/>
          <p:cNvGrpSpPr/>
          <p:nvPr/>
        </p:nvGrpSpPr>
        <p:grpSpPr>
          <a:xfrm>
            <a:off x="0" y="-19884"/>
            <a:ext cx="7227355" cy="590237"/>
            <a:chOff x="0" y="-19884"/>
            <a:chExt cx="7227355" cy="590237"/>
          </a:xfrm>
        </p:grpSpPr>
        <p:pic>
          <p:nvPicPr>
            <p:cNvPr id="12" name="Picture 2"/>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0" y="-19884"/>
              <a:ext cx="7227355" cy="590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3" name="Rectángulo 12"/>
            <p:cNvSpPr/>
            <p:nvPr/>
          </p:nvSpPr>
          <p:spPr>
            <a:xfrm>
              <a:off x="307974" y="90609"/>
              <a:ext cx="6352257" cy="357021"/>
            </a:xfrm>
            <a:prstGeom prst="rect">
              <a:avLst/>
            </a:prstGeom>
          </p:spPr>
          <p:txBody>
            <a:bodyPr wrap="square">
              <a:spAutoFit/>
            </a:bodyPr>
            <a:lstStyle/>
            <a:p>
              <a:pPr>
                <a:lnSpc>
                  <a:spcPct val="70000"/>
                </a:lnSpc>
                <a:spcAft>
                  <a:spcPts val="1350"/>
                </a:spcAft>
              </a:pPr>
              <a:r>
                <a:rPr lang="es-CO" sz="2400" b="1" dirty="0" smtClean="0">
                  <a:solidFill>
                    <a:schemeClr val="bg1"/>
                  </a:solidFill>
                  <a:latin typeface="Franklin Gothic Medium Cond" panose="020B0606030402020204" pitchFamily="34" charset="0"/>
                </a:rPr>
                <a:t>REDUCCIÓN DEL GASTO DE BOLSILLO</a:t>
              </a:r>
              <a:endParaRPr lang="es-CO" sz="2400" b="1" dirty="0">
                <a:solidFill>
                  <a:schemeClr val="bg1"/>
                </a:solidFill>
                <a:latin typeface="Franklin Gothic Medium Cond" panose="020B0606030402020204" pitchFamily="34" charset="0"/>
              </a:endParaRPr>
            </a:p>
          </p:txBody>
        </p:sp>
      </p:grpSp>
      <p:grpSp>
        <p:nvGrpSpPr>
          <p:cNvPr id="14" name="2 Grupo"/>
          <p:cNvGrpSpPr/>
          <p:nvPr/>
        </p:nvGrpSpPr>
        <p:grpSpPr>
          <a:xfrm>
            <a:off x="6444208" y="6255714"/>
            <a:ext cx="2664296" cy="594964"/>
            <a:chOff x="5652120" y="6093296"/>
            <a:chExt cx="3456384" cy="757382"/>
          </a:xfrm>
        </p:grpSpPr>
        <p:pic>
          <p:nvPicPr>
            <p:cNvPr id="15" name="18 Imagen"/>
            <p:cNvPicPr>
              <a:picLocks noChangeAspect="1"/>
            </p:cNvPicPr>
            <p:nvPr/>
          </p:nvPicPr>
          <p:blipFill rotWithShape="1">
            <a:blip r:embed="rId5"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16" name="1 Imagen"/>
            <p:cNvPicPr>
              <a:picLocks noChangeAspect="1"/>
            </p:cNvPicPr>
            <p:nvPr/>
          </p:nvPicPr>
          <p:blipFill rotWithShape="1">
            <a:blip r:embed="rId6" cstate="print">
              <a:extLst>
                <a:ext uri="{28A0092B-C50C-407E-A947-70E740481C1C}">
                  <a14:useLocalDpi xmlns:a14="http://schemas.microsoft.com/office/drawing/2010/main" val="0"/>
                </a:ext>
              </a:extLst>
            </a:blip>
            <a:srcRect l="7722" t="34483" r="7437" b="38161"/>
            <a:stretch/>
          </p:blipFill>
          <p:spPr>
            <a:xfrm>
              <a:off x="5652120" y="6230505"/>
              <a:ext cx="1938372" cy="482964"/>
            </a:xfrm>
            <a:prstGeom prst="rect">
              <a:avLst/>
            </a:prstGeom>
          </p:spPr>
        </p:pic>
      </p:grpSp>
    </p:spTree>
    <p:extLst>
      <p:ext uri="{BB962C8B-B14F-4D97-AF65-F5344CB8AC3E}">
        <p14:creationId xmlns:p14="http://schemas.microsoft.com/office/powerpoint/2010/main" val="482243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a:graphicFrameLocks/>
          </p:cNvGraphicFramePr>
          <p:nvPr>
            <p:extLst>
              <p:ext uri="{D42A27DB-BD31-4B8C-83A1-F6EECF244321}">
                <p14:modId xmlns:p14="http://schemas.microsoft.com/office/powerpoint/2010/main" val="2128061617"/>
              </p:ext>
            </p:extLst>
          </p:nvPr>
        </p:nvGraphicFramePr>
        <p:xfrm>
          <a:off x="755576" y="678138"/>
          <a:ext cx="7416824" cy="5415158"/>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Grupo 5"/>
          <p:cNvGrpSpPr/>
          <p:nvPr/>
        </p:nvGrpSpPr>
        <p:grpSpPr>
          <a:xfrm>
            <a:off x="0" y="-19884"/>
            <a:ext cx="7227355" cy="590237"/>
            <a:chOff x="0" y="-19884"/>
            <a:chExt cx="7227355" cy="590237"/>
          </a:xfrm>
        </p:grpSpPr>
        <p:pic>
          <p:nvPicPr>
            <p:cNvPr id="7"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0" y="-19884"/>
              <a:ext cx="7227355" cy="590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Rectángulo 7"/>
            <p:cNvSpPr/>
            <p:nvPr/>
          </p:nvSpPr>
          <p:spPr>
            <a:xfrm>
              <a:off x="307974" y="90609"/>
              <a:ext cx="6352257" cy="357021"/>
            </a:xfrm>
            <a:prstGeom prst="rect">
              <a:avLst/>
            </a:prstGeom>
          </p:spPr>
          <p:txBody>
            <a:bodyPr wrap="square">
              <a:spAutoFit/>
            </a:bodyPr>
            <a:lstStyle/>
            <a:p>
              <a:pPr>
                <a:lnSpc>
                  <a:spcPct val="70000"/>
                </a:lnSpc>
                <a:spcAft>
                  <a:spcPts val="1350"/>
                </a:spcAft>
              </a:pPr>
              <a:r>
                <a:rPr lang="es-CO" sz="2400" b="1" dirty="0" smtClean="0">
                  <a:solidFill>
                    <a:schemeClr val="bg1"/>
                  </a:solidFill>
                  <a:latin typeface="Franklin Gothic Medium Cond" panose="020B0606030402020204" pitchFamily="34" charset="0"/>
                </a:rPr>
                <a:t>GASTO PÚBLICO EN SALUD (% GASTO TOTAL)</a:t>
              </a:r>
              <a:endParaRPr lang="es-CO" sz="2400" b="1" dirty="0">
                <a:solidFill>
                  <a:schemeClr val="bg1"/>
                </a:solidFill>
                <a:latin typeface="Franklin Gothic Medium Cond" panose="020B0606030402020204" pitchFamily="34" charset="0"/>
              </a:endParaRPr>
            </a:p>
          </p:txBody>
        </p:sp>
      </p:grpSp>
      <p:grpSp>
        <p:nvGrpSpPr>
          <p:cNvPr id="9" name="2 Grupo"/>
          <p:cNvGrpSpPr/>
          <p:nvPr/>
        </p:nvGrpSpPr>
        <p:grpSpPr>
          <a:xfrm>
            <a:off x="6444208" y="6255714"/>
            <a:ext cx="2664296" cy="594964"/>
            <a:chOff x="5652120" y="6093296"/>
            <a:chExt cx="3456384" cy="757382"/>
          </a:xfrm>
        </p:grpSpPr>
        <p:pic>
          <p:nvPicPr>
            <p:cNvPr id="10" name="18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11" name="1 Imagen"/>
            <p:cNvPicPr>
              <a:picLocks noChangeAspect="1"/>
            </p:cNvPicPr>
            <p:nvPr/>
          </p:nvPicPr>
          <p:blipFill rotWithShape="1">
            <a:blip r:embed="rId5" cstate="print">
              <a:extLst>
                <a:ext uri="{28A0092B-C50C-407E-A947-70E740481C1C}">
                  <a14:useLocalDpi xmlns:a14="http://schemas.microsoft.com/office/drawing/2010/main" val="0"/>
                </a:ext>
              </a:extLst>
            </a:blip>
            <a:srcRect l="7722" t="34483" r="7437" b="38161"/>
            <a:stretch/>
          </p:blipFill>
          <p:spPr>
            <a:xfrm>
              <a:off x="5652120" y="6230505"/>
              <a:ext cx="1938372" cy="482964"/>
            </a:xfrm>
            <a:prstGeom prst="rect">
              <a:avLst/>
            </a:prstGeom>
          </p:spPr>
        </p:pic>
      </p:grpSp>
    </p:spTree>
    <p:extLst>
      <p:ext uri="{BB962C8B-B14F-4D97-AF65-F5344CB8AC3E}">
        <p14:creationId xmlns:p14="http://schemas.microsoft.com/office/powerpoint/2010/main" val="474980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323528" y="1121010"/>
            <a:ext cx="3240360" cy="4902562"/>
          </a:xfrm>
          <a:prstGeom prst="rect">
            <a:avLst/>
          </a:prstGeom>
        </p:spPr>
      </p:pic>
      <p:sp>
        <p:nvSpPr>
          <p:cNvPr id="6" name="7 Rectángulo"/>
          <p:cNvSpPr>
            <a:spLocks noChangeArrowheads="1"/>
          </p:cNvSpPr>
          <p:nvPr/>
        </p:nvSpPr>
        <p:spPr bwMode="auto">
          <a:xfrm>
            <a:off x="737828" y="6023571"/>
            <a:ext cx="7668344" cy="249586"/>
          </a:xfrm>
          <a:prstGeom prst="rect">
            <a:avLst/>
          </a:prstGeom>
          <a:noFill/>
          <a:ln w="9525">
            <a:noFill/>
            <a:miter lim="800000"/>
            <a:headEnd/>
            <a:tailEnd/>
          </a:ln>
        </p:spPr>
        <p:txBody>
          <a:bodyPr wrap="square" lIns="64291" tIns="32146" rIns="64291" bIns="32146">
            <a:spAutoFit/>
          </a:bodyPr>
          <a:lstStyle/>
          <a:p>
            <a:r>
              <a:rPr lang="es-CO" sz="1200" dirty="0">
                <a:solidFill>
                  <a:schemeClr val="tx1">
                    <a:lumMod val="65000"/>
                    <a:lumOff val="35000"/>
                  </a:schemeClr>
                </a:solidFill>
                <a:cs typeface="Arial" pitchFamily="34" charset="0"/>
              </a:rPr>
              <a:t>Fuente</a:t>
            </a:r>
            <a:r>
              <a:rPr lang="es-CO" sz="1200" dirty="0" smtClean="0">
                <a:solidFill>
                  <a:schemeClr val="tx1">
                    <a:lumMod val="65000"/>
                    <a:lumOff val="35000"/>
                  </a:schemeClr>
                </a:solidFill>
                <a:cs typeface="Arial" pitchFamily="34" charset="0"/>
              </a:rPr>
              <a:t>: Bravo, Luis Eduardo, et al., </a:t>
            </a:r>
            <a:r>
              <a:rPr lang="es-CO" sz="1200" dirty="0" err="1" smtClean="0">
                <a:solidFill>
                  <a:schemeClr val="tx1">
                    <a:lumMod val="65000"/>
                    <a:lumOff val="35000"/>
                  </a:schemeClr>
                </a:solidFill>
                <a:cs typeface="Arial" pitchFamily="34" charset="0"/>
              </a:rPr>
              <a:t>Descriptive</a:t>
            </a:r>
            <a:r>
              <a:rPr lang="es-CO" sz="1200" dirty="0" smtClean="0">
                <a:solidFill>
                  <a:schemeClr val="tx1">
                    <a:lumMod val="65000"/>
                    <a:lumOff val="35000"/>
                  </a:schemeClr>
                </a:solidFill>
                <a:cs typeface="Arial" pitchFamily="34" charset="0"/>
              </a:rPr>
              <a:t> </a:t>
            </a:r>
            <a:r>
              <a:rPr lang="es-CO" sz="1200" dirty="0" err="1" smtClean="0">
                <a:solidFill>
                  <a:schemeClr val="tx1">
                    <a:lumMod val="65000"/>
                    <a:lumOff val="35000"/>
                  </a:schemeClr>
                </a:solidFill>
                <a:cs typeface="Arial" pitchFamily="34" charset="0"/>
              </a:rPr>
              <a:t>Epidemiology</a:t>
            </a:r>
            <a:r>
              <a:rPr lang="es-CO" sz="1200" dirty="0" smtClean="0">
                <a:solidFill>
                  <a:schemeClr val="tx1">
                    <a:lumMod val="65000"/>
                    <a:lumOff val="35000"/>
                  </a:schemeClr>
                </a:solidFill>
                <a:cs typeface="Arial" pitchFamily="34" charset="0"/>
              </a:rPr>
              <a:t> of </a:t>
            </a:r>
            <a:r>
              <a:rPr lang="es-CO" sz="1200" dirty="0" err="1" smtClean="0">
                <a:solidFill>
                  <a:schemeClr val="tx1">
                    <a:lumMod val="65000"/>
                    <a:lumOff val="35000"/>
                  </a:schemeClr>
                </a:solidFill>
                <a:cs typeface="Arial" pitchFamily="34" charset="0"/>
              </a:rPr>
              <a:t>Childhood</a:t>
            </a:r>
            <a:r>
              <a:rPr lang="es-CO" sz="1200" dirty="0" smtClean="0">
                <a:solidFill>
                  <a:schemeClr val="tx1">
                    <a:lumMod val="65000"/>
                    <a:lumOff val="35000"/>
                  </a:schemeClr>
                </a:solidFill>
                <a:cs typeface="Arial" pitchFamily="34" charset="0"/>
              </a:rPr>
              <a:t> </a:t>
            </a:r>
            <a:r>
              <a:rPr lang="es-CO" sz="1200" dirty="0" err="1" smtClean="0">
                <a:solidFill>
                  <a:schemeClr val="tx1">
                    <a:lumMod val="65000"/>
                    <a:lumOff val="35000"/>
                  </a:schemeClr>
                </a:solidFill>
                <a:cs typeface="Arial" pitchFamily="34" charset="0"/>
              </a:rPr>
              <a:t>Cancer</a:t>
            </a:r>
            <a:r>
              <a:rPr lang="es-CO" sz="1200" dirty="0" smtClean="0">
                <a:solidFill>
                  <a:schemeClr val="tx1">
                    <a:lumMod val="65000"/>
                    <a:lumOff val="35000"/>
                  </a:schemeClr>
                </a:solidFill>
                <a:cs typeface="Arial" pitchFamily="34" charset="0"/>
              </a:rPr>
              <a:t> in Cali, Colombia 1977-2011. </a:t>
            </a:r>
            <a:endParaRPr lang="es-CO" sz="1200" dirty="0">
              <a:solidFill>
                <a:schemeClr val="tx1">
                  <a:lumMod val="65000"/>
                  <a:lumOff val="35000"/>
                </a:schemeClr>
              </a:solidFill>
              <a:cs typeface="Arial" pitchFamily="34" charset="0"/>
            </a:endParaRPr>
          </a:p>
        </p:txBody>
      </p:sp>
      <p:pic>
        <p:nvPicPr>
          <p:cNvPr id="7" name="Imagen 6"/>
          <p:cNvPicPr>
            <a:picLocks noChangeAspect="1"/>
          </p:cNvPicPr>
          <p:nvPr/>
        </p:nvPicPr>
        <p:blipFill>
          <a:blip r:embed="rId3"/>
          <a:stretch>
            <a:fillRect/>
          </a:stretch>
        </p:blipFill>
        <p:spPr>
          <a:xfrm>
            <a:off x="4695310" y="1276065"/>
            <a:ext cx="3687651" cy="4589091"/>
          </a:xfrm>
          <a:prstGeom prst="rect">
            <a:avLst/>
          </a:prstGeom>
        </p:spPr>
      </p:pic>
      <p:grpSp>
        <p:nvGrpSpPr>
          <p:cNvPr id="9" name="Grupo 8"/>
          <p:cNvGrpSpPr/>
          <p:nvPr/>
        </p:nvGrpSpPr>
        <p:grpSpPr>
          <a:xfrm>
            <a:off x="0" y="-19884"/>
            <a:ext cx="7227355" cy="590237"/>
            <a:chOff x="0" y="-19884"/>
            <a:chExt cx="7227355" cy="590237"/>
          </a:xfrm>
        </p:grpSpPr>
        <p:pic>
          <p:nvPicPr>
            <p:cNvPr id="10" name="Picture 2"/>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0" y="-19884"/>
              <a:ext cx="7227355" cy="590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1" name="Rectángulo 10"/>
            <p:cNvSpPr/>
            <p:nvPr/>
          </p:nvSpPr>
          <p:spPr>
            <a:xfrm>
              <a:off x="307974" y="90609"/>
              <a:ext cx="6352257" cy="357021"/>
            </a:xfrm>
            <a:prstGeom prst="rect">
              <a:avLst/>
            </a:prstGeom>
          </p:spPr>
          <p:txBody>
            <a:bodyPr wrap="square">
              <a:spAutoFit/>
            </a:bodyPr>
            <a:lstStyle/>
            <a:p>
              <a:pPr>
                <a:lnSpc>
                  <a:spcPct val="70000"/>
                </a:lnSpc>
                <a:spcAft>
                  <a:spcPts val="1350"/>
                </a:spcAft>
              </a:pPr>
              <a:r>
                <a:rPr lang="es-CO" sz="2400" b="1" dirty="0" smtClean="0">
                  <a:solidFill>
                    <a:schemeClr val="bg1"/>
                  </a:solidFill>
                  <a:latin typeface="Franklin Gothic Medium Cond" panose="020B0606030402020204" pitchFamily="34" charset="0"/>
                </a:rPr>
                <a:t>AUMENTO DE SOBREVIDA DE NIÑOS CON CÁNCER</a:t>
              </a:r>
              <a:endParaRPr lang="es-CO" sz="2400" b="1" dirty="0">
                <a:solidFill>
                  <a:schemeClr val="bg1"/>
                </a:solidFill>
                <a:latin typeface="Franklin Gothic Medium Cond" panose="020B0606030402020204" pitchFamily="34" charset="0"/>
              </a:endParaRPr>
            </a:p>
          </p:txBody>
        </p:sp>
      </p:grpSp>
      <p:grpSp>
        <p:nvGrpSpPr>
          <p:cNvPr id="12" name="2 Grupo"/>
          <p:cNvGrpSpPr/>
          <p:nvPr/>
        </p:nvGrpSpPr>
        <p:grpSpPr>
          <a:xfrm>
            <a:off x="6444208" y="6255714"/>
            <a:ext cx="2664296" cy="594964"/>
            <a:chOff x="5652120" y="6093296"/>
            <a:chExt cx="3456384" cy="757382"/>
          </a:xfrm>
        </p:grpSpPr>
        <p:pic>
          <p:nvPicPr>
            <p:cNvPr id="13" name="18 Imagen"/>
            <p:cNvPicPr>
              <a:picLocks noChangeAspect="1"/>
            </p:cNvPicPr>
            <p:nvPr/>
          </p:nvPicPr>
          <p:blipFill rotWithShape="1">
            <a:blip r:embed="rId5"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14" name="1 Imagen"/>
            <p:cNvPicPr>
              <a:picLocks noChangeAspect="1"/>
            </p:cNvPicPr>
            <p:nvPr/>
          </p:nvPicPr>
          <p:blipFill rotWithShape="1">
            <a:blip r:embed="rId6" cstate="print">
              <a:extLst>
                <a:ext uri="{28A0092B-C50C-407E-A947-70E740481C1C}">
                  <a14:useLocalDpi xmlns:a14="http://schemas.microsoft.com/office/drawing/2010/main" val="0"/>
                </a:ext>
              </a:extLst>
            </a:blip>
            <a:srcRect l="7722" t="34483" r="7437" b="38161"/>
            <a:stretch/>
          </p:blipFill>
          <p:spPr>
            <a:xfrm>
              <a:off x="5652120" y="6230505"/>
              <a:ext cx="1938372" cy="482964"/>
            </a:xfrm>
            <a:prstGeom prst="rect">
              <a:avLst/>
            </a:prstGeom>
          </p:spPr>
        </p:pic>
      </p:grpSp>
    </p:spTree>
    <p:extLst>
      <p:ext uri="{BB962C8B-B14F-4D97-AF65-F5344CB8AC3E}">
        <p14:creationId xmlns:p14="http://schemas.microsoft.com/office/powerpoint/2010/main" val="28126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908720"/>
            <a:ext cx="8229600" cy="4853136"/>
          </a:xfrm>
        </p:spPr>
        <p:txBody>
          <a:bodyPr>
            <a:normAutofit/>
          </a:bodyPr>
          <a:lstStyle/>
          <a:p>
            <a:pPr marL="0" indent="0">
              <a:buNone/>
            </a:pPr>
            <a:endParaRPr lang="es-CO" dirty="0" smtClean="0"/>
          </a:p>
          <a:p>
            <a:endParaRPr lang="es-CO" dirty="0" smtClean="0"/>
          </a:p>
          <a:p>
            <a:r>
              <a:rPr lang="es-CO" dirty="0" smtClean="0"/>
              <a:t>Forma desordenada de incorporar lo nuevo: espontanea, no diseñada </a:t>
            </a:r>
          </a:p>
          <a:p>
            <a:r>
              <a:rPr lang="es-CO" dirty="0" smtClean="0"/>
              <a:t>“Todo a cualquier precio”</a:t>
            </a:r>
          </a:p>
          <a:p>
            <a:r>
              <a:rPr lang="es-CO" dirty="0" smtClean="0"/>
              <a:t>Alineación (perversa) de incentivos</a:t>
            </a:r>
          </a:p>
          <a:p>
            <a:pPr lvl="1"/>
            <a:r>
              <a:rPr lang="es-CO" dirty="0" smtClean="0"/>
              <a:t>Seguro de reembolso </a:t>
            </a:r>
          </a:p>
          <a:p>
            <a:r>
              <a:rPr lang="es-CO" dirty="0" smtClean="0"/>
              <a:t>Resultado: crisis financiera </a:t>
            </a:r>
            <a:endParaRPr lang="es-CO" dirty="0"/>
          </a:p>
          <a:p>
            <a:pPr lvl="1"/>
            <a:endParaRPr lang="es-CO" dirty="0" smtClean="0"/>
          </a:p>
          <a:p>
            <a:pPr marL="0" indent="0">
              <a:buNone/>
            </a:pPr>
            <a:endParaRPr lang="es-CO" dirty="0"/>
          </a:p>
        </p:txBody>
      </p:sp>
      <p:grpSp>
        <p:nvGrpSpPr>
          <p:cNvPr id="6" name="Grupo 5"/>
          <p:cNvGrpSpPr/>
          <p:nvPr/>
        </p:nvGrpSpPr>
        <p:grpSpPr>
          <a:xfrm>
            <a:off x="0" y="-19884"/>
            <a:ext cx="7227355" cy="590237"/>
            <a:chOff x="0" y="-19884"/>
            <a:chExt cx="7227355" cy="590237"/>
          </a:xfrm>
        </p:grpSpPr>
        <p:pic>
          <p:nvPicPr>
            <p:cNvPr id="7" name="Picture 2"/>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0" y="-19884"/>
              <a:ext cx="7227355" cy="590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Rectángulo 7"/>
            <p:cNvSpPr/>
            <p:nvPr/>
          </p:nvSpPr>
          <p:spPr>
            <a:xfrm>
              <a:off x="307974" y="90609"/>
              <a:ext cx="6352257" cy="357021"/>
            </a:xfrm>
            <a:prstGeom prst="rect">
              <a:avLst/>
            </a:prstGeom>
          </p:spPr>
          <p:txBody>
            <a:bodyPr wrap="square">
              <a:spAutoFit/>
            </a:bodyPr>
            <a:lstStyle/>
            <a:p>
              <a:pPr>
                <a:lnSpc>
                  <a:spcPct val="70000"/>
                </a:lnSpc>
                <a:spcAft>
                  <a:spcPts val="1350"/>
                </a:spcAft>
              </a:pPr>
              <a:r>
                <a:rPr lang="es-CO" sz="2400" b="1" dirty="0">
                  <a:solidFill>
                    <a:schemeClr val="bg1"/>
                  </a:solidFill>
                  <a:latin typeface="Franklin Gothic Medium Cond" panose="020B0606030402020204" pitchFamily="34" charset="0"/>
                </a:rPr>
                <a:t>LA EXPERIENCIA DEL NO POS </a:t>
              </a:r>
            </a:p>
          </p:txBody>
        </p:sp>
      </p:grpSp>
      <p:grpSp>
        <p:nvGrpSpPr>
          <p:cNvPr id="9" name="2 Grupo"/>
          <p:cNvGrpSpPr/>
          <p:nvPr/>
        </p:nvGrpSpPr>
        <p:grpSpPr>
          <a:xfrm>
            <a:off x="6444208" y="6255714"/>
            <a:ext cx="2664296" cy="594964"/>
            <a:chOff x="5652120" y="6093296"/>
            <a:chExt cx="3456384" cy="757382"/>
          </a:xfrm>
        </p:grpSpPr>
        <p:pic>
          <p:nvPicPr>
            <p:cNvPr id="10" name="18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11" name="1 Imagen"/>
            <p:cNvPicPr>
              <a:picLocks noChangeAspect="1"/>
            </p:cNvPicPr>
            <p:nvPr/>
          </p:nvPicPr>
          <p:blipFill rotWithShape="1">
            <a:blip r:embed="rId4" cstate="print">
              <a:extLst>
                <a:ext uri="{28A0092B-C50C-407E-A947-70E740481C1C}">
                  <a14:useLocalDpi xmlns:a14="http://schemas.microsoft.com/office/drawing/2010/main" val="0"/>
                </a:ext>
              </a:extLst>
            </a:blip>
            <a:srcRect l="7722" t="34483" r="7437" b="38161"/>
            <a:stretch/>
          </p:blipFill>
          <p:spPr>
            <a:xfrm>
              <a:off x="5652120" y="6230505"/>
              <a:ext cx="1938372" cy="482964"/>
            </a:xfrm>
            <a:prstGeom prst="rect">
              <a:avLst/>
            </a:prstGeom>
          </p:spPr>
        </p:pic>
      </p:grpSp>
    </p:spTree>
    <p:extLst>
      <p:ext uri="{BB962C8B-B14F-4D97-AF65-F5344CB8AC3E}">
        <p14:creationId xmlns:p14="http://schemas.microsoft.com/office/powerpoint/2010/main" val="3142095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67872" y="1600200"/>
            <a:ext cx="7918927" cy="4525963"/>
          </a:xfrm>
        </p:spPr>
        <p:txBody>
          <a:bodyPr>
            <a:normAutofit/>
          </a:bodyPr>
          <a:lstStyle/>
          <a:p>
            <a:pPr marL="0" indent="0">
              <a:buNone/>
            </a:pPr>
            <a:r>
              <a:rPr lang="es-CO" dirty="0" smtClean="0"/>
              <a:t> </a:t>
            </a:r>
            <a:endParaRPr lang="es-CO" dirty="0"/>
          </a:p>
          <a:p>
            <a:endParaRPr lang="es-CO" dirty="0" smtClean="0"/>
          </a:p>
          <a:p>
            <a:endParaRPr lang="es-CO" dirty="0" smtClean="0"/>
          </a:p>
          <a:p>
            <a:pPr marL="0" indent="0">
              <a:buNone/>
            </a:pPr>
            <a:endParaRPr lang="es-CO" dirty="0" smtClean="0"/>
          </a:p>
          <a:p>
            <a:pPr lvl="2"/>
            <a:endParaRPr lang="es-CO" dirty="0" smtClean="0"/>
          </a:p>
          <a:p>
            <a:endParaRPr lang="es-CO" dirty="0"/>
          </a:p>
          <a:p>
            <a:endParaRPr lang="es-CO" dirty="0"/>
          </a:p>
        </p:txBody>
      </p:sp>
      <p:grpSp>
        <p:nvGrpSpPr>
          <p:cNvPr id="4" name="58 Grupo"/>
          <p:cNvGrpSpPr>
            <a:grpSpLocks/>
          </p:cNvGrpSpPr>
          <p:nvPr/>
        </p:nvGrpSpPr>
        <p:grpSpPr bwMode="auto">
          <a:xfrm>
            <a:off x="1115616" y="1772816"/>
            <a:ext cx="6404017" cy="4285274"/>
            <a:chOff x="1649413" y="1285860"/>
            <a:chExt cx="6891694" cy="4705548"/>
          </a:xfrm>
        </p:grpSpPr>
        <p:sp>
          <p:nvSpPr>
            <p:cNvPr id="5" name="Rectangle 6"/>
            <p:cNvSpPr>
              <a:spLocks noChangeArrowheads="1"/>
            </p:cNvSpPr>
            <p:nvPr/>
          </p:nvSpPr>
          <p:spPr bwMode="auto">
            <a:xfrm>
              <a:off x="1701801" y="5683250"/>
              <a:ext cx="452438" cy="11113"/>
            </a:xfrm>
            <a:prstGeom prst="rect">
              <a:avLst/>
            </a:prstGeom>
            <a:solidFill>
              <a:srgbClr val="558ED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CO">
                <a:latin typeface="Arial" pitchFamily="34" charset="0"/>
                <a:cs typeface="Arial" pitchFamily="34" charset="0"/>
              </a:endParaRPr>
            </a:p>
          </p:txBody>
        </p:sp>
        <p:sp>
          <p:nvSpPr>
            <p:cNvPr id="6" name="Rectangle 7"/>
            <p:cNvSpPr>
              <a:spLocks noChangeArrowheads="1"/>
            </p:cNvSpPr>
            <p:nvPr/>
          </p:nvSpPr>
          <p:spPr bwMode="auto">
            <a:xfrm>
              <a:off x="2270126" y="5683250"/>
              <a:ext cx="452438" cy="11113"/>
            </a:xfrm>
            <a:prstGeom prst="rect">
              <a:avLst/>
            </a:prstGeom>
            <a:solidFill>
              <a:srgbClr val="558ED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CO">
                <a:latin typeface="Arial" pitchFamily="34" charset="0"/>
                <a:cs typeface="Arial" pitchFamily="34" charset="0"/>
              </a:endParaRPr>
            </a:p>
          </p:txBody>
        </p:sp>
        <p:sp>
          <p:nvSpPr>
            <p:cNvPr id="7" name="Rectangle 8"/>
            <p:cNvSpPr>
              <a:spLocks noChangeArrowheads="1"/>
            </p:cNvSpPr>
            <p:nvPr/>
          </p:nvSpPr>
          <p:spPr bwMode="auto">
            <a:xfrm>
              <a:off x="2828926" y="5588000"/>
              <a:ext cx="452438" cy="95250"/>
            </a:xfrm>
            <a:prstGeom prst="rect">
              <a:avLst/>
            </a:prstGeom>
            <a:solidFill>
              <a:srgbClr val="558ED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CO">
                <a:latin typeface="Arial" pitchFamily="34" charset="0"/>
                <a:cs typeface="Arial" pitchFamily="34" charset="0"/>
              </a:endParaRPr>
            </a:p>
          </p:txBody>
        </p:sp>
        <p:sp>
          <p:nvSpPr>
            <p:cNvPr id="8" name="Rectangle 9"/>
            <p:cNvSpPr>
              <a:spLocks noChangeArrowheads="1"/>
            </p:cNvSpPr>
            <p:nvPr/>
          </p:nvSpPr>
          <p:spPr bwMode="auto">
            <a:xfrm>
              <a:off x="3386138" y="5492750"/>
              <a:ext cx="452438" cy="190500"/>
            </a:xfrm>
            <a:prstGeom prst="rect">
              <a:avLst/>
            </a:prstGeom>
            <a:solidFill>
              <a:srgbClr val="558ED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CO">
                <a:latin typeface="Arial" pitchFamily="34" charset="0"/>
                <a:cs typeface="Arial" pitchFamily="34" charset="0"/>
              </a:endParaRPr>
            </a:p>
          </p:txBody>
        </p:sp>
        <p:sp>
          <p:nvSpPr>
            <p:cNvPr id="9" name="Rectangle 10"/>
            <p:cNvSpPr>
              <a:spLocks noChangeArrowheads="1"/>
            </p:cNvSpPr>
            <p:nvPr/>
          </p:nvSpPr>
          <p:spPr bwMode="auto">
            <a:xfrm>
              <a:off x="3954463" y="5399088"/>
              <a:ext cx="452438" cy="284163"/>
            </a:xfrm>
            <a:prstGeom prst="rect">
              <a:avLst/>
            </a:prstGeom>
            <a:solidFill>
              <a:srgbClr val="558ED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CO">
                <a:latin typeface="Arial" pitchFamily="34" charset="0"/>
                <a:cs typeface="Arial" pitchFamily="34" charset="0"/>
              </a:endParaRPr>
            </a:p>
          </p:txBody>
        </p:sp>
        <p:sp>
          <p:nvSpPr>
            <p:cNvPr id="10" name="Rectangle 11"/>
            <p:cNvSpPr>
              <a:spLocks noChangeArrowheads="1"/>
            </p:cNvSpPr>
            <p:nvPr/>
          </p:nvSpPr>
          <p:spPr bwMode="auto">
            <a:xfrm>
              <a:off x="4513263" y="5240338"/>
              <a:ext cx="452438" cy="442913"/>
            </a:xfrm>
            <a:prstGeom prst="rect">
              <a:avLst/>
            </a:prstGeom>
            <a:solidFill>
              <a:srgbClr val="558ED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CO">
                <a:latin typeface="Arial" pitchFamily="34" charset="0"/>
                <a:cs typeface="Arial" pitchFamily="34" charset="0"/>
              </a:endParaRPr>
            </a:p>
          </p:txBody>
        </p:sp>
        <p:sp>
          <p:nvSpPr>
            <p:cNvPr id="11" name="Rectangle 12"/>
            <p:cNvSpPr>
              <a:spLocks noChangeArrowheads="1"/>
            </p:cNvSpPr>
            <p:nvPr/>
          </p:nvSpPr>
          <p:spPr bwMode="auto">
            <a:xfrm>
              <a:off x="5081588" y="4724400"/>
              <a:ext cx="452438" cy="958850"/>
            </a:xfrm>
            <a:prstGeom prst="rect">
              <a:avLst/>
            </a:prstGeom>
            <a:solidFill>
              <a:srgbClr val="558ED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CO">
                <a:latin typeface="Arial" pitchFamily="34" charset="0"/>
                <a:cs typeface="Arial" pitchFamily="34" charset="0"/>
              </a:endParaRPr>
            </a:p>
          </p:txBody>
        </p:sp>
        <p:sp>
          <p:nvSpPr>
            <p:cNvPr id="12" name="Rectangle 13"/>
            <p:cNvSpPr>
              <a:spLocks noChangeArrowheads="1"/>
            </p:cNvSpPr>
            <p:nvPr/>
          </p:nvSpPr>
          <p:spPr bwMode="auto">
            <a:xfrm>
              <a:off x="5638801" y="3963988"/>
              <a:ext cx="452438" cy="1719263"/>
            </a:xfrm>
            <a:prstGeom prst="rect">
              <a:avLst/>
            </a:prstGeom>
            <a:solidFill>
              <a:srgbClr val="558ED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CO">
                <a:latin typeface="Arial" pitchFamily="34" charset="0"/>
                <a:cs typeface="Arial" pitchFamily="34" charset="0"/>
              </a:endParaRPr>
            </a:p>
          </p:txBody>
        </p:sp>
        <p:sp>
          <p:nvSpPr>
            <p:cNvPr id="13" name="Rectangle 14"/>
            <p:cNvSpPr>
              <a:spLocks noChangeArrowheads="1"/>
            </p:cNvSpPr>
            <p:nvPr/>
          </p:nvSpPr>
          <p:spPr bwMode="auto">
            <a:xfrm>
              <a:off x="6197601" y="2709863"/>
              <a:ext cx="452438" cy="2973388"/>
            </a:xfrm>
            <a:prstGeom prst="rect">
              <a:avLst/>
            </a:prstGeom>
            <a:solidFill>
              <a:srgbClr val="558ED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CO">
                <a:latin typeface="Arial" pitchFamily="34" charset="0"/>
                <a:cs typeface="Arial" pitchFamily="34" charset="0"/>
              </a:endParaRPr>
            </a:p>
          </p:txBody>
        </p:sp>
        <p:sp>
          <p:nvSpPr>
            <p:cNvPr id="14" name="Rectangle 15"/>
            <p:cNvSpPr>
              <a:spLocks noChangeArrowheads="1"/>
            </p:cNvSpPr>
            <p:nvPr/>
          </p:nvSpPr>
          <p:spPr bwMode="auto">
            <a:xfrm>
              <a:off x="6765926" y="2214563"/>
              <a:ext cx="452438" cy="3468688"/>
            </a:xfrm>
            <a:prstGeom prst="rect">
              <a:avLst/>
            </a:prstGeom>
            <a:solidFill>
              <a:srgbClr val="558ED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CO">
                <a:latin typeface="Arial" pitchFamily="34" charset="0"/>
                <a:cs typeface="Arial" pitchFamily="34" charset="0"/>
              </a:endParaRPr>
            </a:p>
          </p:txBody>
        </p:sp>
        <p:sp>
          <p:nvSpPr>
            <p:cNvPr id="15" name="Rectangle 16"/>
            <p:cNvSpPr>
              <a:spLocks noChangeArrowheads="1"/>
            </p:cNvSpPr>
            <p:nvPr/>
          </p:nvSpPr>
          <p:spPr bwMode="auto">
            <a:xfrm>
              <a:off x="7323138" y="1500174"/>
              <a:ext cx="452438" cy="4183077"/>
            </a:xfrm>
            <a:prstGeom prst="rect">
              <a:avLst/>
            </a:prstGeom>
            <a:solidFill>
              <a:srgbClr val="558ED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CO">
                <a:latin typeface="Arial" pitchFamily="34" charset="0"/>
                <a:cs typeface="Arial" pitchFamily="34" charset="0"/>
              </a:endParaRPr>
            </a:p>
          </p:txBody>
        </p:sp>
        <p:sp>
          <p:nvSpPr>
            <p:cNvPr id="16" name="Freeform 20"/>
            <p:cNvSpPr>
              <a:spLocks noEditPoints="1"/>
            </p:cNvSpPr>
            <p:nvPr/>
          </p:nvSpPr>
          <p:spPr bwMode="auto">
            <a:xfrm>
              <a:off x="1649413" y="5683250"/>
              <a:ext cx="6189663" cy="42863"/>
            </a:xfrm>
            <a:custGeom>
              <a:avLst/>
              <a:gdLst>
                <a:gd name="T0" fmla="*/ 2147483647 w 3899"/>
                <a:gd name="T1" fmla="*/ 0 h 27"/>
                <a:gd name="T2" fmla="*/ 2147483647 w 3899"/>
                <a:gd name="T3" fmla="*/ 2147483647 h 27"/>
                <a:gd name="T4" fmla="*/ 0 w 3899"/>
                <a:gd name="T5" fmla="*/ 2147483647 h 27"/>
                <a:gd name="T6" fmla="*/ 0 w 3899"/>
                <a:gd name="T7" fmla="*/ 0 h 27"/>
                <a:gd name="T8" fmla="*/ 2147483647 w 3899"/>
                <a:gd name="T9" fmla="*/ 0 h 27"/>
                <a:gd name="T10" fmla="*/ 2147483647 w 3899"/>
                <a:gd name="T11" fmla="*/ 0 h 27"/>
                <a:gd name="T12" fmla="*/ 2147483647 w 3899"/>
                <a:gd name="T13" fmla="*/ 2147483647 h 27"/>
                <a:gd name="T14" fmla="*/ 2147483647 w 3899"/>
                <a:gd name="T15" fmla="*/ 2147483647 h 27"/>
                <a:gd name="T16" fmla="*/ 2147483647 w 3899"/>
                <a:gd name="T17" fmla="*/ 0 h 27"/>
                <a:gd name="T18" fmla="*/ 2147483647 w 3899"/>
                <a:gd name="T19" fmla="*/ 0 h 27"/>
                <a:gd name="T20" fmla="*/ 2147483647 w 3899"/>
                <a:gd name="T21" fmla="*/ 0 h 27"/>
                <a:gd name="T22" fmla="*/ 2147483647 w 3899"/>
                <a:gd name="T23" fmla="*/ 2147483647 h 27"/>
                <a:gd name="T24" fmla="*/ 2147483647 w 3899"/>
                <a:gd name="T25" fmla="*/ 2147483647 h 27"/>
                <a:gd name="T26" fmla="*/ 2147483647 w 3899"/>
                <a:gd name="T27" fmla="*/ 0 h 27"/>
                <a:gd name="T28" fmla="*/ 2147483647 w 3899"/>
                <a:gd name="T29" fmla="*/ 0 h 27"/>
                <a:gd name="T30" fmla="*/ 2147483647 w 3899"/>
                <a:gd name="T31" fmla="*/ 0 h 27"/>
                <a:gd name="T32" fmla="*/ 2147483647 w 3899"/>
                <a:gd name="T33" fmla="*/ 2147483647 h 27"/>
                <a:gd name="T34" fmla="*/ 2147483647 w 3899"/>
                <a:gd name="T35" fmla="*/ 2147483647 h 27"/>
                <a:gd name="T36" fmla="*/ 2147483647 w 3899"/>
                <a:gd name="T37" fmla="*/ 0 h 27"/>
                <a:gd name="T38" fmla="*/ 2147483647 w 3899"/>
                <a:gd name="T39" fmla="*/ 0 h 27"/>
                <a:gd name="T40" fmla="*/ 2147483647 w 3899"/>
                <a:gd name="T41" fmla="*/ 0 h 27"/>
                <a:gd name="T42" fmla="*/ 2147483647 w 3899"/>
                <a:gd name="T43" fmla="*/ 2147483647 h 27"/>
                <a:gd name="T44" fmla="*/ 2147483647 w 3899"/>
                <a:gd name="T45" fmla="*/ 2147483647 h 27"/>
                <a:gd name="T46" fmla="*/ 2147483647 w 3899"/>
                <a:gd name="T47" fmla="*/ 0 h 27"/>
                <a:gd name="T48" fmla="*/ 2147483647 w 3899"/>
                <a:gd name="T49" fmla="*/ 0 h 27"/>
                <a:gd name="T50" fmla="*/ 2147483647 w 3899"/>
                <a:gd name="T51" fmla="*/ 0 h 27"/>
                <a:gd name="T52" fmla="*/ 2147483647 w 3899"/>
                <a:gd name="T53" fmla="*/ 2147483647 h 27"/>
                <a:gd name="T54" fmla="*/ 2147483647 w 3899"/>
                <a:gd name="T55" fmla="*/ 2147483647 h 27"/>
                <a:gd name="T56" fmla="*/ 2147483647 w 3899"/>
                <a:gd name="T57" fmla="*/ 0 h 27"/>
                <a:gd name="T58" fmla="*/ 2147483647 w 3899"/>
                <a:gd name="T59" fmla="*/ 0 h 27"/>
                <a:gd name="T60" fmla="*/ 2147483647 w 3899"/>
                <a:gd name="T61" fmla="*/ 0 h 27"/>
                <a:gd name="T62" fmla="*/ 2147483647 w 3899"/>
                <a:gd name="T63" fmla="*/ 2147483647 h 27"/>
                <a:gd name="T64" fmla="*/ 2147483647 w 3899"/>
                <a:gd name="T65" fmla="*/ 2147483647 h 27"/>
                <a:gd name="T66" fmla="*/ 2147483647 w 3899"/>
                <a:gd name="T67" fmla="*/ 0 h 27"/>
                <a:gd name="T68" fmla="*/ 2147483647 w 3899"/>
                <a:gd name="T69" fmla="*/ 0 h 27"/>
                <a:gd name="T70" fmla="*/ 2147483647 w 3899"/>
                <a:gd name="T71" fmla="*/ 0 h 27"/>
                <a:gd name="T72" fmla="*/ 2147483647 w 3899"/>
                <a:gd name="T73" fmla="*/ 2147483647 h 27"/>
                <a:gd name="T74" fmla="*/ 2147483647 w 3899"/>
                <a:gd name="T75" fmla="*/ 2147483647 h 27"/>
                <a:gd name="T76" fmla="*/ 2147483647 w 3899"/>
                <a:gd name="T77" fmla="*/ 0 h 27"/>
                <a:gd name="T78" fmla="*/ 2147483647 w 3899"/>
                <a:gd name="T79" fmla="*/ 0 h 27"/>
                <a:gd name="T80" fmla="*/ 2147483647 w 3899"/>
                <a:gd name="T81" fmla="*/ 0 h 27"/>
                <a:gd name="T82" fmla="*/ 2147483647 w 3899"/>
                <a:gd name="T83" fmla="*/ 2147483647 h 27"/>
                <a:gd name="T84" fmla="*/ 2147483647 w 3899"/>
                <a:gd name="T85" fmla="*/ 2147483647 h 27"/>
                <a:gd name="T86" fmla="*/ 2147483647 w 3899"/>
                <a:gd name="T87" fmla="*/ 0 h 27"/>
                <a:gd name="T88" fmla="*/ 2147483647 w 3899"/>
                <a:gd name="T89" fmla="*/ 0 h 27"/>
                <a:gd name="T90" fmla="*/ 2147483647 w 3899"/>
                <a:gd name="T91" fmla="*/ 0 h 27"/>
                <a:gd name="T92" fmla="*/ 2147483647 w 3899"/>
                <a:gd name="T93" fmla="*/ 2147483647 h 27"/>
                <a:gd name="T94" fmla="*/ 2147483647 w 3899"/>
                <a:gd name="T95" fmla="*/ 2147483647 h 27"/>
                <a:gd name="T96" fmla="*/ 2147483647 w 3899"/>
                <a:gd name="T97" fmla="*/ 0 h 27"/>
                <a:gd name="T98" fmla="*/ 2147483647 w 3899"/>
                <a:gd name="T99" fmla="*/ 0 h 27"/>
                <a:gd name="T100" fmla="*/ 2147483647 w 3899"/>
                <a:gd name="T101" fmla="*/ 0 h 27"/>
                <a:gd name="T102" fmla="*/ 2147483647 w 3899"/>
                <a:gd name="T103" fmla="*/ 2147483647 h 27"/>
                <a:gd name="T104" fmla="*/ 2147483647 w 3899"/>
                <a:gd name="T105" fmla="*/ 2147483647 h 27"/>
                <a:gd name="T106" fmla="*/ 2147483647 w 3899"/>
                <a:gd name="T107" fmla="*/ 0 h 27"/>
                <a:gd name="T108" fmla="*/ 2147483647 w 3899"/>
                <a:gd name="T109" fmla="*/ 0 h 27"/>
                <a:gd name="T110" fmla="*/ 2147483647 w 3899"/>
                <a:gd name="T111" fmla="*/ 0 h 27"/>
                <a:gd name="T112" fmla="*/ 2147483647 w 3899"/>
                <a:gd name="T113" fmla="*/ 2147483647 h 27"/>
                <a:gd name="T114" fmla="*/ 2147483647 w 3899"/>
                <a:gd name="T115" fmla="*/ 2147483647 h 27"/>
                <a:gd name="T116" fmla="*/ 2147483647 w 3899"/>
                <a:gd name="T117" fmla="*/ 0 h 27"/>
                <a:gd name="T118" fmla="*/ 2147483647 w 3899"/>
                <a:gd name="T119" fmla="*/ 0 h 2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99"/>
                <a:gd name="T181" fmla="*/ 0 h 27"/>
                <a:gd name="T182" fmla="*/ 3899 w 3899"/>
                <a:gd name="T183" fmla="*/ 27 h 2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99" h="27">
                  <a:moveTo>
                    <a:pt x="6" y="0"/>
                  </a:moveTo>
                  <a:lnTo>
                    <a:pt x="6" y="27"/>
                  </a:lnTo>
                  <a:lnTo>
                    <a:pt x="0" y="27"/>
                  </a:lnTo>
                  <a:lnTo>
                    <a:pt x="0" y="0"/>
                  </a:lnTo>
                  <a:lnTo>
                    <a:pt x="6" y="0"/>
                  </a:lnTo>
                  <a:close/>
                  <a:moveTo>
                    <a:pt x="358" y="0"/>
                  </a:moveTo>
                  <a:lnTo>
                    <a:pt x="358" y="27"/>
                  </a:lnTo>
                  <a:lnTo>
                    <a:pt x="351" y="27"/>
                  </a:lnTo>
                  <a:lnTo>
                    <a:pt x="351" y="0"/>
                  </a:lnTo>
                  <a:lnTo>
                    <a:pt x="358" y="0"/>
                  </a:lnTo>
                  <a:close/>
                  <a:moveTo>
                    <a:pt x="716" y="0"/>
                  </a:moveTo>
                  <a:lnTo>
                    <a:pt x="716" y="27"/>
                  </a:lnTo>
                  <a:lnTo>
                    <a:pt x="709" y="27"/>
                  </a:lnTo>
                  <a:lnTo>
                    <a:pt x="709" y="0"/>
                  </a:lnTo>
                  <a:lnTo>
                    <a:pt x="716" y="0"/>
                  </a:lnTo>
                  <a:close/>
                  <a:moveTo>
                    <a:pt x="1067" y="0"/>
                  </a:moveTo>
                  <a:lnTo>
                    <a:pt x="1067" y="27"/>
                  </a:lnTo>
                  <a:lnTo>
                    <a:pt x="1061" y="27"/>
                  </a:lnTo>
                  <a:lnTo>
                    <a:pt x="1061" y="0"/>
                  </a:lnTo>
                  <a:lnTo>
                    <a:pt x="1067" y="0"/>
                  </a:lnTo>
                  <a:close/>
                  <a:moveTo>
                    <a:pt x="1419" y="0"/>
                  </a:moveTo>
                  <a:lnTo>
                    <a:pt x="1419" y="27"/>
                  </a:lnTo>
                  <a:lnTo>
                    <a:pt x="1412" y="27"/>
                  </a:lnTo>
                  <a:lnTo>
                    <a:pt x="1412" y="0"/>
                  </a:lnTo>
                  <a:lnTo>
                    <a:pt x="1419" y="0"/>
                  </a:lnTo>
                  <a:close/>
                  <a:moveTo>
                    <a:pt x="1777" y="0"/>
                  </a:moveTo>
                  <a:lnTo>
                    <a:pt x="1777" y="27"/>
                  </a:lnTo>
                  <a:lnTo>
                    <a:pt x="1770" y="27"/>
                  </a:lnTo>
                  <a:lnTo>
                    <a:pt x="1770" y="0"/>
                  </a:lnTo>
                  <a:lnTo>
                    <a:pt x="1777" y="0"/>
                  </a:lnTo>
                  <a:close/>
                  <a:moveTo>
                    <a:pt x="2129" y="0"/>
                  </a:moveTo>
                  <a:lnTo>
                    <a:pt x="2129" y="27"/>
                  </a:lnTo>
                  <a:lnTo>
                    <a:pt x="2122" y="27"/>
                  </a:lnTo>
                  <a:lnTo>
                    <a:pt x="2122" y="0"/>
                  </a:lnTo>
                  <a:lnTo>
                    <a:pt x="2129" y="0"/>
                  </a:lnTo>
                  <a:close/>
                  <a:moveTo>
                    <a:pt x="2487" y="0"/>
                  </a:moveTo>
                  <a:lnTo>
                    <a:pt x="2487" y="27"/>
                  </a:lnTo>
                  <a:lnTo>
                    <a:pt x="2480" y="27"/>
                  </a:lnTo>
                  <a:lnTo>
                    <a:pt x="2480" y="0"/>
                  </a:lnTo>
                  <a:lnTo>
                    <a:pt x="2487" y="0"/>
                  </a:lnTo>
                  <a:close/>
                  <a:moveTo>
                    <a:pt x="2838" y="0"/>
                  </a:moveTo>
                  <a:lnTo>
                    <a:pt x="2838" y="27"/>
                  </a:lnTo>
                  <a:lnTo>
                    <a:pt x="2831" y="27"/>
                  </a:lnTo>
                  <a:lnTo>
                    <a:pt x="2831" y="0"/>
                  </a:lnTo>
                  <a:lnTo>
                    <a:pt x="2838" y="0"/>
                  </a:lnTo>
                  <a:close/>
                  <a:moveTo>
                    <a:pt x="3190" y="0"/>
                  </a:moveTo>
                  <a:lnTo>
                    <a:pt x="3190" y="27"/>
                  </a:lnTo>
                  <a:lnTo>
                    <a:pt x="3183" y="27"/>
                  </a:lnTo>
                  <a:lnTo>
                    <a:pt x="3183" y="0"/>
                  </a:lnTo>
                  <a:lnTo>
                    <a:pt x="3190" y="0"/>
                  </a:lnTo>
                  <a:close/>
                  <a:moveTo>
                    <a:pt x="3548" y="0"/>
                  </a:moveTo>
                  <a:lnTo>
                    <a:pt x="3548" y="27"/>
                  </a:lnTo>
                  <a:lnTo>
                    <a:pt x="3541" y="27"/>
                  </a:lnTo>
                  <a:lnTo>
                    <a:pt x="3541" y="0"/>
                  </a:lnTo>
                  <a:lnTo>
                    <a:pt x="3548" y="0"/>
                  </a:lnTo>
                  <a:close/>
                  <a:moveTo>
                    <a:pt x="3899" y="0"/>
                  </a:moveTo>
                  <a:lnTo>
                    <a:pt x="3899" y="27"/>
                  </a:lnTo>
                  <a:lnTo>
                    <a:pt x="3893" y="27"/>
                  </a:lnTo>
                  <a:lnTo>
                    <a:pt x="3893" y="0"/>
                  </a:lnTo>
                  <a:lnTo>
                    <a:pt x="3899" y="0"/>
                  </a:lnTo>
                  <a:close/>
                </a:path>
              </a:pathLst>
            </a:custGeom>
            <a:solidFill>
              <a:srgbClr val="868686"/>
            </a:solidFill>
            <a:ln w="11113">
              <a:solidFill>
                <a:srgbClr val="868686"/>
              </a:solidFill>
              <a:prstDash val="solid"/>
              <a:round/>
              <a:headEnd/>
              <a:tailEnd/>
            </a:ln>
          </p:spPr>
          <p:txBody>
            <a:bodyPr/>
            <a:lstStyle/>
            <a:p>
              <a:endParaRPr lang="es-CO">
                <a:latin typeface="Arial" pitchFamily="34" charset="0"/>
                <a:cs typeface="Arial" pitchFamily="34" charset="0"/>
              </a:endParaRPr>
            </a:p>
          </p:txBody>
        </p:sp>
        <p:sp>
          <p:nvSpPr>
            <p:cNvPr id="17" name="Rectangle 21"/>
            <p:cNvSpPr>
              <a:spLocks noChangeArrowheads="1"/>
            </p:cNvSpPr>
            <p:nvPr/>
          </p:nvSpPr>
          <p:spPr bwMode="auto">
            <a:xfrm>
              <a:off x="1797051" y="5387975"/>
              <a:ext cx="324481" cy="163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900" b="1">
                  <a:solidFill>
                    <a:srgbClr val="000000"/>
                  </a:solidFill>
                  <a:latin typeface="Arial" pitchFamily="34" charset="0"/>
                  <a:cs typeface="Arial" pitchFamily="34" charset="0"/>
                </a:rPr>
                <a:t>4.244</a:t>
              </a:r>
              <a:endParaRPr lang="es-CO">
                <a:latin typeface="Arial" pitchFamily="34" charset="0"/>
                <a:cs typeface="Arial" pitchFamily="34" charset="0"/>
              </a:endParaRPr>
            </a:p>
          </p:txBody>
        </p:sp>
        <p:sp>
          <p:nvSpPr>
            <p:cNvPr id="18" name="Rectangle 22"/>
            <p:cNvSpPr>
              <a:spLocks noChangeArrowheads="1"/>
            </p:cNvSpPr>
            <p:nvPr/>
          </p:nvSpPr>
          <p:spPr bwMode="auto">
            <a:xfrm>
              <a:off x="2365376" y="5365750"/>
              <a:ext cx="324481" cy="163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900" b="1">
                  <a:solidFill>
                    <a:srgbClr val="000000"/>
                  </a:solidFill>
                  <a:latin typeface="Arial" pitchFamily="34" charset="0"/>
                  <a:cs typeface="Arial" pitchFamily="34" charset="0"/>
                </a:rPr>
                <a:t>5.312</a:t>
              </a:r>
              <a:endParaRPr lang="es-CO">
                <a:latin typeface="Arial" pitchFamily="34" charset="0"/>
                <a:cs typeface="Arial" pitchFamily="34" charset="0"/>
              </a:endParaRPr>
            </a:p>
          </p:txBody>
        </p:sp>
        <p:sp>
          <p:nvSpPr>
            <p:cNvPr id="19" name="Rectangle 23"/>
            <p:cNvSpPr>
              <a:spLocks noChangeArrowheads="1"/>
            </p:cNvSpPr>
            <p:nvPr/>
          </p:nvSpPr>
          <p:spPr bwMode="auto">
            <a:xfrm>
              <a:off x="2901951" y="5324475"/>
              <a:ext cx="396588" cy="163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900" b="1">
                  <a:solidFill>
                    <a:srgbClr val="000000"/>
                  </a:solidFill>
                  <a:latin typeface="Arial" pitchFamily="34" charset="0"/>
                  <a:cs typeface="Arial" pitchFamily="34" charset="0"/>
                </a:rPr>
                <a:t>56.741</a:t>
              </a:r>
              <a:endParaRPr lang="es-CO">
                <a:latin typeface="Arial" pitchFamily="34" charset="0"/>
                <a:cs typeface="Arial" pitchFamily="34" charset="0"/>
              </a:endParaRPr>
            </a:p>
          </p:txBody>
        </p:sp>
        <p:sp>
          <p:nvSpPr>
            <p:cNvPr id="20" name="Rectangle 24"/>
            <p:cNvSpPr>
              <a:spLocks noChangeArrowheads="1"/>
            </p:cNvSpPr>
            <p:nvPr/>
          </p:nvSpPr>
          <p:spPr bwMode="auto">
            <a:xfrm>
              <a:off x="3438526" y="5197475"/>
              <a:ext cx="468695" cy="163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900" b="1">
                  <a:solidFill>
                    <a:srgbClr val="000000"/>
                  </a:solidFill>
                  <a:latin typeface="Arial" pitchFamily="34" charset="0"/>
                  <a:cs typeface="Arial" pitchFamily="34" charset="0"/>
                </a:rPr>
                <a:t>113.708</a:t>
              </a:r>
              <a:endParaRPr lang="es-CO">
                <a:latin typeface="Arial" pitchFamily="34" charset="0"/>
                <a:cs typeface="Arial" pitchFamily="34" charset="0"/>
              </a:endParaRPr>
            </a:p>
          </p:txBody>
        </p:sp>
        <p:sp>
          <p:nvSpPr>
            <p:cNvPr id="21" name="Rectangle 25"/>
            <p:cNvSpPr>
              <a:spLocks noChangeArrowheads="1"/>
            </p:cNvSpPr>
            <p:nvPr/>
          </p:nvSpPr>
          <p:spPr bwMode="auto">
            <a:xfrm>
              <a:off x="4038601" y="5029200"/>
              <a:ext cx="468695" cy="163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900" b="1">
                  <a:solidFill>
                    <a:srgbClr val="000000"/>
                  </a:solidFill>
                  <a:latin typeface="Arial" pitchFamily="34" charset="0"/>
                  <a:cs typeface="Arial" pitchFamily="34" charset="0"/>
                </a:rPr>
                <a:t>170.155</a:t>
              </a:r>
              <a:endParaRPr lang="es-CO">
                <a:latin typeface="Arial" pitchFamily="34" charset="0"/>
                <a:cs typeface="Arial" pitchFamily="34" charset="0"/>
              </a:endParaRPr>
            </a:p>
          </p:txBody>
        </p:sp>
        <p:sp>
          <p:nvSpPr>
            <p:cNvPr id="22" name="Rectangle 26"/>
            <p:cNvSpPr>
              <a:spLocks noChangeArrowheads="1"/>
            </p:cNvSpPr>
            <p:nvPr/>
          </p:nvSpPr>
          <p:spPr bwMode="auto">
            <a:xfrm>
              <a:off x="4522787" y="4806950"/>
              <a:ext cx="468695" cy="163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900" b="1">
                  <a:solidFill>
                    <a:srgbClr val="000000"/>
                  </a:solidFill>
                  <a:latin typeface="Arial" pitchFamily="34" charset="0"/>
                  <a:cs typeface="Arial" pitchFamily="34" charset="0"/>
                </a:rPr>
                <a:t>265.185</a:t>
              </a:r>
              <a:endParaRPr lang="es-CO">
                <a:latin typeface="Arial" pitchFamily="34" charset="0"/>
                <a:cs typeface="Arial" pitchFamily="34" charset="0"/>
              </a:endParaRPr>
            </a:p>
          </p:txBody>
        </p:sp>
        <p:sp>
          <p:nvSpPr>
            <p:cNvPr id="23" name="Rectangle 27"/>
            <p:cNvSpPr>
              <a:spLocks noChangeArrowheads="1"/>
            </p:cNvSpPr>
            <p:nvPr/>
          </p:nvSpPr>
          <p:spPr bwMode="auto">
            <a:xfrm>
              <a:off x="5059363" y="4491038"/>
              <a:ext cx="468695" cy="163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900" b="1">
                  <a:solidFill>
                    <a:srgbClr val="000000"/>
                  </a:solidFill>
                  <a:latin typeface="Arial" pitchFamily="34" charset="0"/>
                  <a:cs typeface="Arial" pitchFamily="34" charset="0"/>
                </a:rPr>
                <a:t>570.021</a:t>
              </a:r>
              <a:endParaRPr lang="es-CO">
                <a:latin typeface="Arial" pitchFamily="34" charset="0"/>
                <a:cs typeface="Arial" pitchFamily="34" charset="0"/>
              </a:endParaRPr>
            </a:p>
          </p:txBody>
        </p:sp>
        <p:sp>
          <p:nvSpPr>
            <p:cNvPr id="24" name="Rectangle 28"/>
            <p:cNvSpPr>
              <a:spLocks noChangeArrowheads="1"/>
            </p:cNvSpPr>
            <p:nvPr/>
          </p:nvSpPr>
          <p:spPr bwMode="auto">
            <a:xfrm>
              <a:off x="5638801" y="3721101"/>
              <a:ext cx="576855" cy="163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900" b="1">
                  <a:solidFill>
                    <a:srgbClr val="000000"/>
                  </a:solidFill>
                  <a:latin typeface="Arial" pitchFamily="34" charset="0"/>
                  <a:cs typeface="Arial" pitchFamily="34" charset="0"/>
                </a:rPr>
                <a:t>1.018.762</a:t>
              </a:r>
              <a:endParaRPr lang="es-CO">
                <a:latin typeface="Arial" pitchFamily="34" charset="0"/>
                <a:cs typeface="Arial" pitchFamily="34" charset="0"/>
              </a:endParaRPr>
            </a:p>
          </p:txBody>
        </p:sp>
        <p:sp>
          <p:nvSpPr>
            <p:cNvPr id="25" name="Rectangle 29"/>
            <p:cNvSpPr>
              <a:spLocks noChangeArrowheads="1"/>
            </p:cNvSpPr>
            <p:nvPr/>
          </p:nvSpPr>
          <p:spPr bwMode="auto">
            <a:xfrm>
              <a:off x="6207126" y="2519363"/>
              <a:ext cx="576855" cy="163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900" b="1">
                  <a:solidFill>
                    <a:srgbClr val="000000"/>
                  </a:solidFill>
                  <a:latin typeface="Arial" pitchFamily="34" charset="0"/>
                  <a:cs typeface="Arial" pitchFamily="34" charset="0"/>
                </a:rPr>
                <a:t>1.759.402</a:t>
              </a:r>
              <a:endParaRPr lang="es-CO">
                <a:latin typeface="Arial" pitchFamily="34" charset="0"/>
                <a:cs typeface="Arial" pitchFamily="34" charset="0"/>
              </a:endParaRPr>
            </a:p>
          </p:txBody>
        </p:sp>
        <p:sp>
          <p:nvSpPr>
            <p:cNvPr id="26" name="Rectangle 30"/>
            <p:cNvSpPr>
              <a:spLocks noChangeArrowheads="1"/>
            </p:cNvSpPr>
            <p:nvPr/>
          </p:nvSpPr>
          <p:spPr bwMode="auto">
            <a:xfrm>
              <a:off x="6743701" y="2044700"/>
              <a:ext cx="576855" cy="163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900" b="1">
                  <a:solidFill>
                    <a:srgbClr val="000000"/>
                  </a:solidFill>
                  <a:latin typeface="Arial" pitchFamily="34" charset="0"/>
                  <a:cs typeface="Arial" pitchFamily="34" charset="0"/>
                </a:rPr>
                <a:t>2.050.217</a:t>
              </a:r>
              <a:endParaRPr lang="es-CO">
                <a:latin typeface="Arial" pitchFamily="34" charset="0"/>
                <a:cs typeface="Arial" pitchFamily="34" charset="0"/>
              </a:endParaRPr>
            </a:p>
          </p:txBody>
        </p:sp>
        <p:sp>
          <p:nvSpPr>
            <p:cNvPr id="27" name="Rectangle 31"/>
            <p:cNvSpPr>
              <a:spLocks noChangeArrowheads="1"/>
            </p:cNvSpPr>
            <p:nvPr/>
          </p:nvSpPr>
          <p:spPr bwMode="auto">
            <a:xfrm>
              <a:off x="7323138" y="1285860"/>
              <a:ext cx="576855" cy="163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900" b="1">
                  <a:solidFill>
                    <a:srgbClr val="000000"/>
                  </a:solidFill>
                  <a:latin typeface="Arial" pitchFamily="34" charset="0"/>
                  <a:cs typeface="Arial" pitchFamily="34" charset="0"/>
                </a:rPr>
                <a:t>2.400.000</a:t>
              </a:r>
              <a:endParaRPr lang="es-CO">
                <a:latin typeface="Arial" pitchFamily="34" charset="0"/>
                <a:cs typeface="Arial" pitchFamily="34" charset="0"/>
              </a:endParaRPr>
            </a:p>
          </p:txBody>
        </p:sp>
        <p:sp>
          <p:nvSpPr>
            <p:cNvPr id="28" name="Rectangle 38"/>
            <p:cNvSpPr>
              <a:spLocks noChangeArrowheads="1"/>
            </p:cNvSpPr>
            <p:nvPr/>
          </p:nvSpPr>
          <p:spPr bwMode="auto">
            <a:xfrm>
              <a:off x="1797051" y="5810251"/>
              <a:ext cx="317271" cy="181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1000">
                  <a:solidFill>
                    <a:srgbClr val="000000"/>
                  </a:solidFill>
                  <a:latin typeface="Arial" pitchFamily="34" charset="0"/>
                  <a:cs typeface="Arial" pitchFamily="34" charset="0"/>
                </a:rPr>
                <a:t>2000</a:t>
              </a:r>
              <a:endParaRPr lang="es-CO">
                <a:latin typeface="Arial" pitchFamily="34" charset="0"/>
                <a:cs typeface="Arial" pitchFamily="34" charset="0"/>
              </a:endParaRPr>
            </a:p>
          </p:txBody>
        </p:sp>
        <p:sp>
          <p:nvSpPr>
            <p:cNvPr id="29" name="Rectangle 39"/>
            <p:cNvSpPr>
              <a:spLocks noChangeArrowheads="1"/>
            </p:cNvSpPr>
            <p:nvPr/>
          </p:nvSpPr>
          <p:spPr bwMode="auto">
            <a:xfrm>
              <a:off x="2354263" y="5810250"/>
              <a:ext cx="317271" cy="181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1000">
                  <a:solidFill>
                    <a:srgbClr val="000000"/>
                  </a:solidFill>
                  <a:latin typeface="Arial" pitchFamily="34" charset="0"/>
                  <a:cs typeface="Arial" pitchFamily="34" charset="0"/>
                </a:rPr>
                <a:t>2001</a:t>
              </a:r>
              <a:endParaRPr lang="es-CO">
                <a:latin typeface="Arial" pitchFamily="34" charset="0"/>
                <a:cs typeface="Arial" pitchFamily="34" charset="0"/>
              </a:endParaRPr>
            </a:p>
          </p:txBody>
        </p:sp>
        <p:sp>
          <p:nvSpPr>
            <p:cNvPr id="30" name="Rectangle 40"/>
            <p:cNvSpPr>
              <a:spLocks noChangeArrowheads="1"/>
            </p:cNvSpPr>
            <p:nvPr/>
          </p:nvSpPr>
          <p:spPr bwMode="auto">
            <a:xfrm>
              <a:off x="2922588" y="5810250"/>
              <a:ext cx="317271" cy="181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1000">
                  <a:solidFill>
                    <a:srgbClr val="000000"/>
                  </a:solidFill>
                  <a:latin typeface="Arial" pitchFamily="34" charset="0"/>
                  <a:cs typeface="Arial" pitchFamily="34" charset="0"/>
                </a:rPr>
                <a:t>2002</a:t>
              </a:r>
              <a:endParaRPr lang="es-CO">
                <a:latin typeface="Arial" pitchFamily="34" charset="0"/>
                <a:cs typeface="Arial" pitchFamily="34" charset="0"/>
              </a:endParaRPr>
            </a:p>
          </p:txBody>
        </p:sp>
        <p:sp>
          <p:nvSpPr>
            <p:cNvPr id="31" name="Rectangle 41"/>
            <p:cNvSpPr>
              <a:spLocks noChangeArrowheads="1"/>
            </p:cNvSpPr>
            <p:nvPr/>
          </p:nvSpPr>
          <p:spPr bwMode="auto">
            <a:xfrm>
              <a:off x="3481388" y="5810250"/>
              <a:ext cx="317271" cy="181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1000">
                  <a:solidFill>
                    <a:srgbClr val="000000"/>
                  </a:solidFill>
                  <a:latin typeface="Arial" pitchFamily="34" charset="0"/>
                  <a:cs typeface="Arial" pitchFamily="34" charset="0"/>
                </a:rPr>
                <a:t>2003</a:t>
              </a:r>
              <a:endParaRPr lang="es-CO">
                <a:latin typeface="Arial" pitchFamily="34" charset="0"/>
                <a:cs typeface="Arial" pitchFamily="34" charset="0"/>
              </a:endParaRPr>
            </a:p>
          </p:txBody>
        </p:sp>
        <p:sp>
          <p:nvSpPr>
            <p:cNvPr id="32" name="Rectangle 42"/>
            <p:cNvSpPr>
              <a:spLocks noChangeArrowheads="1"/>
            </p:cNvSpPr>
            <p:nvPr/>
          </p:nvSpPr>
          <p:spPr bwMode="auto">
            <a:xfrm>
              <a:off x="4049713" y="5810250"/>
              <a:ext cx="317271" cy="181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1000">
                  <a:solidFill>
                    <a:srgbClr val="000000"/>
                  </a:solidFill>
                  <a:latin typeface="Arial" pitchFamily="34" charset="0"/>
                  <a:cs typeface="Arial" pitchFamily="34" charset="0"/>
                </a:rPr>
                <a:t>2004</a:t>
              </a:r>
              <a:endParaRPr lang="es-CO">
                <a:latin typeface="Arial" pitchFamily="34" charset="0"/>
                <a:cs typeface="Arial" pitchFamily="34" charset="0"/>
              </a:endParaRPr>
            </a:p>
          </p:txBody>
        </p:sp>
        <p:sp>
          <p:nvSpPr>
            <p:cNvPr id="33" name="Rectangle 43"/>
            <p:cNvSpPr>
              <a:spLocks noChangeArrowheads="1"/>
            </p:cNvSpPr>
            <p:nvPr/>
          </p:nvSpPr>
          <p:spPr bwMode="auto">
            <a:xfrm>
              <a:off x="4606926" y="5810250"/>
              <a:ext cx="317271" cy="181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1000">
                  <a:solidFill>
                    <a:srgbClr val="000000"/>
                  </a:solidFill>
                  <a:latin typeface="Arial" pitchFamily="34" charset="0"/>
                  <a:cs typeface="Arial" pitchFamily="34" charset="0"/>
                </a:rPr>
                <a:t>2005</a:t>
              </a:r>
              <a:endParaRPr lang="es-CO">
                <a:latin typeface="Arial" pitchFamily="34" charset="0"/>
                <a:cs typeface="Arial" pitchFamily="34" charset="0"/>
              </a:endParaRPr>
            </a:p>
          </p:txBody>
        </p:sp>
        <p:sp>
          <p:nvSpPr>
            <p:cNvPr id="34" name="Rectangle 44"/>
            <p:cNvSpPr>
              <a:spLocks noChangeArrowheads="1"/>
            </p:cNvSpPr>
            <p:nvPr/>
          </p:nvSpPr>
          <p:spPr bwMode="auto">
            <a:xfrm>
              <a:off x="5165726" y="5810250"/>
              <a:ext cx="317271" cy="181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1000">
                  <a:solidFill>
                    <a:srgbClr val="000000"/>
                  </a:solidFill>
                  <a:latin typeface="Arial" pitchFamily="34" charset="0"/>
                  <a:cs typeface="Arial" pitchFamily="34" charset="0"/>
                </a:rPr>
                <a:t>2006</a:t>
              </a:r>
              <a:endParaRPr lang="es-CO">
                <a:latin typeface="Arial" pitchFamily="34" charset="0"/>
                <a:cs typeface="Arial" pitchFamily="34" charset="0"/>
              </a:endParaRPr>
            </a:p>
          </p:txBody>
        </p:sp>
        <p:sp>
          <p:nvSpPr>
            <p:cNvPr id="35" name="Rectangle 45"/>
            <p:cNvSpPr>
              <a:spLocks noChangeArrowheads="1"/>
            </p:cNvSpPr>
            <p:nvPr/>
          </p:nvSpPr>
          <p:spPr bwMode="auto">
            <a:xfrm>
              <a:off x="5734051" y="5810250"/>
              <a:ext cx="317271" cy="181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1000">
                  <a:solidFill>
                    <a:srgbClr val="000000"/>
                  </a:solidFill>
                  <a:latin typeface="Arial" pitchFamily="34" charset="0"/>
                  <a:cs typeface="Arial" pitchFamily="34" charset="0"/>
                </a:rPr>
                <a:t>2007</a:t>
              </a:r>
              <a:endParaRPr lang="es-CO">
                <a:latin typeface="Arial" pitchFamily="34" charset="0"/>
                <a:cs typeface="Arial" pitchFamily="34" charset="0"/>
              </a:endParaRPr>
            </a:p>
          </p:txBody>
        </p:sp>
        <p:sp>
          <p:nvSpPr>
            <p:cNvPr id="36" name="Rectangle 46"/>
            <p:cNvSpPr>
              <a:spLocks noChangeArrowheads="1"/>
            </p:cNvSpPr>
            <p:nvPr/>
          </p:nvSpPr>
          <p:spPr bwMode="auto">
            <a:xfrm>
              <a:off x="6291263" y="5810250"/>
              <a:ext cx="317271" cy="181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1000">
                  <a:solidFill>
                    <a:srgbClr val="000000"/>
                  </a:solidFill>
                  <a:latin typeface="Arial" pitchFamily="34" charset="0"/>
                  <a:cs typeface="Arial" pitchFamily="34" charset="0"/>
                </a:rPr>
                <a:t>2008</a:t>
              </a:r>
              <a:endParaRPr lang="es-CO">
                <a:latin typeface="Arial" pitchFamily="34" charset="0"/>
                <a:cs typeface="Arial" pitchFamily="34" charset="0"/>
              </a:endParaRPr>
            </a:p>
          </p:txBody>
        </p:sp>
        <p:sp>
          <p:nvSpPr>
            <p:cNvPr id="37" name="Rectangle 47"/>
            <p:cNvSpPr>
              <a:spLocks noChangeArrowheads="1"/>
            </p:cNvSpPr>
            <p:nvPr/>
          </p:nvSpPr>
          <p:spPr bwMode="auto">
            <a:xfrm>
              <a:off x="6859588" y="5810250"/>
              <a:ext cx="317271" cy="181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1000">
                  <a:solidFill>
                    <a:srgbClr val="000000"/>
                  </a:solidFill>
                  <a:latin typeface="Arial" pitchFamily="34" charset="0"/>
                  <a:cs typeface="Arial" pitchFamily="34" charset="0"/>
                </a:rPr>
                <a:t>2009</a:t>
              </a:r>
              <a:endParaRPr lang="es-CO">
                <a:latin typeface="Arial" pitchFamily="34" charset="0"/>
                <a:cs typeface="Arial" pitchFamily="34" charset="0"/>
              </a:endParaRPr>
            </a:p>
          </p:txBody>
        </p:sp>
        <p:sp>
          <p:nvSpPr>
            <p:cNvPr id="38" name="Rectangle 48"/>
            <p:cNvSpPr>
              <a:spLocks noChangeArrowheads="1"/>
            </p:cNvSpPr>
            <p:nvPr/>
          </p:nvSpPr>
          <p:spPr bwMode="auto">
            <a:xfrm>
              <a:off x="7417833" y="5786453"/>
              <a:ext cx="317271" cy="181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1000">
                  <a:solidFill>
                    <a:srgbClr val="000000"/>
                  </a:solidFill>
                  <a:latin typeface="Arial" pitchFamily="34" charset="0"/>
                  <a:cs typeface="Arial" pitchFamily="34" charset="0"/>
                </a:rPr>
                <a:t>2010</a:t>
              </a:r>
              <a:endParaRPr lang="es-CO">
                <a:latin typeface="Arial" pitchFamily="34" charset="0"/>
                <a:cs typeface="Arial" pitchFamily="34" charset="0"/>
              </a:endParaRPr>
            </a:p>
          </p:txBody>
        </p:sp>
        <p:sp>
          <p:nvSpPr>
            <p:cNvPr id="39" name="Rectangle 16"/>
            <p:cNvSpPr>
              <a:spLocks noChangeArrowheads="1"/>
            </p:cNvSpPr>
            <p:nvPr/>
          </p:nvSpPr>
          <p:spPr bwMode="auto">
            <a:xfrm>
              <a:off x="7858148" y="2144713"/>
              <a:ext cx="452438" cy="3557577"/>
            </a:xfrm>
            <a:prstGeom prst="rect">
              <a:avLst/>
            </a:prstGeom>
            <a:solidFill>
              <a:srgbClr val="558ED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s-CO">
                <a:latin typeface="Arial" pitchFamily="34" charset="0"/>
                <a:cs typeface="Arial" pitchFamily="34" charset="0"/>
              </a:endParaRPr>
            </a:p>
          </p:txBody>
        </p:sp>
        <p:sp>
          <p:nvSpPr>
            <p:cNvPr id="40" name="Rectangle 48"/>
            <p:cNvSpPr>
              <a:spLocks noChangeArrowheads="1"/>
            </p:cNvSpPr>
            <p:nvPr/>
          </p:nvSpPr>
          <p:spPr bwMode="auto">
            <a:xfrm>
              <a:off x="7919050" y="5798329"/>
              <a:ext cx="373153" cy="181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s-CO" sz="1000">
                  <a:solidFill>
                    <a:srgbClr val="000000"/>
                  </a:solidFill>
                  <a:latin typeface="Arial" pitchFamily="34" charset="0"/>
                  <a:cs typeface="Arial" pitchFamily="34" charset="0"/>
                </a:rPr>
                <a:t>2011*</a:t>
              </a:r>
              <a:endParaRPr lang="es-CO">
                <a:latin typeface="Arial" pitchFamily="34" charset="0"/>
                <a:cs typeface="Arial" pitchFamily="34" charset="0"/>
              </a:endParaRPr>
            </a:p>
          </p:txBody>
        </p:sp>
        <p:sp>
          <p:nvSpPr>
            <p:cNvPr id="41" name="Rectangle 29"/>
            <p:cNvSpPr>
              <a:spLocks noChangeArrowheads="1"/>
            </p:cNvSpPr>
            <p:nvPr/>
          </p:nvSpPr>
          <p:spPr bwMode="auto">
            <a:xfrm>
              <a:off x="7945037" y="1968638"/>
              <a:ext cx="596070" cy="326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s-MX" sz="900" b="1" dirty="0">
                  <a:solidFill>
                    <a:srgbClr val="000000"/>
                  </a:solidFill>
                  <a:latin typeface="Arial" pitchFamily="34" charset="0"/>
                  <a:cs typeface="Arial" pitchFamily="34" charset="0"/>
                </a:rPr>
                <a:t> </a:t>
              </a:r>
              <a:r>
                <a:rPr lang="es-MX" sz="900" b="1" dirty="0" smtClean="0">
                  <a:solidFill>
                    <a:srgbClr val="000000"/>
                  </a:solidFill>
                  <a:latin typeface="Arial" pitchFamily="34" charset="0"/>
                  <a:cs typeface="Arial" pitchFamily="34" charset="0"/>
                </a:rPr>
                <a:t>2,103,000 </a:t>
              </a:r>
              <a:endParaRPr lang="es-CO" dirty="0">
                <a:latin typeface="Arial" pitchFamily="34" charset="0"/>
                <a:cs typeface="Arial" pitchFamily="34" charset="0"/>
              </a:endParaRPr>
            </a:p>
          </p:txBody>
        </p:sp>
      </p:grpSp>
      <p:pic>
        <p:nvPicPr>
          <p:cNvPr id="9218" name="Picture 2" descr="http://i.istockimg.com/file_thumbview_approve/5810458/2/stock-illustration-5810458-medicine-black-and-white-icon-set.jpg"/>
          <p:cNvPicPr>
            <a:picLocks noChangeAspect="1" noChangeArrowheads="1"/>
          </p:cNvPicPr>
          <p:nvPr/>
        </p:nvPicPr>
        <p:blipFill>
          <a:blip r:embed="rId2" cstate="print">
            <a:duotone>
              <a:schemeClr val="accent1">
                <a:shade val="45000"/>
                <a:satMod val="135000"/>
              </a:schemeClr>
              <a:prstClr val="white"/>
            </a:duotone>
          </a:blip>
          <a:srcRect l="26843" r="47294"/>
          <a:stretch>
            <a:fillRect/>
          </a:stretch>
        </p:blipFill>
        <p:spPr bwMode="auto">
          <a:xfrm>
            <a:off x="611560" y="1628800"/>
            <a:ext cx="1296144" cy="3468567"/>
          </a:xfrm>
          <a:prstGeom prst="rect">
            <a:avLst/>
          </a:prstGeom>
          <a:noFill/>
        </p:spPr>
      </p:pic>
      <p:grpSp>
        <p:nvGrpSpPr>
          <p:cNvPr id="43" name="Grupo 42"/>
          <p:cNvGrpSpPr/>
          <p:nvPr/>
        </p:nvGrpSpPr>
        <p:grpSpPr>
          <a:xfrm>
            <a:off x="0" y="-19884"/>
            <a:ext cx="7227355" cy="590237"/>
            <a:chOff x="0" y="-19884"/>
            <a:chExt cx="7227355" cy="590237"/>
          </a:xfrm>
        </p:grpSpPr>
        <p:pic>
          <p:nvPicPr>
            <p:cNvPr id="44"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0" y="-19884"/>
              <a:ext cx="7227355" cy="590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5" name="Rectángulo 44"/>
            <p:cNvSpPr/>
            <p:nvPr/>
          </p:nvSpPr>
          <p:spPr>
            <a:xfrm>
              <a:off x="307974" y="90609"/>
              <a:ext cx="6352257" cy="357021"/>
            </a:xfrm>
            <a:prstGeom prst="rect">
              <a:avLst/>
            </a:prstGeom>
          </p:spPr>
          <p:txBody>
            <a:bodyPr wrap="square">
              <a:spAutoFit/>
            </a:bodyPr>
            <a:lstStyle/>
            <a:p>
              <a:pPr>
                <a:lnSpc>
                  <a:spcPct val="70000"/>
                </a:lnSpc>
                <a:spcAft>
                  <a:spcPts val="1350"/>
                </a:spcAft>
              </a:pPr>
              <a:r>
                <a:rPr lang="es-CO" sz="2400" b="1" dirty="0" smtClean="0">
                  <a:solidFill>
                    <a:schemeClr val="bg1"/>
                  </a:solidFill>
                  <a:latin typeface="Franklin Gothic Medium Cond" panose="020B0606030402020204" pitchFamily="34" charset="0"/>
                </a:rPr>
                <a:t>EXPLOSIÓN DEL NO POS</a:t>
              </a:r>
              <a:endParaRPr lang="es-CO" sz="2400" b="1" dirty="0">
                <a:solidFill>
                  <a:schemeClr val="bg1"/>
                </a:solidFill>
                <a:latin typeface="Franklin Gothic Medium Cond" panose="020B0606030402020204" pitchFamily="34" charset="0"/>
              </a:endParaRPr>
            </a:p>
          </p:txBody>
        </p:sp>
      </p:grpSp>
      <p:grpSp>
        <p:nvGrpSpPr>
          <p:cNvPr id="47" name="2 Grupo"/>
          <p:cNvGrpSpPr/>
          <p:nvPr/>
        </p:nvGrpSpPr>
        <p:grpSpPr>
          <a:xfrm>
            <a:off x="6444208" y="6255714"/>
            <a:ext cx="2664296" cy="594964"/>
            <a:chOff x="5652120" y="6093296"/>
            <a:chExt cx="3456384" cy="757382"/>
          </a:xfrm>
        </p:grpSpPr>
        <p:pic>
          <p:nvPicPr>
            <p:cNvPr id="48" name="18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49" name="1 Imagen"/>
            <p:cNvPicPr>
              <a:picLocks noChangeAspect="1"/>
            </p:cNvPicPr>
            <p:nvPr/>
          </p:nvPicPr>
          <p:blipFill rotWithShape="1">
            <a:blip r:embed="rId5" cstate="print">
              <a:extLst>
                <a:ext uri="{28A0092B-C50C-407E-A947-70E740481C1C}">
                  <a14:useLocalDpi xmlns:a14="http://schemas.microsoft.com/office/drawing/2010/main" val="0"/>
                </a:ext>
              </a:extLst>
            </a:blip>
            <a:srcRect l="7722" t="34483" r="7437" b="38161"/>
            <a:stretch/>
          </p:blipFill>
          <p:spPr>
            <a:xfrm>
              <a:off x="5652120" y="6230505"/>
              <a:ext cx="1938372" cy="482964"/>
            </a:xfrm>
            <a:prstGeom prst="rect">
              <a:avLst/>
            </a:prstGeom>
          </p:spPr>
        </p:pic>
      </p:grpSp>
    </p:spTree>
    <p:extLst>
      <p:ext uri="{BB962C8B-B14F-4D97-AF65-F5344CB8AC3E}">
        <p14:creationId xmlns:p14="http://schemas.microsoft.com/office/powerpoint/2010/main" val="473591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o" ma:contentTypeID="0x010100C231B2FD6E1CDD4DB1381D3458B6A55F" ma:contentTypeVersion="0" ma:contentTypeDescription="Crear nuevo documento." ma:contentTypeScope="" ma:versionID="421a4c623f2b0bb5f4f1e0244e996327">
  <xsd:schema xmlns:xsd="http://www.w3.org/2001/XMLSchema" xmlns:xs="http://www.w3.org/2001/XMLSchema" xmlns:p="http://schemas.microsoft.com/office/2006/metadata/properties" xmlns:ns2="bc7fa6d9-f289-453f-8d65-26d024cbc172" targetNamespace="http://schemas.microsoft.com/office/2006/metadata/properties" ma:root="true" ma:fieldsID="e554c2d3f2b27ffb6760a44d8a8ddcc9" ns2:_="">
    <xsd:import namespace="bc7fa6d9-f289-453f-8d65-26d024cbc17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7fa6d9-f289-453f-8d65-26d024cbc172"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entificador persistente" ma:description="Mantener el identificador al agregar."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bc7fa6d9-f289-453f-8d65-26d024cbc172">SK56FQYSNTNA-148-10</_dlc_DocId>
    <_dlc_DocIdUrl xmlns="bc7fa6d9-f289-453f-8d65-26d024cbc172">
      <Url>http://intranet.minsalud.gov.co/_layouts/15/DocIdRedir.aspx?ID=SK56FQYSNTNA-148-10</Url>
      <Description>SK56FQYSNTNA-148-10</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37FBC1-4A39-422D-9FF3-7436CE19CF79}">
  <ds:schemaRefs>
    <ds:schemaRef ds:uri="http://schemas.microsoft.com/sharepoint/events"/>
  </ds:schemaRefs>
</ds:datastoreItem>
</file>

<file path=customXml/itemProps2.xml><?xml version="1.0" encoding="utf-8"?>
<ds:datastoreItem xmlns:ds="http://schemas.openxmlformats.org/officeDocument/2006/customXml" ds:itemID="{3CB36426-959F-455A-A0BC-CFE47BE52C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7fa6d9-f289-453f-8d65-26d024cbc1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9603A39-B664-49B8-B461-8C0E87ABF000}">
  <ds:schemaRefs>
    <ds:schemaRef ds:uri="http://www.w3.org/XML/1998/namespace"/>
    <ds:schemaRef ds:uri="http://purl.org/dc/dcmitype/"/>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bc7fa6d9-f289-453f-8d65-26d024cbc172"/>
    <ds:schemaRef ds:uri="http://purl.org/dc/terms/"/>
  </ds:schemaRefs>
</ds:datastoreItem>
</file>

<file path=customXml/itemProps4.xml><?xml version="1.0" encoding="utf-8"?>
<ds:datastoreItem xmlns:ds="http://schemas.openxmlformats.org/officeDocument/2006/customXml" ds:itemID="{BB2E74A8-9C09-4F90-B115-6684705911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2648</TotalTime>
  <Words>724</Words>
  <Application>Microsoft Office PowerPoint</Application>
  <PresentationFormat>Presentación en pantalla (4:3)</PresentationFormat>
  <Paragraphs>188</Paragraphs>
  <Slides>17</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Calibri</vt:lpstr>
      <vt:lpstr>Franklin Gothic Book</vt:lpstr>
      <vt:lpstr>Franklin Gothic Medium Cond</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Valor de recobros 2008-2014 de Soliris en Régimen Contributivo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Carolina Acosta Gutierrez</dc:creator>
  <cp:lastModifiedBy>Allan Felipe Aldana</cp:lastModifiedBy>
  <cp:revision>198</cp:revision>
  <cp:lastPrinted>2015-12-04T13:45:18Z</cp:lastPrinted>
  <dcterms:created xsi:type="dcterms:W3CDTF">2014-10-20T16:00:02Z</dcterms:created>
  <dcterms:modified xsi:type="dcterms:W3CDTF">2015-12-09T15:57:32Z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0x010100C231B2FD6E1CDD4DB1381D3458B6A55F</vt:lpwstr>
  </property>
  <property fmtid="{D5CDD505-2E9C-101B-9397-08002B2CF9AE}" pid="3" name="_dlc_DocIdItemGuid">
    <vt:lpwstr>019c0135-f4b2-4aea-a0bc-72a854e15f27</vt:lpwstr>
  </property>
</Properties>
</file>