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35"/>
  </p:notesMasterIdLst>
  <p:sldIdLst>
    <p:sldId id="256" r:id="rId2"/>
    <p:sldId id="279" r:id="rId3"/>
    <p:sldId id="259" r:id="rId4"/>
    <p:sldId id="282" r:id="rId5"/>
    <p:sldId id="262" r:id="rId6"/>
    <p:sldId id="280" r:id="rId7"/>
    <p:sldId id="283" r:id="rId8"/>
    <p:sldId id="284" r:id="rId9"/>
    <p:sldId id="258" r:id="rId10"/>
    <p:sldId id="260" r:id="rId11"/>
    <p:sldId id="290" r:id="rId12"/>
    <p:sldId id="288" r:id="rId13"/>
    <p:sldId id="294" r:id="rId14"/>
    <p:sldId id="306" r:id="rId15"/>
    <p:sldId id="264" r:id="rId16"/>
    <p:sldId id="285" r:id="rId17"/>
    <p:sldId id="286" r:id="rId18"/>
    <p:sldId id="287" r:id="rId19"/>
    <p:sldId id="266" r:id="rId20"/>
    <p:sldId id="293" r:id="rId21"/>
    <p:sldId id="274" r:id="rId22"/>
    <p:sldId id="277" r:id="rId23"/>
    <p:sldId id="289" r:id="rId24"/>
    <p:sldId id="308" r:id="rId25"/>
    <p:sldId id="304" r:id="rId26"/>
    <p:sldId id="307" r:id="rId27"/>
    <p:sldId id="296" r:id="rId28"/>
    <p:sldId id="297" r:id="rId29"/>
    <p:sldId id="298" r:id="rId30"/>
    <p:sldId id="300" r:id="rId31"/>
    <p:sldId id="301" r:id="rId32"/>
    <p:sldId id="305" r:id="rId33"/>
    <p:sldId id="302" r:id="rId34"/>
  </p:sldIdLst>
  <p:sldSz cx="12192000" cy="6858000"/>
  <p:notesSz cx="6858000" cy="9144000"/>
  <p:embeddedFontLst>
    <p:embeddedFont>
      <p:font typeface="Trebuchet MS" pitchFamily="34" charset="0"/>
      <p:regular r:id="rId36"/>
      <p:bold r:id="rId37"/>
      <p:italic r:id="rId38"/>
      <p:boldItalic r:id="rId39"/>
    </p:embeddedFont>
    <p:embeddedFont>
      <p:font typeface="Wingdings 3" pitchFamily="18" charset="2"/>
      <p:regular r:id="rId40"/>
    </p:embeddedFont>
    <p:embeddedFont>
      <p:font typeface="BlackJack"/>
      <p:regular r:id="rId41"/>
    </p:embeddedFont>
    <p:embeddedFont>
      <p:font typeface="Bebas Neue Bold" charset="0"/>
      <p:bold r:id="rId42"/>
    </p:embeddedFont>
    <p:embeddedFont>
      <p:font typeface="Bebas Neue Regular" charset="0"/>
      <p:regular r:id="rId43"/>
    </p:embeddedFont>
    <p:embeddedFont>
      <p:font typeface="Arial Narrow" pitchFamily="34" charset="0"/>
      <p:regular r:id="rId44"/>
      <p:bold r:id="rId45"/>
      <p:italic r:id="rId46"/>
      <p:boldItalic r:id="rId47"/>
    </p:embeddedFont>
    <p:embeddedFont>
      <p:font typeface="Bebas Neue Book" charset="0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3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1800-D896-4727-8E9E-8C3BE416AAFA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2855-488F-4750-ADE8-D2E8D074F5C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017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FOLFOX: </a:t>
            </a:r>
            <a:r>
              <a:rPr lang="en-US" dirty="0" err="1" smtClean="0"/>
              <a:t>oxaliplatin</a:t>
            </a:r>
            <a:r>
              <a:rPr lang="en-US" dirty="0" smtClean="0"/>
              <a:t>, fluorouracil (5FU) and </a:t>
            </a:r>
            <a:r>
              <a:rPr lang="en-US" dirty="0" err="1" smtClean="0"/>
              <a:t>folinic</a:t>
            </a:r>
            <a:r>
              <a:rPr lang="en-US" dirty="0" smtClean="0"/>
              <a:t> acid chemotherapy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2855-488F-4750-ADE8-D2E8D074F5C3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dirty="0" smtClean="0"/>
              <a:t>44 inclusiones, 2 supresiones para un total de 5874 procedimientos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2855-488F-4750-ADE8-D2E8D074F5C3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Zn, Vacunas recombinantes, </a:t>
            </a:r>
            <a:r>
              <a:rPr lang="es-CO" dirty="0" err="1" smtClean="0"/>
              <a:t>Bevacizumab</a:t>
            </a:r>
            <a:r>
              <a:rPr lang="es-CO" dirty="0" smtClean="0"/>
              <a:t>, </a:t>
            </a:r>
            <a:r>
              <a:rPr lang="es-CO" dirty="0" err="1" smtClean="0"/>
              <a:t>Rituximab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2855-488F-4750-ADE8-D2E8D074F5C3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08840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862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325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2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1306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7549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9279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59777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8839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22030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4916175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995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9854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983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5076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557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866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7310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1462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D6EA-569A-4AC8-93F2-9E849F606053}" type="datetimeFigureOut">
              <a:rPr lang="es-CO" smtClean="0"/>
              <a:pPr/>
              <a:t>25/02/2015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D80039-74E2-4BBA-8B41-904A034D26A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9518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2" r:id="rId17"/>
    <p:sldLayoutId id="214748371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ZCv38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.co/SEF6VIJThe" TargetMode="External"/><Relationship Id="rId5" Type="http://schemas.openxmlformats.org/officeDocument/2006/relationships/hyperlink" Target="http://t.co/i5f0wmP7Tw" TargetMode="External"/><Relationship Id="rId4" Type="http://schemas.openxmlformats.org/officeDocument/2006/relationships/hyperlink" Target="https://twitter.com/hashtag/Cancer?src=has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orsalud.com/biblioteca/documentos/2011/Actualizacion%20del%20POS%202011%20-%2039%20patologias%20y%20nuevas%20tecnologia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6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s-CO" sz="14100" b="1" dirty="0" smtClean="0">
                <a:solidFill>
                  <a:schemeClr val="accent4"/>
                </a:solidFill>
              </a:rPr>
              <a:t>COHERENCIA SECTORIAL</a:t>
            </a:r>
          </a:p>
          <a:p>
            <a:pPr marL="812800" lvl="8"/>
            <a:endParaRPr lang="es-CO" sz="4500" dirty="0" smtClean="0">
              <a:solidFill>
                <a:schemeClr val="tx2"/>
              </a:solidFill>
            </a:endParaRPr>
          </a:p>
          <a:p>
            <a:pPr marL="812800" lvl="8"/>
            <a:r>
              <a:rPr lang="es-CO" sz="4500" dirty="0" smtClean="0">
                <a:solidFill>
                  <a:schemeClr val="tx2"/>
                </a:solidFill>
              </a:rPr>
              <a:t>Alineación con políticas públicas (política farmacéutica)</a:t>
            </a:r>
          </a:p>
          <a:p>
            <a:pPr marL="812800" lvl="8"/>
            <a:r>
              <a:rPr lang="es-CO" sz="4500" dirty="0" smtClean="0">
                <a:solidFill>
                  <a:schemeClr val="tx2"/>
                </a:solidFill>
              </a:rPr>
              <a:t>Vínculos Agencias sanitarias – Reguladores de Precios - IETS</a:t>
            </a:r>
          </a:p>
          <a:p>
            <a:pPr marL="812800" lvl="8"/>
            <a:r>
              <a:rPr lang="es-CO" sz="4500" dirty="0" smtClean="0">
                <a:solidFill>
                  <a:schemeClr val="tx2"/>
                </a:solidFill>
              </a:rPr>
              <a:t>GPC-Planes de beneficios</a:t>
            </a:r>
          </a:p>
          <a:p>
            <a:pPr marL="812800" lvl="8"/>
            <a:r>
              <a:rPr lang="es-CO" sz="4500" dirty="0" smtClean="0">
                <a:solidFill>
                  <a:schemeClr val="tx2"/>
                </a:solidFill>
              </a:rPr>
              <a:t>Monitoreo-Uso Racional</a:t>
            </a:r>
          </a:p>
          <a:p>
            <a:pPr lvl="8"/>
            <a:endParaRPr lang="es-CO" sz="3900" dirty="0">
              <a:solidFill>
                <a:schemeClr val="tx2"/>
              </a:solidFill>
            </a:endParaRPr>
          </a:p>
          <a:p>
            <a:pPr marL="3657600" lvl="8" indent="0" algn="r">
              <a:buNone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es-CO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es-CO" sz="4400" dirty="0">
                <a:solidFill>
                  <a:schemeClr val="accent1">
                    <a:lumMod val="50000"/>
                  </a:schemeClr>
                </a:solidFill>
              </a:rPr>
              <a:t>Presión </a:t>
            </a:r>
            <a:r>
              <a:rPr lang="es-CO" sz="4400" dirty="0">
                <a:solidFill>
                  <a:schemeClr val="tx2"/>
                </a:solidFill>
              </a:rPr>
              <a:t>tecnológica, demográfica, epidemiológica, social.</a:t>
            </a:r>
            <a:endParaRPr lang="es-CO" sz="6500" dirty="0">
              <a:solidFill>
                <a:schemeClr val="tx2"/>
              </a:solidFill>
            </a:endParaRPr>
          </a:p>
          <a:p>
            <a:pPr lvl="8"/>
            <a:endParaRPr lang="es-CO" dirty="0" smtClean="0">
              <a:solidFill>
                <a:schemeClr val="tx2"/>
              </a:solidFill>
            </a:endParaRPr>
          </a:p>
          <a:p>
            <a:pPr lvl="7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8372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udia Rio 1.003.jp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2" t="20980" r="12196" b="18828"/>
          <a:stretch/>
        </p:blipFill>
        <p:spPr>
          <a:xfrm>
            <a:off x="351047" y="2028646"/>
            <a:ext cx="8987471" cy="3924300"/>
          </a:xfrm>
          <a:prstGeom prst="rect">
            <a:avLst/>
          </a:prstGeom>
        </p:spPr>
      </p:pic>
      <p:pic>
        <p:nvPicPr>
          <p:cNvPr id="3" name="Picture 2" descr="Claudia Rio 1.0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" t="88643" r="15697" b="6229"/>
          <a:stretch/>
        </p:blipFill>
        <p:spPr>
          <a:xfrm>
            <a:off x="658971" y="5989061"/>
            <a:ext cx="7621429" cy="27204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2528" y="2246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ALINEACIÓN CON POLÍTICAS PÚBLICAS</a:t>
            </a:r>
            <a:endParaRPr lang="es-C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9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334" y="1104900"/>
            <a:ext cx="8596668" cy="10279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b="1" dirty="0" smtClean="0">
                <a:solidFill>
                  <a:schemeClr val="accent3"/>
                </a:solidFill>
              </a:rPr>
              <a:t>ALINEACIÓN CON POLÍTICAS PÚBLICAS</a:t>
            </a:r>
            <a:endParaRPr lang="es-CO" b="1" dirty="0">
              <a:solidFill>
                <a:schemeClr val="accent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3628" y="2132857"/>
            <a:ext cx="7896374" cy="39504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O" sz="2400" b="1" dirty="0">
              <a:solidFill>
                <a:schemeClr val="tx2"/>
              </a:solidFill>
            </a:endParaRPr>
          </a:p>
          <a:p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Mercado </a:t>
            </a:r>
            <a:r>
              <a:rPr lang="es-CO" sz="2400" b="1" dirty="0">
                <a:solidFill>
                  <a:schemeClr val="accent4">
                    <a:lumMod val="75000"/>
                  </a:schemeClr>
                </a:solidFill>
              </a:rPr>
              <a:t>biológicos en Colombia:</a:t>
            </a:r>
            <a:r>
              <a:rPr lang="es-CO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2400" dirty="0">
                <a:solidFill>
                  <a:schemeClr val="tx2"/>
                </a:solidFill>
              </a:rPr>
              <a:t>2 billones de pesos. El Estado cubre cerca del 90%.</a:t>
            </a:r>
          </a:p>
          <a:p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8 </a:t>
            </a:r>
            <a:r>
              <a:rPr lang="es-CO" sz="2400" b="1" dirty="0">
                <a:solidFill>
                  <a:schemeClr val="accent4">
                    <a:lumMod val="75000"/>
                  </a:schemeClr>
                </a:solidFill>
              </a:rPr>
              <a:t>de los 10 medicamentos de mayor recobro</a:t>
            </a:r>
            <a:r>
              <a:rPr lang="es-CO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2400" dirty="0">
                <a:solidFill>
                  <a:schemeClr val="tx2"/>
                </a:solidFill>
              </a:rPr>
              <a:t>son biotecnológicos. </a:t>
            </a:r>
            <a:r>
              <a:rPr lang="es-MX" sz="2400" b="1" dirty="0">
                <a:solidFill>
                  <a:schemeClr val="accent4">
                    <a:lumMod val="75000"/>
                  </a:schemeClr>
                </a:solidFill>
              </a:rPr>
              <a:t>36 incluidos en el POS</a:t>
            </a:r>
            <a:r>
              <a:rPr lang="es-MX" sz="2400" dirty="0">
                <a:solidFill>
                  <a:schemeClr val="tx2"/>
                </a:solidFill>
              </a:rPr>
              <a:t>, 12 de ellos incluidos en la actualización de </a:t>
            </a:r>
            <a:r>
              <a:rPr lang="es-MX" sz="2400" dirty="0" smtClean="0">
                <a:solidFill>
                  <a:schemeClr val="tx2"/>
                </a:solidFill>
              </a:rPr>
              <a:t>2013.</a:t>
            </a:r>
            <a:endParaRPr lang="es-MX" sz="2400" dirty="0">
              <a:solidFill>
                <a:schemeClr val="tx2"/>
              </a:solidFill>
            </a:endParaRPr>
          </a:p>
          <a:p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Universo </a:t>
            </a:r>
            <a:r>
              <a:rPr lang="es-CO" sz="2400" b="1" dirty="0">
                <a:solidFill>
                  <a:schemeClr val="accent4">
                    <a:lumMod val="75000"/>
                  </a:schemeClr>
                </a:solidFill>
              </a:rPr>
              <a:t>biológicos: </a:t>
            </a:r>
            <a:r>
              <a:rPr lang="es-CO" sz="2400" dirty="0">
                <a:solidFill>
                  <a:schemeClr val="tx2"/>
                </a:solidFill>
              </a:rPr>
              <a:t>790, 93 de los cuales hacen parte de los biotecnológicos de última generación con patentes </a:t>
            </a:r>
            <a:r>
              <a:rPr lang="es-CO" sz="2400" dirty="0" smtClean="0">
                <a:solidFill>
                  <a:schemeClr val="tx2"/>
                </a:solidFill>
              </a:rPr>
              <a:t>vigentes, 	que se vencerán en los próximos 10 años.</a:t>
            </a:r>
          </a:p>
          <a:p>
            <a:endParaRPr lang="es-CO" sz="2400" dirty="0">
              <a:solidFill>
                <a:schemeClr val="tx2"/>
              </a:solidFill>
            </a:endParaRPr>
          </a:p>
          <a:p>
            <a:endParaRPr lang="es-CO" sz="2000" dirty="0">
              <a:solidFill>
                <a:schemeClr val="tx2"/>
              </a:solidFill>
            </a:endParaRPr>
          </a:p>
          <a:p>
            <a:endParaRPr lang="es-CO" sz="2400" b="1" dirty="0">
              <a:solidFill>
                <a:schemeClr val="tx2"/>
              </a:solidFill>
            </a:endParaRPr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xmlns="" val="411801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530506" y="745573"/>
            <a:ext cx="5119394" cy="10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lnSpc>
                <a:spcPct val="70000"/>
              </a:lnSpc>
              <a:defRPr sz="1800"/>
            </a:pPr>
            <a:r>
              <a:rPr lang="es-CO" sz="2800" b="1" cap="all" dirty="0">
                <a:solidFill>
                  <a:schemeClr val="accent1"/>
                </a:solidFill>
                <a:latin typeface="+mj-lt"/>
                <a:ea typeface="Biko"/>
                <a:cs typeface="Biko"/>
                <a:sym typeface="Biko"/>
              </a:rPr>
              <a:t>regulación de precios de</a:t>
            </a:r>
            <a:r>
              <a:rPr lang="es-CO" sz="4800" b="1" cap="all" dirty="0">
                <a:solidFill>
                  <a:schemeClr val="accent1"/>
                </a:solidFill>
                <a:latin typeface="+mj-lt"/>
                <a:ea typeface="Biko"/>
                <a:cs typeface="Biko"/>
                <a:sym typeface="Biko"/>
              </a:rPr>
              <a:t> </a:t>
            </a:r>
          </a:p>
          <a:p>
            <a:pPr lvl="0" algn="l">
              <a:lnSpc>
                <a:spcPct val="70000"/>
              </a:lnSpc>
              <a:defRPr sz="1800"/>
            </a:pPr>
            <a:r>
              <a:rPr lang="es-CO" sz="4800" b="1" cap="all" dirty="0">
                <a:solidFill>
                  <a:schemeClr val="accent1"/>
                </a:solidFill>
                <a:latin typeface="+mj-lt"/>
                <a:ea typeface="Biko"/>
                <a:cs typeface="Biko"/>
                <a:sym typeface="Biko"/>
              </a:rPr>
              <a:t>medicamentos</a:t>
            </a:r>
          </a:p>
        </p:txBody>
      </p:sp>
      <p:sp>
        <p:nvSpPr>
          <p:cNvPr id="61" name="Shape 61"/>
          <p:cNvSpPr/>
          <p:nvPr/>
        </p:nvSpPr>
        <p:spPr>
          <a:xfrm>
            <a:off x="526197" y="3354635"/>
            <a:ext cx="3299091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320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6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864</a:t>
            </a:r>
          </a:p>
        </p:txBody>
      </p:sp>
      <p:sp>
        <p:nvSpPr>
          <p:cNvPr id="62" name="Shape 62"/>
          <p:cNvSpPr/>
          <p:nvPr/>
        </p:nvSpPr>
        <p:spPr>
          <a:xfrm>
            <a:off x="611772" y="4962030"/>
            <a:ext cx="3348242" cy="72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70000"/>
              </a:lnSpc>
              <a:defRPr sz="65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32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medicamentos</a:t>
            </a:r>
            <a:r>
              <a:rPr sz="32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sz="32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regulados</a:t>
            </a:r>
            <a:endParaRPr sz="32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4437041" y="2383713"/>
            <a:ext cx="1865648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sz="9300" cap="all" dirty="0">
                <a:solidFill>
                  <a:schemeClr val="accent4">
                    <a:lumMod val="75000"/>
                  </a:schemeClr>
                </a:solidFill>
                <a:latin typeface="+mj-lt"/>
                <a:ea typeface="Futura Condensed"/>
                <a:cs typeface="Futura Condensed"/>
              </a:rPr>
              <a:t>585</a:t>
            </a:r>
          </a:p>
        </p:txBody>
      </p:sp>
      <p:sp>
        <p:nvSpPr>
          <p:cNvPr id="64" name="Shape 64"/>
          <p:cNvSpPr/>
          <p:nvPr/>
        </p:nvSpPr>
        <p:spPr>
          <a:xfrm>
            <a:off x="4541124" y="3365883"/>
            <a:ext cx="1653216" cy="43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70000"/>
              </a:lnSpc>
              <a:defRPr sz="40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medicamentos</a:t>
            </a: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</a:t>
            </a: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el POS</a:t>
            </a:r>
          </a:p>
        </p:txBody>
      </p:sp>
      <p:sp>
        <p:nvSpPr>
          <p:cNvPr id="66" name="Shape 66"/>
          <p:cNvSpPr/>
          <p:nvPr/>
        </p:nvSpPr>
        <p:spPr>
          <a:xfrm>
            <a:off x="7348976" y="4714441"/>
            <a:ext cx="2349246" cy="176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70000"/>
              </a:lnSpc>
              <a:defRPr sz="32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ahorro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estimado</a:t>
            </a:r>
            <a:r>
              <a:rPr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de</a:t>
            </a:r>
          </a:p>
        </p:txBody>
      </p:sp>
      <p:sp>
        <p:nvSpPr>
          <p:cNvPr id="67" name="Shape 67"/>
          <p:cNvSpPr/>
          <p:nvPr/>
        </p:nvSpPr>
        <p:spPr>
          <a:xfrm>
            <a:off x="7614695" y="1711516"/>
            <a:ext cx="1817808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sz="7750" cap="all" dirty="0">
                <a:solidFill>
                  <a:schemeClr val="accent4">
                    <a:lumMod val="75000"/>
                  </a:schemeClr>
                </a:solidFill>
                <a:latin typeface="+mj-lt"/>
                <a:ea typeface="Futura Condensed"/>
                <a:cs typeface="Futura Condensed"/>
              </a:rPr>
              <a:t>42%</a:t>
            </a:r>
          </a:p>
        </p:txBody>
      </p:sp>
      <p:pic>
        <p:nvPicPr>
          <p:cNvPr id="68" name="moneybox-512-filtered.png"/>
          <p:cNvPicPr/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378" y="3069971"/>
            <a:ext cx="1484442" cy="148444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7614695" y="1201865"/>
            <a:ext cx="2085048" cy="43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70000"/>
              </a:lnSpc>
              <a:defRPr sz="40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reducción</a:t>
            </a: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promedio</a:t>
            </a: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</a:t>
            </a:r>
          </a:p>
        </p:txBody>
      </p:sp>
      <p:sp>
        <p:nvSpPr>
          <p:cNvPr id="70" name="Shape 70"/>
          <p:cNvSpPr/>
          <p:nvPr/>
        </p:nvSpPr>
        <p:spPr>
          <a:xfrm>
            <a:off x="6722294" y="4962680"/>
            <a:ext cx="360565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0000"/>
              </a:lnSpc>
            </a:pPr>
            <a:r>
              <a:rPr sz="7750" cap="all" dirty="0">
                <a:solidFill>
                  <a:schemeClr val="accent4">
                    <a:lumMod val="75000"/>
                  </a:schemeClr>
                </a:solidFill>
                <a:latin typeface="+mj-lt"/>
                <a:ea typeface="Futura Condensed"/>
                <a:cs typeface="Futura Condensed"/>
              </a:rPr>
              <a:t>500.000</a:t>
            </a:r>
          </a:p>
        </p:txBody>
      </p:sp>
      <p:sp>
        <p:nvSpPr>
          <p:cNvPr id="71" name="Shape 71"/>
          <p:cNvSpPr/>
          <p:nvPr/>
        </p:nvSpPr>
        <p:spPr>
          <a:xfrm>
            <a:off x="7011751" y="5779215"/>
            <a:ext cx="3023696" cy="20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70000"/>
              </a:lnSpc>
              <a:defRPr sz="38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millones</a:t>
            </a:r>
            <a:r>
              <a:rPr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pesos</a:t>
            </a:r>
          </a:p>
        </p:txBody>
      </p:sp>
      <p:sp>
        <p:nvSpPr>
          <p:cNvPr id="72" name="Shape 72"/>
          <p:cNvSpPr/>
          <p:nvPr/>
        </p:nvSpPr>
        <p:spPr>
          <a:xfrm>
            <a:off x="4434908" y="4238450"/>
            <a:ext cx="1865648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sz="9300" cap="all" dirty="0">
                <a:solidFill>
                  <a:schemeClr val="accent4">
                    <a:lumMod val="75000"/>
                  </a:schemeClr>
                </a:solidFill>
                <a:latin typeface="+mj-lt"/>
                <a:ea typeface="Futura Condensed"/>
                <a:cs typeface="Futura Condensed"/>
              </a:rPr>
              <a:t>279</a:t>
            </a:r>
          </a:p>
        </p:txBody>
      </p:sp>
      <p:sp>
        <p:nvSpPr>
          <p:cNvPr id="73" name="Shape 73"/>
          <p:cNvSpPr/>
          <p:nvPr/>
        </p:nvSpPr>
        <p:spPr>
          <a:xfrm>
            <a:off x="4541105" y="5257312"/>
            <a:ext cx="1653235" cy="66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70000"/>
              </a:lnSpc>
              <a:defRPr sz="4000" b="1" cap="all">
                <a:solidFill>
                  <a:srgbClr val="FFFFFF"/>
                </a:solidFill>
                <a:latin typeface="Biko"/>
                <a:ea typeface="Biko"/>
                <a:cs typeface="Biko"/>
                <a:sym typeface="Biko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medicamentos regulados son recobrados</a:t>
            </a:r>
          </a:p>
        </p:txBody>
      </p:sp>
      <p:sp>
        <p:nvSpPr>
          <p:cNvPr id="74" name="Shape 74"/>
          <p:cNvSpPr/>
          <p:nvPr/>
        </p:nvSpPr>
        <p:spPr>
          <a:xfrm>
            <a:off x="530506" y="1985626"/>
            <a:ext cx="4533991" cy="1"/>
          </a:xfrm>
          <a:prstGeom prst="line">
            <a:avLst/>
          </a:prstGeom>
          <a:ln w="165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530506" y="629429"/>
            <a:ext cx="4838328" cy="1"/>
          </a:xfrm>
          <a:prstGeom prst="line">
            <a:avLst/>
          </a:prstGeom>
          <a:ln w="165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160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530506" y="1769844"/>
            <a:ext cx="3748463" cy="38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60000"/>
              </a:lnSpc>
              <a:defRPr sz="6000">
                <a:solidFill>
                  <a:srgbClr val="FFFFFF"/>
                </a:solidFill>
                <a:latin typeface="BlackJack"/>
                <a:ea typeface="BlackJack"/>
                <a:cs typeface="BlackJack"/>
                <a:sym typeface="BlackJ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Una de las políticas más visibles de la administración actual</a:t>
            </a:r>
          </a:p>
        </p:txBody>
      </p:sp>
    </p:spTree>
    <p:extLst>
      <p:ext uri="{BB962C8B-B14F-4D97-AF65-F5344CB8AC3E}">
        <p14:creationId xmlns:p14="http://schemas.microsoft.com/office/powerpoint/2010/main" xmlns="" val="165577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41120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CO" sz="7200" b="1" dirty="0" smtClean="0">
                <a:solidFill>
                  <a:schemeClr val="accent4"/>
                </a:solidFill>
              </a:rPr>
              <a:t>EVALUACIÓN IMPACTO </a:t>
            </a:r>
            <a:endParaRPr lang="es-CO" sz="7200" b="1" dirty="0">
              <a:solidFill>
                <a:schemeClr val="accent4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O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Pharmaceutical </a:t>
            </a:r>
            <a:r>
              <a:rPr lang="en-GB" dirty="0">
                <a:solidFill>
                  <a:schemeClr val="tx2"/>
                </a:solidFill>
              </a:rPr>
              <a:t>policies: effects of reference pricing, other pricing, and purchasing policies</a:t>
            </a:r>
            <a:endParaRPr lang="es-C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2"/>
                </a:solidFill>
              </a:rPr>
              <a:t>Cochrane </a:t>
            </a:r>
            <a:r>
              <a:rPr lang="es-CO" dirty="0" err="1">
                <a:solidFill>
                  <a:schemeClr val="tx2"/>
                </a:solidFill>
              </a:rPr>
              <a:t>Database</a:t>
            </a:r>
            <a:r>
              <a:rPr lang="es-CO" dirty="0">
                <a:solidFill>
                  <a:schemeClr val="tx2"/>
                </a:solidFill>
              </a:rPr>
              <a:t> of </a:t>
            </a:r>
            <a:r>
              <a:rPr lang="es-CO" dirty="0" err="1">
                <a:solidFill>
                  <a:schemeClr val="tx2"/>
                </a:solidFill>
              </a:rPr>
              <a:t>Systematic</a:t>
            </a:r>
            <a:r>
              <a:rPr lang="es-CO" dirty="0">
                <a:solidFill>
                  <a:schemeClr val="tx2"/>
                </a:solidFill>
              </a:rPr>
              <a:t> </a:t>
            </a:r>
            <a:r>
              <a:rPr lang="es-CO" dirty="0" err="1">
                <a:solidFill>
                  <a:schemeClr val="tx2"/>
                </a:solidFill>
              </a:rPr>
              <a:t>Reviews</a:t>
            </a:r>
            <a:r>
              <a:rPr lang="es-CO" dirty="0">
                <a:solidFill>
                  <a:schemeClr val="tx2"/>
                </a:solidFill>
              </a:rPr>
              <a:t> 2014, </a:t>
            </a:r>
            <a:r>
              <a:rPr lang="es-CO" dirty="0" err="1">
                <a:solidFill>
                  <a:schemeClr val="tx2"/>
                </a:solidFill>
              </a:rPr>
              <a:t>Issue</a:t>
            </a:r>
            <a:r>
              <a:rPr lang="es-CO" dirty="0">
                <a:solidFill>
                  <a:schemeClr val="tx2"/>
                </a:solidFill>
              </a:rPr>
              <a:t> 10. Art. No.: CD005979. DOI: 10.1002/14651858.CD005979.pub2 -</a:t>
            </a:r>
          </a:p>
          <a:p>
            <a:pPr marL="0" indent="0">
              <a:buNone/>
            </a:pPr>
            <a:r>
              <a:rPr lang="es-CO" dirty="0">
                <a:solidFill>
                  <a:schemeClr val="tx2"/>
                </a:solidFill>
              </a:rPr>
              <a:t/>
            </a:r>
            <a:br>
              <a:rPr lang="es-CO" dirty="0">
                <a:solidFill>
                  <a:schemeClr val="tx2"/>
                </a:solidFill>
              </a:rPr>
            </a:br>
            <a:endParaRPr lang="es-CO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CO" dirty="0" smtClean="0">
                <a:solidFill>
                  <a:schemeClr val="tx2"/>
                </a:solidFill>
              </a:rPr>
              <a:t>Disponible </a:t>
            </a:r>
            <a:r>
              <a:rPr lang="es-CO" dirty="0">
                <a:solidFill>
                  <a:schemeClr val="tx2"/>
                </a:solidFill>
              </a:rPr>
              <a:t>en </a:t>
            </a:r>
            <a:r>
              <a:rPr lang="es-CO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es-CO" dirty="0">
                <a:solidFill>
                  <a:schemeClr val="tx2"/>
                </a:solidFill>
                <a:hlinkClick r:id="rId2"/>
              </a:rPr>
              <a:t>://bit.ly/ZCv38K</a:t>
            </a:r>
            <a:endParaRPr lang="es-CO" dirty="0">
              <a:solidFill>
                <a:schemeClr val="tx2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21085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527300"/>
            <a:ext cx="8596668" cy="3552162"/>
          </a:xfrm>
        </p:spPr>
        <p:txBody>
          <a:bodyPr>
            <a:normAutofit fontScale="325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s-CO" sz="14100" b="1" dirty="0" smtClean="0">
                <a:solidFill>
                  <a:schemeClr val="accent4"/>
                </a:solidFill>
              </a:rPr>
              <a:t>COHERENCIA INTERSECTORIAL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es-CO" sz="11100" b="1" dirty="0" smtClean="0">
                <a:solidFill>
                  <a:schemeClr val="tx2"/>
                </a:solidFill>
              </a:rPr>
              <a:t>Judicialización </a:t>
            </a:r>
          </a:p>
          <a:p>
            <a:pPr lvl="8"/>
            <a:endParaRPr lang="es-CO" sz="3900" dirty="0">
              <a:solidFill>
                <a:schemeClr val="tx2"/>
              </a:solidFill>
            </a:endParaRPr>
          </a:p>
          <a:p>
            <a:pPr marL="3657600" lvl="8" indent="0" algn="r">
              <a:buNone/>
            </a:pPr>
            <a:r>
              <a:rPr lang="es-CO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0" lvl="8" indent="0" algn="r">
              <a:buNone/>
            </a:pPr>
            <a:endParaRPr lang="es-CO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endParaRPr lang="es-CO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endParaRPr lang="es-CO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endParaRPr lang="es-CO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es-CO" sz="4400" dirty="0" smtClean="0">
                <a:solidFill>
                  <a:schemeClr val="accent1">
                    <a:lumMod val="50000"/>
                  </a:schemeClr>
                </a:solidFill>
              </a:rPr>
              <a:t>Presión </a:t>
            </a:r>
            <a:r>
              <a:rPr lang="es-CO" sz="4400" dirty="0">
                <a:solidFill>
                  <a:schemeClr val="tx2"/>
                </a:solidFill>
              </a:rPr>
              <a:t>tecnológica, demográfica, epidemiológica, social.</a:t>
            </a:r>
            <a:endParaRPr lang="es-CO" sz="6500" dirty="0">
              <a:solidFill>
                <a:schemeClr val="tx2"/>
              </a:solidFill>
            </a:endParaRPr>
          </a:p>
          <a:p>
            <a:pPr marL="3657600" lvl="8" indent="0" algn="r">
              <a:buNone/>
            </a:pPr>
            <a:endParaRPr lang="es-CO" dirty="0" smtClean="0">
              <a:solidFill>
                <a:schemeClr val="tx2"/>
              </a:solidFill>
            </a:endParaRPr>
          </a:p>
          <a:p>
            <a:pPr lvl="7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3058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241246" y="219161"/>
            <a:ext cx="5442160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400" dirty="0">
                <a:solidFill>
                  <a:schemeClr val="bg1"/>
                </a:solidFill>
                <a:latin typeface="Bebas Neue Bold" panose="020B0606020202050201" pitchFamily="34" charset="0"/>
              </a:rPr>
              <a:t>Mujer de 50 años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800" dirty="0">
                <a:solidFill>
                  <a:schemeClr val="bg1"/>
                </a:solidFill>
                <a:latin typeface="Bebas Neue Bold" panose="020B0606020202050201" pitchFamily="34" charset="0"/>
              </a:rPr>
              <a:t>Trabajadora de 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1800" dirty="0">
                <a:solidFill>
                  <a:schemeClr val="bg1"/>
                </a:solidFill>
                <a:latin typeface="Bebas Neue Bold" panose="020B0606020202050201" pitchFamily="34" charset="0"/>
              </a:rPr>
              <a:t>servicios generales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Hipertensa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36" y="342899"/>
            <a:ext cx="5059650" cy="9251845"/>
          </a:xfrm>
          <a:prstGeom prst="rect">
            <a:avLst/>
          </a:prstGeom>
        </p:spPr>
      </p:pic>
      <p:sp>
        <p:nvSpPr>
          <p:cNvPr id="4" name="Shape 50"/>
          <p:cNvSpPr/>
          <p:nvPr/>
        </p:nvSpPr>
        <p:spPr>
          <a:xfrm>
            <a:off x="7379342" y="2853813"/>
            <a:ext cx="3434094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Le prescriben </a:t>
            </a:r>
          </a:p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48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Irbesartán</a:t>
            </a:r>
            <a:r>
              <a:rPr lang="es-CO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Bebas Neue Bold" panose="020B0606020202050201" pitchFamily="34" charset="0"/>
              </a:rPr>
              <a:t> </a:t>
            </a:r>
          </a:p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1400" dirty="0">
                <a:solidFill>
                  <a:schemeClr val="bg1"/>
                </a:solidFill>
                <a:latin typeface="Bebas Neue Bold" panose="020B0606020202050201" pitchFamily="34" charset="0"/>
              </a:rPr>
              <a:t>150 mg/</a:t>
            </a:r>
            <a:r>
              <a:rPr lang="es-CO" sz="14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hidroclorotiazida</a:t>
            </a:r>
            <a:r>
              <a:rPr lang="es-CO" sz="1400" dirty="0">
                <a:solidFill>
                  <a:schemeClr val="bg1"/>
                </a:solidFill>
                <a:latin typeface="Bebas Neue Bold" panose="020B0606020202050201" pitchFamily="34" charset="0"/>
              </a:rPr>
              <a:t> 12.5 mg </a:t>
            </a:r>
          </a:p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2800" dirty="0">
                <a:solidFill>
                  <a:schemeClr val="bg1"/>
                </a:solidFill>
                <a:latin typeface="Bebas Neue Bold" panose="020B0606020202050201" pitchFamily="34" charset="0"/>
              </a:rPr>
              <a:t>(</a:t>
            </a:r>
            <a:r>
              <a:rPr lang="es-CO" sz="2800" dirty="0" err="1" smtClean="0">
                <a:solidFill>
                  <a:schemeClr val="bg1"/>
                </a:solidFill>
                <a:latin typeface="Bebas Neue Bold" panose="020B0606020202050201" pitchFamily="34" charset="0"/>
              </a:rPr>
              <a:t>Coaprovel</a:t>
            </a:r>
            <a:r>
              <a:rPr lang="es-CO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®)</a:t>
            </a:r>
            <a:endParaRPr lang="es-CO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5" name="Shape 50"/>
          <p:cNvSpPr/>
          <p:nvPr/>
        </p:nvSpPr>
        <p:spPr>
          <a:xfrm>
            <a:off x="7936429" y="5639205"/>
            <a:ext cx="3434094" cy="46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1800" dirty="0">
                <a:solidFill>
                  <a:schemeClr val="bg1"/>
                </a:solidFill>
                <a:latin typeface="Bebas Neue Bold" panose="020B0606020202050201" pitchFamily="34" charset="0"/>
              </a:rPr>
              <a:t>Antes estaba con </a:t>
            </a:r>
            <a:r>
              <a:rPr lang="es-CO" sz="18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Captopril</a:t>
            </a:r>
            <a:r>
              <a:rPr lang="es-CO" sz="1800" dirty="0">
                <a:solidFill>
                  <a:schemeClr val="bg1"/>
                </a:solidFill>
                <a:latin typeface="Bebas Neue Bold" panose="020B0606020202050201" pitchFamily="34" charset="0"/>
              </a:rPr>
              <a:t>, luego con </a:t>
            </a:r>
            <a:r>
              <a:rPr lang="es-CO" sz="18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enalapril</a:t>
            </a:r>
            <a:r>
              <a:rPr lang="es-CO" sz="1800" dirty="0">
                <a:solidFill>
                  <a:schemeClr val="bg1"/>
                </a:solidFill>
                <a:latin typeface="Bebas Neue Bold" panose="020B0606020202050201" pitchFamily="34" charset="0"/>
              </a:rPr>
              <a:t> </a:t>
            </a:r>
            <a:r>
              <a:rPr lang="es-CO" sz="1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(</a:t>
            </a:r>
            <a:r>
              <a:rPr lang="es-CO" sz="2000" u="sng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todos POS</a:t>
            </a:r>
            <a:r>
              <a:rPr lang="es-CO" sz="1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)</a:t>
            </a:r>
            <a:endParaRPr lang="es-CO" sz="24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5224819" y="1208918"/>
            <a:ext cx="5144131" cy="130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6600" dirty="0" err="1" smtClean="0">
                <a:solidFill>
                  <a:schemeClr val="bg1"/>
                </a:solidFill>
                <a:latin typeface="Bebas Neue Bold" panose="020B0606020202050201" pitchFamily="34" charset="0"/>
              </a:rPr>
              <a:t>Coaprovel</a:t>
            </a:r>
            <a:r>
              <a:rPr lang="es-CO" sz="66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®) </a:t>
            </a:r>
            <a:r>
              <a:rPr lang="es-CO" sz="40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No </a:t>
            </a:r>
            <a:r>
              <a:rPr lang="es-CO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está en el </a:t>
            </a:r>
            <a:r>
              <a:rPr lang="es-CO" sz="40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POS</a:t>
            </a:r>
            <a:endParaRPr lang="es-CO" sz="40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sp>
        <p:nvSpPr>
          <p:cNvPr id="6" name="Shape 50"/>
          <p:cNvSpPr/>
          <p:nvPr/>
        </p:nvSpPr>
        <p:spPr>
          <a:xfrm>
            <a:off x="206600" y="5140841"/>
            <a:ext cx="3434094" cy="6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 algn="r">
              <a:defRPr sz="1800" b="0" cap="none">
                <a:solidFill>
                  <a:srgbClr val="000000"/>
                </a:solidFill>
              </a:defRPr>
            </a:pPr>
            <a:r>
              <a:rPr lang="es-CO" sz="2800" dirty="0">
                <a:solidFill>
                  <a:schemeClr val="bg1"/>
                </a:solidFill>
                <a:latin typeface="Bebas Neue Bold" panose="020B0606020202050201" pitchFamily="34" charset="0"/>
              </a:rPr>
              <a:t>A través de </a:t>
            </a:r>
            <a:r>
              <a:rPr lang="es-CO" sz="2800" dirty="0" err="1">
                <a:solidFill>
                  <a:schemeClr val="bg1"/>
                </a:solidFill>
                <a:latin typeface="Bebas Neue Bold" panose="020B0606020202050201" pitchFamily="34" charset="0"/>
              </a:rPr>
              <a:t>ctc</a:t>
            </a:r>
            <a:r>
              <a:rPr lang="es-CO" sz="2800" dirty="0">
                <a:solidFill>
                  <a:schemeClr val="bg1"/>
                </a:solidFill>
                <a:latin typeface="Bebas Neue Bold" panose="020B0606020202050201" pitchFamily="34" charset="0"/>
              </a:rPr>
              <a:t> o acción de tutela</a:t>
            </a:r>
            <a:endParaRPr lang="es-CO" sz="36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758" y="880417"/>
            <a:ext cx="1623384" cy="1961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710" y="4514349"/>
            <a:ext cx="1292110" cy="1788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799" y="5069454"/>
            <a:ext cx="2116639" cy="832193"/>
          </a:xfrm>
          <a:prstGeom prst="rect">
            <a:avLst/>
          </a:prstGeom>
        </p:spPr>
      </p:pic>
      <p:sp>
        <p:nvSpPr>
          <p:cNvPr id="9" name="Shape 50"/>
          <p:cNvSpPr/>
          <p:nvPr/>
        </p:nvSpPr>
        <p:spPr>
          <a:xfrm>
            <a:off x="8532172" y="4562223"/>
            <a:ext cx="3434094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400" dirty="0">
                <a:solidFill>
                  <a:schemeClr val="bg1"/>
                </a:solidFill>
                <a:latin typeface="Bebas Neue Bold" panose="020B0606020202050201" pitchFamily="34" charset="0"/>
              </a:rPr>
              <a:t>Pagando</a:t>
            </a:r>
            <a:r>
              <a:rPr lang="es-CO" sz="4000" dirty="0">
                <a:solidFill>
                  <a:schemeClr val="bg1"/>
                </a:solidFill>
                <a:latin typeface="Bebas Neue Bold" panose="020B0606020202050201" pitchFamily="34" charset="0"/>
              </a:rPr>
              <a:t> de su bolsillo $169.529*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1000" dirty="0">
                <a:solidFill>
                  <a:schemeClr val="bg1">
                    <a:alpha val="54000"/>
                  </a:schemeClr>
                </a:solidFill>
                <a:latin typeface="Biko" panose="02000000000000000000" pitchFamily="50" charset="0"/>
              </a:rPr>
              <a:t>Precio promedio 2014 por presentación comercial (institucional) coaprovel 150 mg/12 5 mg 28 tabletas</a:t>
            </a:r>
            <a:endParaRPr lang="es-CO" sz="4800" dirty="0">
              <a:solidFill>
                <a:schemeClr val="bg1">
                  <a:alpha val="54000"/>
                </a:schemeClr>
              </a:solidFill>
              <a:latin typeface="Bebas Neue Bold" panose="020B0606020202050201" pitchFamily="34" charset="0"/>
            </a:endParaRPr>
          </a:p>
        </p:txBody>
      </p:sp>
      <p:sp>
        <p:nvSpPr>
          <p:cNvPr id="13" name="Shape 50"/>
          <p:cNvSpPr/>
          <p:nvPr/>
        </p:nvSpPr>
        <p:spPr>
          <a:xfrm>
            <a:off x="3743970" y="3100373"/>
            <a:ext cx="4704061" cy="997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 algn="ctr">
              <a:defRPr sz="1800" b="0" cap="none">
                <a:solidFill>
                  <a:srgbClr val="000000"/>
                </a:solidFill>
              </a:defRPr>
            </a:pPr>
            <a:r>
              <a:rPr lang="es-CO" sz="2700" dirty="0" smtClean="0">
                <a:solidFill>
                  <a:schemeClr val="bg1"/>
                </a:solidFill>
                <a:latin typeface="Biko" panose="02000000000000000000" pitchFamily="50" charset="0"/>
              </a:rPr>
              <a:t>La </a:t>
            </a:r>
            <a:r>
              <a:rPr lang="es-CO" sz="2700" dirty="0">
                <a:solidFill>
                  <a:schemeClr val="bg1"/>
                </a:solidFill>
                <a:latin typeface="Biko" panose="02000000000000000000" pitchFamily="50" charset="0"/>
              </a:rPr>
              <a:t>paciente puede acceder a este medicamento </a:t>
            </a:r>
          </a:p>
        </p:txBody>
      </p:sp>
      <p:cxnSp>
        <p:nvCxnSpPr>
          <p:cNvPr id="8" name="Elbow Connector 7"/>
          <p:cNvCxnSpPr>
            <a:endCxn id="6" idx="0"/>
          </p:cNvCxnSpPr>
          <p:nvPr/>
        </p:nvCxnSpPr>
        <p:spPr>
          <a:xfrm rot="10800000" flipV="1">
            <a:off x="1923648" y="3598969"/>
            <a:ext cx="1820333" cy="1541872"/>
          </a:xfrm>
          <a:prstGeom prst="bentConnector2">
            <a:avLst/>
          </a:prstGeom>
          <a:noFill/>
          <a:ln w="76200" cap="flat">
            <a:solidFill>
              <a:schemeClr val="accent3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Elbow Connector 18"/>
          <p:cNvCxnSpPr>
            <a:endCxn id="9" idx="0"/>
          </p:cNvCxnSpPr>
          <p:nvPr/>
        </p:nvCxnSpPr>
        <p:spPr>
          <a:xfrm>
            <a:off x="8448032" y="3598970"/>
            <a:ext cx="1801187" cy="963253"/>
          </a:xfrm>
          <a:prstGeom prst="bentConnector2">
            <a:avLst/>
          </a:prstGeom>
          <a:noFill/>
          <a:ln w="76200" cap="flat">
            <a:solidFill>
              <a:schemeClr val="accent3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319439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0"/>
          <p:cNvSpPr/>
          <p:nvPr/>
        </p:nvSpPr>
        <p:spPr>
          <a:xfrm>
            <a:off x="430228" y="838428"/>
            <a:ext cx="521973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endParaRPr lang="es-CO" sz="3000" dirty="0">
              <a:latin typeface="Bebas Neue Bold" panose="020B0606020202050201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65110">
            <a:off x="2382897" y="1888572"/>
            <a:ext cx="2178169" cy="2040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219" y="1140348"/>
            <a:ext cx="732025" cy="1153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807" y="2953553"/>
            <a:ext cx="1008851" cy="12359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180" y="3325147"/>
            <a:ext cx="2919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33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Bebas Neue Regular" panose="00000500000000000000" pitchFamily="2" charset="0"/>
              </a:rPr>
              <a:t>Irbesartán</a:t>
            </a:r>
            <a:r>
              <a:rPr lang="es-CO" sz="33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ebas Neue Regular" panose="00000500000000000000" pitchFamily="2" charset="0"/>
              </a:rPr>
              <a:t> 150 mg </a:t>
            </a:r>
          </a:p>
          <a:p>
            <a:pPr algn="r">
              <a:lnSpc>
                <a:spcPct val="80000"/>
              </a:lnSpc>
            </a:pPr>
            <a:r>
              <a:rPr lang="es-CO" sz="2200" dirty="0">
                <a:solidFill>
                  <a:schemeClr val="bg1"/>
                </a:solidFill>
                <a:latin typeface="Bebas Neue Regular" panose="00000500000000000000" pitchFamily="2" charset="0"/>
              </a:rPr>
              <a:t>una vez al día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634" y="2549597"/>
            <a:ext cx="257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CO" sz="2000" dirty="0" smtClean="0">
                <a:solidFill>
                  <a:schemeClr val="bg1"/>
                </a:solidFill>
                <a:latin typeface="Biko" panose="02000000000000000000" pitchFamily="50" charset="0"/>
              </a:rPr>
              <a:t>Considerado equivalente </a:t>
            </a:r>
            <a:r>
              <a:rPr lang="es-CO" sz="2000" dirty="0">
                <a:solidFill>
                  <a:schemeClr val="bg1"/>
                </a:solidFill>
                <a:latin typeface="Biko" panose="02000000000000000000" pitchFamily="50" charset="0"/>
              </a:rPr>
              <a:t>al uso de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1182" y="1281667"/>
            <a:ext cx="22892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CO" sz="36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Bebas Neue Regular" panose="00000500000000000000" pitchFamily="2" charset="0"/>
              </a:rPr>
              <a:t>valsartán</a:t>
            </a:r>
            <a:r>
              <a:rPr lang="es-CO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bas Neue Regular" panose="00000500000000000000" pitchFamily="2" charset="0"/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es-CO" sz="2700" dirty="0">
                <a:solidFill>
                  <a:schemeClr val="bg1"/>
                </a:solidFill>
                <a:latin typeface="Bebas Neue Regular" panose="00000500000000000000" pitchFamily="2" charset="0"/>
              </a:rPr>
              <a:t>80 </a:t>
            </a:r>
            <a:r>
              <a:rPr lang="es-CO" sz="2700" dirty="0" err="1">
                <a:solidFill>
                  <a:schemeClr val="bg1"/>
                </a:solidFill>
                <a:latin typeface="Bebas Neue Regular" panose="00000500000000000000" pitchFamily="2" charset="0"/>
              </a:rPr>
              <a:t>mG</a:t>
            </a:r>
            <a:endParaRPr lang="es-CO" sz="900" dirty="0">
              <a:solidFill>
                <a:schemeClr val="bg1"/>
              </a:solidFill>
              <a:latin typeface="Bebas Neue Regular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0317" y="3088206"/>
            <a:ext cx="336061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CO" sz="3300" dirty="0">
                <a:solidFill>
                  <a:schemeClr val="bg1"/>
                </a:solidFill>
                <a:latin typeface="Bebas Neue Regular" panose="00000500000000000000" pitchFamily="2" charset="0"/>
              </a:rPr>
              <a:t>una tableta de </a:t>
            </a:r>
            <a:r>
              <a:rPr lang="es-CO" sz="33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ebas Neue Regular" panose="00000500000000000000" pitchFamily="2" charset="0"/>
              </a:rPr>
              <a:t>Losartán</a:t>
            </a:r>
            <a:r>
              <a:rPr lang="es-CO" sz="3300" dirty="0">
                <a:solidFill>
                  <a:schemeClr val="accent1">
                    <a:lumMod val="20000"/>
                    <a:lumOff val="80000"/>
                  </a:schemeClr>
                </a:solidFill>
                <a:latin typeface="Bebas Neue Regular" panose="00000500000000000000" pitchFamily="2" charset="0"/>
              </a:rPr>
              <a:t> </a:t>
            </a:r>
            <a:r>
              <a:rPr lang="es-CO" sz="3300" dirty="0">
                <a:solidFill>
                  <a:schemeClr val="bg1"/>
                </a:solidFill>
                <a:latin typeface="Bebas Neue Regular" panose="00000500000000000000" pitchFamily="2" charset="0"/>
              </a:rPr>
              <a:t>de 50 </a:t>
            </a:r>
            <a:r>
              <a:rPr lang="es-CO" sz="3300" dirty="0" err="1">
                <a:solidFill>
                  <a:schemeClr val="bg1"/>
                </a:solidFill>
                <a:latin typeface="Bebas Neue Regular" panose="00000500000000000000" pitchFamily="2" charset="0"/>
              </a:rPr>
              <a:t>mG</a:t>
            </a:r>
            <a:r>
              <a:rPr lang="es-CO" sz="3300" dirty="0">
                <a:solidFill>
                  <a:schemeClr val="bg1"/>
                </a:solidFill>
                <a:latin typeface="Bebas Neue Regular" panose="00000500000000000000" pitchFamily="2" charset="0"/>
              </a:rPr>
              <a:t> </a:t>
            </a:r>
            <a:endParaRPr lang="es-CO" sz="3000" dirty="0">
              <a:solidFill>
                <a:schemeClr val="bg1"/>
              </a:solidFill>
              <a:latin typeface="Bebas Neue Regular" panose="00000500000000000000" pitchFamily="2" charset="0"/>
            </a:endParaRPr>
          </a:p>
        </p:txBody>
      </p:sp>
      <p:sp>
        <p:nvSpPr>
          <p:cNvPr id="15" name="Shape 50"/>
          <p:cNvSpPr/>
          <p:nvPr/>
        </p:nvSpPr>
        <p:spPr>
          <a:xfrm>
            <a:off x="385425" y="4906550"/>
            <a:ext cx="4160696" cy="51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80000"/>
              </a:lnSpc>
            </a:pPr>
            <a:r>
              <a:rPr lang="es-CO" sz="1400" b="1" cap="all" dirty="0">
                <a:solidFill>
                  <a:srgbClr val="FFFFFF"/>
                </a:solidFill>
                <a:latin typeface="Bebas Neue Bold" panose="020B0606020202050201" pitchFamily="34" charset="0"/>
                <a:ea typeface="Futura Condensed"/>
                <a:cs typeface="Futura Condensed"/>
              </a:rPr>
              <a:t>En el POS está </a:t>
            </a:r>
            <a:r>
              <a:rPr lang="es-CO" sz="1400" b="1" cap="all" dirty="0" err="1">
                <a:solidFill>
                  <a:srgbClr val="FFFFFF"/>
                </a:solidFill>
                <a:latin typeface="Bebas Neue Bold" panose="020B0606020202050201" pitchFamily="34" charset="0"/>
                <a:ea typeface="Futura Condensed"/>
                <a:cs typeface="Futura Condensed"/>
              </a:rPr>
              <a:t>Losartán</a:t>
            </a:r>
            <a:r>
              <a:rPr lang="es-CO" sz="1400" b="1" cap="all" dirty="0">
                <a:solidFill>
                  <a:srgbClr val="FFFFFF"/>
                </a:solidFill>
                <a:latin typeface="Bebas Neue Bold" panose="020B0606020202050201" pitchFamily="34" charset="0"/>
                <a:ea typeface="Futura Condensed"/>
                <a:cs typeface="Futura Condensed"/>
              </a:rPr>
              <a:t> + </a:t>
            </a:r>
            <a:r>
              <a:rPr lang="es-CO" sz="1400" b="1" cap="all" dirty="0" err="1">
                <a:solidFill>
                  <a:srgbClr val="FFFFFF"/>
                </a:solidFill>
                <a:latin typeface="Bebas Neue Bold" panose="020B0606020202050201" pitchFamily="34" charset="0"/>
                <a:ea typeface="Futura Condensed"/>
                <a:cs typeface="Futura Condensed"/>
              </a:rPr>
              <a:t>hidroclorotiazida</a:t>
            </a:r>
            <a:r>
              <a:rPr lang="es-CO" sz="1400" b="1" cap="all" dirty="0">
                <a:solidFill>
                  <a:srgbClr val="FFFFFF"/>
                </a:solidFill>
                <a:latin typeface="Bebas Neue Bold" panose="020B0606020202050201" pitchFamily="34" charset="0"/>
                <a:ea typeface="Futura Condensed"/>
                <a:cs typeface="Futura Condensed"/>
              </a:rPr>
              <a:t>, por lo tanto la EPS la tendría que entregar sin costo.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2279" y="4804914"/>
            <a:ext cx="580437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Puede usar </a:t>
            </a:r>
            <a:r>
              <a:rPr lang="es-CO" sz="1600" dirty="0" err="1">
                <a:solidFill>
                  <a:schemeClr val="bg1"/>
                </a:solidFill>
                <a:latin typeface="Biko" panose="02000000000000000000" pitchFamily="50" charset="0"/>
              </a:rPr>
              <a:t>Hidroclorotiazida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 combinada con </a:t>
            </a:r>
            <a:r>
              <a:rPr lang="es-CO" sz="1600" dirty="0" err="1">
                <a:solidFill>
                  <a:schemeClr val="bg1"/>
                </a:solidFill>
                <a:latin typeface="Biko" panose="02000000000000000000" pitchFamily="50" charset="0"/>
              </a:rPr>
              <a:t>Losartán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 o puede usar una tableta de cada una.</a:t>
            </a:r>
          </a:p>
          <a:p>
            <a:pPr algn="l">
              <a:lnSpc>
                <a:spcPct val="80000"/>
              </a:lnSpc>
            </a:pPr>
            <a:endParaRPr lang="es-CO" sz="1600" dirty="0" smtClean="0">
              <a:solidFill>
                <a:schemeClr val="bg1"/>
              </a:solidFill>
              <a:latin typeface="Biko" panose="02000000000000000000" pitchFamily="50" charset="0"/>
            </a:endParaRPr>
          </a:p>
          <a:p>
            <a:pPr algn="l">
              <a:lnSpc>
                <a:spcPct val="80000"/>
              </a:lnSpc>
            </a:pPr>
            <a:r>
              <a:rPr lang="es-CO" sz="1600" dirty="0" smtClean="0">
                <a:solidFill>
                  <a:schemeClr val="bg1"/>
                </a:solidFill>
                <a:latin typeface="Biko" panose="02000000000000000000" pitchFamily="50" charset="0"/>
              </a:rPr>
              <a:t>Algunos 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estudios reportan menor adherencia con dos </a:t>
            </a:r>
            <a:r>
              <a:rPr lang="es-CO" sz="1600" dirty="0" smtClean="0">
                <a:solidFill>
                  <a:schemeClr val="bg1"/>
                </a:solidFill>
                <a:latin typeface="Biko" panose="02000000000000000000" pitchFamily="50" charset="0"/>
              </a:rPr>
              <a:t>tabletas, pacientes con nivel 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educativo </a:t>
            </a:r>
            <a:r>
              <a:rPr lang="es-CO" sz="1600" dirty="0" smtClean="0">
                <a:solidFill>
                  <a:schemeClr val="bg1"/>
                </a:solidFill>
                <a:latin typeface="Biko" panose="02000000000000000000" pitchFamily="50" charset="0"/>
              </a:rPr>
              <a:t>mayor, 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adherencia </a:t>
            </a:r>
            <a:r>
              <a:rPr lang="es-CO" sz="1600" dirty="0" smtClean="0">
                <a:solidFill>
                  <a:schemeClr val="bg1"/>
                </a:solidFill>
                <a:latin typeface="Biko" panose="02000000000000000000" pitchFamily="50" charset="0"/>
              </a:rPr>
              <a:t>mayor</a:t>
            </a:r>
            <a:r>
              <a:rPr lang="es-CO" sz="1600" dirty="0">
                <a:solidFill>
                  <a:schemeClr val="bg1"/>
                </a:solidFill>
                <a:latin typeface="Biko" panose="02000000000000000000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32957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8033" y="379939"/>
            <a:ext cx="10324381" cy="4351338"/>
          </a:xfrm>
        </p:spPr>
        <p:txBody>
          <a:bodyPr>
            <a:noAutofit/>
          </a:bodyPr>
          <a:lstStyle/>
          <a:p>
            <a:pPr marL="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s-CO" sz="8000" dirty="0" smtClean="0">
                <a:solidFill>
                  <a:schemeClr val="accent2">
                    <a:lumMod val="75000"/>
                  </a:schemeClr>
                </a:solidFill>
              </a:rPr>
              <a:t>Consistencia </a:t>
            </a:r>
          </a:p>
          <a:p>
            <a:pPr marL="0" lvl="1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s-CO" sz="2000" dirty="0" smtClean="0">
                <a:solidFill>
                  <a:schemeClr val="accent1"/>
                </a:solidFill>
              </a:rPr>
              <a:t>(métodos, proceso, institucionalidad)</a:t>
            </a:r>
            <a:endParaRPr lang="es-CO" sz="48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</a:pPr>
            <a:endParaRPr lang="es-CO" sz="3600" dirty="0" smtClean="0">
              <a:solidFill>
                <a:schemeClr val="tx2"/>
              </a:solidFill>
            </a:endParaRP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dirty="0" smtClean="0">
                <a:solidFill>
                  <a:schemeClr val="tx2"/>
                </a:solidFill>
              </a:rPr>
              <a:t>Regulación de precios (Negociación, Basado en valor, Competencia)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dirty="0" smtClean="0">
                <a:solidFill>
                  <a:schemeClr val="tx2"/>
                </a:solidFill>
              </a:rPr>
              <a:t>Evaluación de impacto (GPC, políticas de precios, </a:t>
            </a:r>
            <a:r>
              <a:rPr lang="es-CO" sz="1400" b="1" u="sng" dirty="0" smtClean="0">
                <a:solidFill>
                  <a:schemeClr val="tx2"/>
                </a:solidFill>
              </a:rPr>
              <a:t>monitoreo uso</a:t>
            </a:r>
            <a:r>
              <a:rPr lang="es-CO" sz="1400" dirty="0" smtClean="0">
                <a:solidFill>
                  <a:schemeClr val="tx2"/>
                </a:solidFill>
              </a:rPr>
              <a:t>) 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dirty="0" smtClean="0">
                <a:solidFill>
                  <a:schemeClr val="tx2"/>
                </a:solidFill>
              </a:rPr>
              <a:t>Transparencia y gestión conflictos de interés 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dirty="0" smtClean="0">
                <a:solidFill>
                  <a:schemeClr val="tx2"/>
                </a:solidFill>
              </a:rPr>
              <a:t>Adaptabilidad y flexibilidad configuración de planes de beneficios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b="1" dirty="0" smtClean="0">
                <a:solidFill>
                  <a:schemeClr val="tx1"/>
                </a:solidFill>
              </a:rPr>
              <a:t>Mecanismos de participación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b="1" dirty="0" smtClean="0">
                <a:solidFill>
                  <a:schemeClr val="tx1"/>
                </a:solidFill>
              </a:rPr>
              <a:t>Sensibilidad </a:t>
            </a:r>
            <a:r>
              <a:rPr lang="es-CO" sz="1400" b="1" dirty="0" smtClean="0">
                <a:solidFill>
                  <a:schemeClr val="tx1"/>
                </a:solidFill>
              </a:rPr>
              <a:t>al precio y a la cobertura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b="1" dirty="0" smtClean="0">
                <a:solidFill>
                  <a:schemeClr val="tx1"/>
                </a:solidFill>
              </a:rPr>
              <a:t>Vigilancia tecnológica</a:t>
            </a:r>
          </a:p>
          <a:p>
            <a:pPr marL="355600" lvl="8" indent="-355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CO" sz="1400" b="1" dirty="0" smtClean="0">
                <a:solidFill>
                  <a:schemeClr val="tx1"/>
                </a:solidFill>
              </a:rPr>
              <a:t>Gestión de las frecuencias de Uso (Uso Racional de los Medicamentos)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CO" sz="1200" dirty="0" smtClean="0">
                <a:solidFill>
                  <a:schemeClr val="accent1">
                    <a:lumMod val="50000"/>
                  </a:schemeClr>
                </a:solidFill>
              </a:rPr>
              <a:t>Presión </a:t>
            </a:r>
            <a:r>
              <a:rPr lang="es-CO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tecnológica, demográfica, epidemiológica, social</a:t>
            </a:r>
            <a:r>
              <a:rPr lang="es-C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s-CO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8" indent="0">
              <a:spcBef>
                <a:spcPts val="0"/>
              </a:spcBef>
            </a:pPr>
            <a:endParaRPr lang="es-CO" sz="2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0"/>
              </a:spcBef>
            </a:pPr>
            <a:endParaRPr lang="es-CO" sz="200" dirty="0"/>
          </a:p>
        </p:txBody>
      </p:sp>
    </p:spTree>
    <p:extLst>
      <p:ext uri="{BB962C8B-B14F-4D97-AF65-F5344CB8AC3E}">
        <p14:creationId xmlns:p14="http://schemas.microsoft.com/office/powerpoint/2010/main" xmlns="" val="25311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101" y="1021492"/>
            <a:ext cx="8596668" cy="1320800"/>
          </a:xfrm>
        </p:spPr>
        <p:txBody>
          <a:bodyPr>
            <a:normAutofit/>
          </a:bodyPr>
          <a:lstStyle/>
          <a:p>
            <a:r>
              <a:rPr lang="es-CO" sz="6600" b="1" dirty="0" smtClean="0"/>
              <a:t>Ruta</a:t>
            </a:r>
            <a:endParaRPr lang="es-CO" sz="6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3810" y="3701065"/>
            <a:ext cx="8596668" cy="3880773"/>
          </a:xfrm>
        </p:spPr>
        <p:txBody>
          <a:bodyPr/>
          <a:lstStyle/>
          <a:p>
            <a:r>
              <a:rPr lang="es-CO" b="1" dirty="0" smtClean="0"/>
              <a:t>El contexto.</a:t>
            </a:r>
          </a:p>
          <a:p>
            <a:r>
              <a:rPr lang="es-CO" b="1" dirty="0" smtClean="0"/>
              <a:t>POS en Colombia: Lecciones y retos.</a:t>
            </a:r>
          </a:p>
          <a:p>
            <a:r>
              <a:rPr lang="es-CO" b="1" dirty="0" smtClean="0"/>
              <a:t>Ley Estatutaria: de la preocupación del NO a la legitimidad del SI.</a:t>
            </a:r>
          </a:p>
          <a:p>
            <a:r>
              <a:rPr lang="es-CO" b="1" dirty="0" smtClean="0"/>
              <a:t>Priorización y Autonomía médica: responsabilidad e información independiente.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13 Grupo"/>
          <p:cNvGrpSpPr>
            <a:grpSpLocks/>
          </p:cNvGrpSpPr>
          <p:nvPr/>
        </p:nvGrpSpPr>
        <p:grpSpPr bwMode="auto">
          <a:xfrm>
            <a:off x="25" y="329386"/>
            <a:ext cx="11193287" cy="5664657"/>
            <a:chOff x="2450" y="-60"/>
            <a:chExt cx="81507" cy="48247"/>
          </a:xfrm>
        </p:grpSpPr>
        <p:sp>
          <p:nvSpPr>
            <p:cNvPr id="14" name="Cuadro de texto 2"/>
            <p:cNvSpPr txBox="1">
              <a:spLocks noChangeArrowheads="1"/>
            </p:cNvSpPr>
            <p:nvPr/>
          </p:nvSpPr>
          <p:spPr bwMode="auto">
            <a:xfrm>
              <a:off x="41041" y="42104"/>
              <a:ext cx="11214" cy="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CO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11 Meses</a:t>
              </a:r>
              <a:endPara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16 Grupo"/>
            <p:cNvGrpSpPr>
              <a:grpSpLocks/>
            </p:cNvGrpSpPr>
            <p:nvPr/>
          </p:nvGrpSpPr>
          <p:grpSpPr bwMode="auto">
            <a:xfrm>
              <a:off x="2450" y="-60"/>
              <a:ext cx="81507" cy="48247"/>
              <a:chOff x="2450" y="-60"/>
              <a:chExt cx="81507" cy="48247"/>
            </a:xfrm>
          </p:grpSpPr>
          <p:sp>
            <p:nvSpPr>
              <p:cNvPr id="18" name="18 Conector recto"/>
              <p:cNvSpPr>
                <a:spLocks noChangeShapeType="1"/>
              </p:cNvSpPr>
              <p:nvPr/>
            </p:nvSpPr>
            <p:spPr bwMode="auto">
              <a:xfrm>
                <a:off x="11802" y="45082"/>
                <a:ext cx="0" cy="3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sp>
            <p:nvSpPr>
              <p:cNvPr id="19" name="19 Conector recto"/>
              <p:cNvSpPr>
                <a:spLocks noChangeShapeType="1"/>
              </p:cNvSpPr>
              <p:nvPr/>
            </p:nvSpPr>
            <p:spPr bwMode="auto">
              <a:xfrm>
                <a:off x="83890" y="45082"/>
                <a:ext cx="0" cy="31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/>
              </a:p>
            </p:txBody>
          </p:sp>
          <p:grpSp>
            <p:nvGrpSpPr>
              <p:cNvPr id="20" name="20 Grupo"/>
              <p:cNvGrpSpPr>
                <a:grpSpLocks/>
              </p:cNvGrpSpPr>
              <p:nvPr/>
            </p:nvGrpSpPr>
            <p:grpSpPr bwMode="auto">
              <a:xfrm>
                <a:off x="2450" y="-60"/>
                <a:ext cx="81507" cy="46654"/>
                <a:chOff x="2450" y="-60"/>
                <a:chExt cx="81507" cy="46654"/>
              </a:xfrm>
            </p:grpSpPr>
            <p:pic>
              <p:nvPicPr>
                <p:cNvPr id="21" name="Diagrama 24"/>
                <p:cNvPicPr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3150" y="-60"/>
                  <a:ext cx="10302" cy="452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Diagrama 19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6824" y="30295"/>
                  <a:ext cx="53522" cy="1243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Diagrama 21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6641" y="2438"/>
                  <a:ext cx="54863" cy="1840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Diagrama 20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824" y="20908"/>
                  <a:ext cx="54680" cy="9143"/>
                </a:xfrm>
                <a:prstGeom prst="rect">
                  <a:avLst/>
                </a:prstGeom>
                <a:noFill/>
              </p:spPr>
            </p:pic>
            <p:sp>
              <p:nvSpPr>
                <p:cNvPr id="25" name="25 Rectángulo"/>
                <p:cNvSpPr>
                  <a:spLocks noChangeArrowheads="1"/>
                </p:cNvSpPr>
                <p:nvPr/>
              </p:nvSpPr>
              <p:spPr bwMode="auto">
                <a:xfrm>
                  <a:off x="10679" y="30453"/>
                  <a:ext cx="6076" cy="1228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Participación</a:t>
                  </a:r>
                  <a:endParaRPr kumimoji="0" lang="es-CO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26 Rectángulo"/>
                <p:cNvSpPr>
                  <a:spLocks noChangeArrowheads="1"/>
                </p:cNvSpPr>
                <p:nvPr/>
              </p:nvSpPr>
              <p:spPr bwMode="auto">
                <a:xfrm>
                  <a:off x="10616" y="2623"/>
                  <a:ext cx="6139" cy="1802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Inclusión </a:t>
                  </a:r>
                  <a:endParaRPr kumimoji="0" lang="es-CO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27 Rectángulo"/>
                <p:cNvSpPr>
                  <a:spLocks noChangeArrowheads="1"/>
                </p:cNvSpPr>
                <p:nvPr/>
              </p:nvSpPr>
              <p:spPr bwMode="auto">
                <a:xfrm>
                  <a:off x="10427" y="21070"/>
                  <a:ext cx="6328" cy="881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Supresión</a:t>
                  </a:r>
                  <a:endParaRPr kumimoji="0" lang="es-CO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28 Documento"/>
                <p:cNvSpPr>
                  <a:spLocks noChangeArrowheads="1"/>
                </p:cNvSpPr>
                <p:nvPr/>
              </p:nvSpPr>
              <p:spPr bwMode="auto">
                <a:xfrm>
                  <a:off x="2450" y="11687"/>
                  <a:ext cx="8071" cy="18195"/>
                </a:xfrm>
                <a:prstGeom prst="flowChartDocumen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POS 2010: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5832 Procedimientos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CO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Narrow" pitchFamily="34" charset="0"/>
                      <a:cs typeface="Arial" pitchFamily="34" charset="0"/>
                    </a:rPr>
                    <a:t>673 Medicamentos</a:t>
                  </a:r>
                  <a:endParaRPr kumimoji="0" lang="es-CO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" name="29 Conector recto de flecha"/>
                <p:cNvCxnSpPr>
                  <a:cxnSpLocks noChangeShapeType="1"/>
                </p:cNvCxnSpPr>
                <p:nvPr/>
              </p:nvCxnSpPr>
              <p:spPr bwMode="auto">
                <a:xfrm flipH="1">
                  <a:off x="11847" y="46594"/>
                  <a:ext cx="72110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 type="arrow" w="med" len="med"/>
                  <a:tailEnd type="arrow" w="med" len="med"/>
                </a:ln>
              </p:spPr>
            </p:cxnSp>
          </p:grpSp>
        </p:grpSp>
      </p:grpSp>
      <p:sp>
        <p:nvSpPr>
          <p:cNvPr id="32" name="31 Elipse"/>
          <p:cNvSpPr/>
          <p:nvPr/>
        </p:nvSpPr>
        <p:spPr>
          <a:xfrm>
            <a:off x="1069691" y="3614467"/>
            <a:ext cx="8315864" cy="1984075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CuadroTexto"/>
          <p:cNvSpPr txBox="1"/>
          <p:nvPr/>
        </p:nvSpPr>
        <p:spPr>
          <a:xfrm>
            <a:off x="1414732" y="6457890"/>
            <a:ext cx="6978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/>
              <a:t>Proceso de actualización POS 2011. </a:t>
            </a:r>
            <a:endParaRPr lang="es-CO" sz="1000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21" y="1092200"/>
            <a:ext cx="8730642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91" y="182671"/>
            <a:ext cx="8494910" cy="667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34766" cy="1320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CO" sz="4000" b="1" dirty="0" smtClean="0">
                <a:solidFill>
                  <a:schemeClr val="accent4">
                    <a:lumMod val="75000"/>
                  </a:schemeClr>
                </a:solidFill>
              </a:rPr>
              <a:t>VIGILANCIA TECNOLÓGICA/COMPETENCIA</a:t>
            </a:r>
            <a:endParaRPr lang="es-CO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4234" y="2439989"/>
            <a:ext cx="7476066" cy="3880773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s-CO" b="1" dirty="0" smtClean="0">
                <a:solidFill>
                  <a:schemeClr val="tx2"/>
                </a:solidFill>
              </a:rPr>
              <a:t>TRASTUZUMAB (HERCEPTIN) - </a:t>
            </a:r>
            <a:r>
              <a:rPr lang="es-CO" b="1" dirty="0">
                <a:solidFill>
                  <a:schemeClr val="tx2"/>
                </a:solidFill>
              </a:rPr>
              <a:t>440 mg </a:t>
            </a:r>
          </a:p>
          <a:p>
            <a:pPr lvl="1" fontAlgn="t"/>
            <a:r>
              <a:rPr lang="es-CO" b="1" dirty="0" smtClean="0">
                <a:solidFill>
                  <a:schemeClr val="tx2"/>
                </a:solidFill>
              </a:rPr>
              <a:t>Antes </a:t>
            </a:r>
            <a:r>
              <a:rPr lang="es-CO" b="1" dirty="0">
                <a:solidFill>
                  <a:schemeClr val="tx2"/>
                </a:solidFill>
              </a:rPr>
              <a:t>de regulación: </a:t>
            </a:r>
            <a:r>
              <a:rPr lang="es-CO" b="1" dirty="0" smtClean="0">
                <a:solidFill>
                  <a:schemeClr val="tx2"/>
                </a:solidFill>
              </a:rPr>
              <a:t>2500 $US</a:t>
            </a:r>
            <a:endParaRPr lang="es-CO" b="1" dirty="0">
              <a:solidFill>
                <a:schemeClr val="tx2"/>
              </a:solidFill>
            </a:endParaRPr>
          </a:p>
          <a:p>
            <a:pPr lvl="1" fontAlgn="t"/>
            <a:r>
              <a:rPr lang="es-CO" b="1" dirty="0">
                <a:solidFill>
                  <a:schemeClr val="tx2"/>
                </a:solidFill>
              </a:rPr>
              <a:t>Precio regulado: </a:t>
            </a:r>
            <a:r>
              <a:rPr lang="es-CO" b="1" dirty="0" smtClean="0">
                <a:solidFill>
                  <a:schemeClr val="tx2"/>
                </a:solidFill>
              </a:rPr>
              <a:t>$1800 $US</a:t>
            </a:r>
            <a:endParaRPr lang="es-CO" b="1" dirty="0">
              <a:solidFill>
                <a:schemeClr val="tx2"/>
              </a:solidFill>
            </a:endParaRPr>
          </a:p>
          <a:p>
            <a:pPr lvl="1" fontAlgn="t"/>
            <a:r>
              <a:rPr lang="es-CO" b="1" dirty="0">
                <a:solidFill>
                  <a:schemeClr val="tx2"/>
                </a:solidFill>
              </a:rPr>
              <a:t>Reducción: </a:t>
            </a:r>
            <a:r>
              <a:rPr lang="es-CO" b="1" dirty="0" smtClean="0">
                <a:solidFill>
                  <a:schemeClr val="tx2"/>
                </a:solidFill>
              </a:rPr>
              <a:t>29%</a:t>
            </a:r>
          </a:p>
          <a:p>
            <a:pPr marL="457200" lvl="1" indent="0" fontAlgn="t">
              <a:buNone/>
            </a:pPr>
            <a:r>
              <a:rPr lang="es-CO" b="1" dirty="0" smtClean="0">
                <a:solidFill>
                  <a:schemeClr val="accent3"/>
                </a:solidFill>
              </a:rPr>
              <a:t>Patente </a:t>
            </a:r>
            <a:r>
              <a:rPr lang="es-CO" b="1" dirty="0">
                <a:solidFill>
                  <a:schemeClr val="accent3"/>
                </a:solidFill>
              </a:rPr>
              <a:t>de Estados Unidos vence en 2019 y de </a:t>
            </a:r>
            <a:r>
              <a:rPr lang="en-US" b="1" dirty="0">
                <a:solidFill>
                  <a:schemeClr val="accent3"/>
                </a:solidFill>
              </a:rPr>
              <a:t>Europe </a:t>
            </a:r>
            <a:r>
              <a:rPr lang="en-US" b="1" dirty="0" err="1">
                <a:solidFill>
                  <a:schemeClr val="accent3"/>
                </a:solidFill>
              </a:rPr>
              <a:t>en</a:t>
            </a:r>
            <a:r>
              <a:rPr lang="en-US" b="1" dirty="0">
                <a:solidFill>
                  <a:schemeClr val="accent3"/>
                </a:solidFill>
              </a:rPr>
              <a:t> 2014 </a:t>
            </a:r>
            <a:endParaRPr lang="en-US" b="1" dirty="0" smtClean="0">
              <a:solidFill>
                <a:schemeClr val="accent3"/>
              </a:solidFill>
            </a:endParaRPr>
          </a:p>
          <a:p>
            <a:pPr marL="457200" lvl="1" indent="0" fontAlgn="t">
              <a:buNone/>
            </a:pPr>
            <a:r>
              <a:rPr lang="es-CO" b="1" dirty="0">
                <a:solidFill>
                  <a:schemeClr val="accent3"/>
                </a:solidFill>
              </a:rPr>
              <a:t> </a:t>
            </a:r>
          </a:p>
          <a:p>
            <a:pPr marL="0" indent="0">
              <a:buNone/>
            </a:pP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11 biosimilares en desarrollo: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Biocon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Biocad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Pfizer, Amgen,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BioXpress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Celltrion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Hanwha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Chemical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Hospira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Oncobiologics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PlantForm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Stada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accent4">
                    <a:lumMod val="75000"/>
                  </a:schemeClr>
                </a:solidFill>
              </a:rPr>
              <a:t>Arzneimittel</a:t>
            </a:r>
            <a:r>
              <a:rPr lang="es-CO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O" b="1" dirty="0" smtClean="0">
              <a:solidFill>
                <a:schemeClr val="tx2"/>
              </a:solidFill>
            </a:endParaRPr>
          </a:p>
          <a:p>
            <a:pPr marL="0" indent="0" fontAlgn="t">
              <a:buNone/>
            </a:pPr>
            <a:endParaRPr lang="es-CO" b="1" dirty="0" smtClean="0">
              <a:solidFill>
                <a:schemeClr val="tx2"/>
              </a:solidFill>
            </a:endParaRPr>
          </a:p>
          <a:p>
            <a:pPr marL="0" indent="0" fontAlgn="t">
              <a:buNone/>
            </a:pPr>
            <a:r>
              <a:rPr lang="es-CO" b="1" dirty="0" smtClean="0">
                <a:solidFill>
                  <a:schemeClr val="tx2"/>
                </a:solidFill>
              </a:rPr>
              <a:t>TRASTUZUMAB </a:t>
            </a:r>
            <a:r>
              <a:rPr lang="es-CO" b="1" dirty="0">
                <a:solidFill>
                  <a:schemeClr val="tx2"/>
                </a:solidFill>
              </a:rPr>
              <a:t>EMTANSINA </a:t>
            </a:r>
            <a:r>
              <a:rPr lang="es-CO" b="1" dirty="0" smtClean="0">
                <a:solidFill>
                  <a:schemeClr val="tx2"/>
                </a:solidFill>
              </a:rPr>
              <a:t>(KADCYLA) </a:t>
            </a:r>
            <a:r>
              <a:rPr lang="es-CO" b="1" dirty="0">
                <a:solidFill>
                  <a:schemeClr val="tx2"/>
                </a:solidFill>
              </a:rPr>
              <a:t>- 160 mg </a:t>
            </a:r>
            <a:endParaRPr lang="es-CO" b="1" dirty="0" smtClean="0">
              <a:solidFill>
                <a:schemeClr val="tx2"/>
              </a:solidFill>
            </a:endParaRPr>
          </a:p>
          <a:p>
            <a:pPr lvl="1" fontAlgn="t"/>
            <a:r>
              <a:rPr lang="es-CO" b="1" dirty="0" smtClean="0">
                <a:solidFill>
                  <a:schemeClr val="tx2"/>
                </a:solidFill>
              </a:rPr>
              <a:t>No regulado. Precio 3500 $US</a:t>
            </a:r>
          </a:p>
          <a:p>
            <a:pPr marL="0" indent="0" fontAlgn="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33253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Lecciones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Adaptabilidad y respuesta flexible a la presión demográfica, social, epidemiológica, tecnológica</a:t>
            </a:r>
          </a:p>
          <a:p>
            <a:r>
              <a:rPr lang="es-CO" dirty="0" smtClean="0"/>
              <a:t>Diseño institucional de priorización en proceso de consolidación</a:t>
            </a:r>
          </a:p>
          <a:p>
            <a:r>
              <a:rPr lang="es-CO" dirty="0" smtClean="0"/>
              <a:t>Reflexiones sobre el sistema de priorización  </a:t>
            </a:r>
          </a:p>
          <a:p>
            <a:r>
              <a:rPr lang="es-CO" dirty="0" smtClean="0"/>
              <a:t>Acercamiento a consulta y la participación </a:t>
            </a:r>
          </a:p>
          <a:p>
            <a:r>
              <a:rPr lang="es-CO" dirty="0" smtClean="0"/>
              <a:t>Política farmacéutica: regulación de precios y promoción de la competencia</a:t>
            </a:r>
          </a:p>
          <a:p>
            <a:r>
              <a:rPr lang="es-CO" dirty="0" smtClean="0"/>
              <a:t>Anticipación al ingreso de tecnologías: Vigilancia tecnológica</a:t>
            </a:r>
          </a:p>
          <a:p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Ley estatutaria de 2015 (1751 de 2015): de la preocupación del NO a la legitimidad del SI. 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CO" dirty="0" smtClean="0"/>
          </a:p>
          <a:p>
            <a:r>
              <a:rPr lang="es-CO" dirty="0" smtClean="0"/>
              <a:t>Derecho a la salud garantizado prioritariamente por el Estado, y debe ser responsabilidad de toda la sociedad</a:t>
            </a:r>
          </a:p>
          <a:p>
            <a:r>
              <a:rPr lang="es-CO" dirty="0" smtClean="0"/>
              <a:t>No plan explícito, plan basado en exclusiones:</a:t>
            </a:r>
          </a:p>
          <a:p>
            <a:pPr lvl="1"/>
            <a:r>
              <a:rPr lang="es-CO" dirty="0" smtClean="0"/>
              <a:t>uso cosmético o suntuario; sin de seguridad, eficacia y efectividad clínica; no autorizados, experimentales; prestación en el  exterior)</a:t>
            </a:r>
          </a:p>
          <a:p>
            <a:pPr lvl="1"/>
            <a:r>
              <a:rPr lang="es-CO" dirty="0" smtClean="0"/>
              <a:t>2 años de transición.</a:t>
            </a:r>
          </a:p>
          <a:p>
            <a:r>
              <a:rPr lang="es-CO" dirty="0" smtClean="0"/>
              <a:t>Estabilidad a la política farmacéutica y de precios</a:t>
            </a:r>
          </a:p>
          <a:p>
            <a:r>
              <a:rPr lang="es-CO" dirty="0" smtClean="0"/>
              <a:t>Autonomía médica, con autorregulación, ética, racionalidad y evidencia científica</a:t>
            </a:r>
          </a:p>
          <a:p>
            <a:r>
              <a:rPr lang="es-CO" dirty="0" smtClean="0"/>
              <a:t>Incorporación de nuevas tecnologías (inmediata/rápida?).</a:t>
            </a:r>
            <a:endParaRPr lang="es-CO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-99392"/>
            <a:ext cx="12456355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03712" y="260648"/>
            <a:ext cx="7392821" cy="1584176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A la luz de la </a:t>
            </a:r>
            <a:r>
              <a:rPr lang="es-CO" b="1" dirty="0" smtClean="0">
                <a:solidFill>
                  <a:schemeClr val="bg1"/>
                </a:solidFill>
              </a:rPr>
              <a:t>estatutaria: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Autonomía </a:t>
            </a:r>
            <a:r>
              <a:rPr lang="es-CO" b="1" dirty="0">
                <a:solidFill>
                  <a:schemeClr val="bg1"/>
                </a:solidFill>
              </a:rPr>
              <a:t>responsable </a:t>
            </a:r>
            <a:r>
              <a:rPr lang="es-CO" b="1" dirty="0" smtClean="0">
                <a:solidFill>
                  <a:schemeClr val="bg1"/>
                </a:solidFill>
              </a:rPr>
              <a:t>basada en </a:t>
            </a:r>
            <a:r>
              <a:rPr lang="es-CO" b="1" dirty="0">
                <a:solidFill>
                  <a:schemeClr val="bg1"/>
                </a:solidFill>
              </a:rPr>
              <a:t>información </a:t>
            </a:r>
            <a:r>
              <a:rPr lang="es-CO" b="1" dirty="0" smtClean="0">
                <a:solidFill>
                  <a:schemeClr val="bg1"/>
                </a:solidFill>
              </a:rPr>
              <a:t>independiente.</a:t>
            </a:r>
          </a:p>
          <a:p>
            <a:r>
              <a:rPr lang="es-CO" b="1" dirty="0" smtClean="0">
                <a:solidFill>
                  <a:schemeClr val="bg1"/>
                </a:solidFill>
              </a:rPr>
              <a:t>Algunas herramientas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06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836762" y="2620122"/>
            <a:ext cx="8609163" cy="312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>
              <a:buNone/>
            </a:pPr>
            <a:r>
              <a:rPr lang="es-CO" sz="1800" dirty="0" smtClean="0">
                <a:solidFill>
                  <a:schemeClr val="tx1"/>
                </a:solidFill>
                <a:latin typeface="Trebuchet MS" pitchFamily="34" charset="0"/>
              </a:rPr>
              <a:t>Medicamentos </a:t>
            </a:r>
            <a:r>
              <a:rPr lang="es-CO" sz="1800" dirty="0">
                <a:solidFill>
                  <a:schemeClr val="tx1"/>
                </a:solidFill>
                <a:latin typeface="Trebuchet MS" pitchFamily="34" charset="0"/>
              </a:rPr>
              <a:t>que deberían evitarse (</a:t>
            </a:r>
            <a:r>
              <a:rPr lang="es-CO" sz="1800" dirty="0" err="1">
                <a:solidFill>
                  <a:schemeClr val="tx1"/>
                </a:solidFill>
                <a:latin typeface="Trebuchet MS" pitchFamily="34" charset="0"/>
              </a:rPr>
              <a:t>Rev</a:t>
            </a:r>
            <a:r>
              <a:rPr lang="es-CO" sz="18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CO" sz="1800" dirty="0" err="1">
                <a:solidFill>
                  <a:schemeClr val="tx1"/>
                </a:solidFill>
                <a:latin typeface="Trebuchet MS" pitchFamily="34" charset="0"/>
              </a:rPr>
              <a:t>Prescrire</a:t>
            </a:r>
            <a:r>
              <a:rPr lang="es-CO" sz="1800" dirty="0">
                <a:solidFill>
                  <a:schemeClr val="tx1"/>
                </a:solidFill>
                <a:latin typeface="Trebuchet MS" pitchFamily="34" charset="0"/>
              </a:rPr>
              <a:t> 2015;35:144-51</a:t>
            </a:r>
            <a:r>
              <a:rPr lang="es-CO" sz="1800" dirty="0" smtClean="0">
                <a:solidFill>
                  <a:schemeClr val="tx1"/>
                </a:solidFill>
                <a:latin typeface="Trebuchet MS" pitchFamily="34" charset="0"/>
              </a:rPr>
              <a:t>):</a:t>
            </a:r>
          </a:p>
          <a:p>
            <a:pPr>
              <a:buNone/>
            </a:pPr>
            <a:r>
              <a:rPr lang="es-CO" sz="18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s-CO" sz="1400" b="0" dirty="0" smtClean="0">
                <a:solidFill>
                  <a:schemeClr val="tx1"/>
                </a:solidFill>
                <a:latin typeface="Trebuchet MS" pitchFamily="34" charset="0"/>
              </a:rPr>
              <a:t>Evaluados en los últimos cinco años con una relación beneficio-riesgo que considera desfavorable. </a:t>
            </a:r>
            <a:endParaRPr lang="es-CO" sz="1400" b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None/>
            </a:pPr>
            <a:endParaRPr lang="es-CO" sz="1400" b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None/>
            </a:pPr>
            <a:endParaRPr lang="es-CO" sz="1400" b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None/>
            </a:pPr>
            <a:endParaRPr lang="es-CO" sz="1400" b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None/>
            </a:pPr>
            <a:endParaRPr lang="es-CO" sz="1400" b="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s-CO" sz="1100" dirty="0">
              <a:latin typeface="Trebuchet MS" pitchFamily="34" charset="0"/>
            </a:endParaRPr>
          </a:p>
          <a:p>
            <a:pPr lvl="1"/>
            <a:r>
              <a:rPr lang="es-CO" sz="1600" b="1" dirty="0" smtClean="0">
                <a:latin typeface="Trebuchet MS" pitchFamily="34" charset="0"/>
              </a:rPr>
              <a:t>Antineoplásicos:</a:t>
            </a:r>
            <a:r>
              <a:rPr lang="es-CO" sz="1600" dirty="0" smtClean="0">
                <a:latin typeface="Trebuchet MS" pitchFamily="34" charset="0"/>
              </a:rPr>
              <a:t> </a:t>
            </a:r>
            <a:r>
              <a:rPr lang="es-CO" sz="1600" dirty="0" err="1">
                <a:latin typeface="Trebuchet MS" pitchFamily="34" charset="0"/>
              </a:rPr>
              <a:t>panitumumab</a:t>
            </a:r>
            <a:r>
              <a:rPr lang="es-CO" sz="1600" dirty="0">
                <a:latin typeface="Trebuchet MS" pitchFamily="34" charset="0"/>
              </a:rPr>
              <a:t> en el cáncer </a:t>
            </a:r>
            <a:r>
              <a:rPr lang="es-CO" sz="1600" dirty="0" err="1">
                <a:latin typeface="Trebuchet MS" pitchFamily="34" charset="0"/>
              </a:rPr>
              <a:t>colorrectal</a:t>
            </a:r>
            <a:r>
              <a:rPr lang="es-CO" sz="1600" dirty="0">
                <a:latin typeface="Trebuchet MS" pitchFamily="34" charset="0"/>
              </a:rPr>
              <a:t> </a:t>
            </a:r>
            <a:r>
              <a:rPr lang="es-CO" sz="1600" dirty="0" err="1">
                <a:latin typeface="Trebuchet MS" pitchFamily="34" charset="0"/>
              </a:rPr>
              <a:t>metastásico</a:t>
            </a:r>
            <a:r>
              <a:rPr lang="es-CO" sz="1600" dirty="0">
                <a:latin typeface="Trebuchet MS" pitchFamily="34" charset="0"/>
              </a:rPr>
              <a:t> o el </a:t>
            </a:r>
            <a:r>
              <a:rPr lang="es-CO" sz="1600" dirty="0" err="1">
                <a:latin typeface="Trebuchet MS" pitchFamily="34" charset="0"/>
              </a:rPr>
              <a:t>vandetanib</a:t>
            </a:r>
            <a:r>
              <a:rPr lang="es-CO" sz="1600" dirty="0">
                <a:latin typeface="Trebuchet MS" pitchFamily="34" charset="0"/>
              </a:rPr>
              <a:t> en el cáncer medular de </a:t>
            </a:r>
            <a:r>
              <a:rPr lang="es-CO" sz="1600" dirty="0" smtClean="0">
                <a:latin typeface="Trebuchet MS" pitchFamily="34" charset="0"/>
              </a:rPr>
              <a:t>tiroides.</a:t>
            </a:r>
            <a:endParaRPr lang="es-CO" sz="1600" dirty="0">
              <a:latin typeface="Trebuchet MS" pitchFamily="34" charset="0"/>
            </a:endParaRPr>
          </a:p>
          <a:p>
            <a:pPr lvl="1"/>
            <a:r>
              <a:rPr lang="es-CO" sz="1600" b="1" dirty="0">
                <a:latin typeface="Trebuchet MS" pitchFamily="34" charset="0"/>
              </a:rPr>
              <a:t>Cardiología</a:t>
            </a:r>
            <a:r>
              <a:rPr lang="es-CO" sz="1600" b="1" dirty="0" smtClean="0">
                <a:latin typeface="Trebuchet MS" pitchFamily="34" charset="0"/>
              </a:rPr>
              <a:t>:</a:t>
            </a:r>
            <a:r>
              <a:rPr lang="es-CO" sz="1600" dirty="0" smtClean="0">
                <a:latin typeface="Trebuchet MS" pitchFamily="34" charset="0"/>
              </a:rPr>
              <a:t> </a:t>
            </a:r>
            <a:r>
              <a:rPr lang="es-CO" sz="1600" dirty="0" err="1">
                <a:latin typeface="Trebuchet MS" pitchFamily="34" charset="0"/>
              </a:rPr>
              <a:t>aliskireno</a:t>
            </a:r>
            <a:r>
              <a:rPr lang="es-CO" sz="1600" dirty="0">
                <a:latin typeface="Trebuchet MS" pitchFamily="34" charset="0"/>
              </a:rPr>
              <a:t> </a:t>
            </a:r>
            <a:r>
              <a:rPr lang="es-CO" sz="1600" dirty="0" smtClean="0">
                <a:latin typeface="Trebuchet MS" pitchFamily="34" charset="0"/>
              </a:rPr>
              <a:t>y </a:t>
            </a:r>
            <a:r>
              <a:rPr lang="es-CO" sz="1600" dirty="0" err="1">
                <a:latin typeface="Trebuchet MS" pitchFamily="34" charset="0"/>
              </a:rPr>
              <a:t>ivabradina</a:t>
            </a:r>
            <a:r>
              <a:rPr lang="es-CO" sz="1600" dirty="0">
                <a:latin typeface="Trebuchet MS" pitchFamily="34" charset="0"/>
              </a:rPr>
              <a:t>.</a:t>
            </a:r>
          </a:p>
          <a:p>
            <a:pPr lvl="1"/>
            <a:r>
              <a:rPr lang="es-CO" sz="1600" b="1" dirty="0">
                <a:latin typeface="Trebuchet MS" pitchFamily="34" charset="0"/>
              </a:rPr>
              <a:t>Diabetes: </a:t>
            </a:r>
            <a:r>
              <a:rPr lang="es-CO" sz="1600" dirty="0" err="1">
                <a:latin typeface="Trebuchet MS" pitchFamily="34" charset="0"/>
              </a:rPr>
              <a:t>gliptinas</a:t>
            </a:r>
            <a:r>
              <a:rPr lang="es-CO" sz="1600" dirty="0">
                <a:latin typeface="Trebuchet MS" pitchFamily="34" charset="0"/>
              </a:rPr>
              <a:t>.</a:t>
            </a:r>
          </a:p>
          <a:p>
            <a:pPr lvl="1"/>
            <a:r>
              <a:rPr lang="es-CO" sz="1600" b="1" dirty="0">
                <a:latin typeface="Trebuchet MS" pitchFamily="34" charset="0"/>
              </a:rPr>
              <a:t>Alzheimer: </a:t>
            </a:r>
            <a:r>
              <a:rPr lang="es-CO" sz="1600" dirty="0" err="1">
                <a:latin typeface="Trebuchet MS" pitchFamily="34" charset="0"/>
              </a:rPr>
              <a:t>Rivastigmina</a:t>
            </a:r>
            <a:r>
              <a:rPr lang="es-CO" sz="1600" dirty="0">
                <a:latin typeface="Trebuchet MS" pitchFamily="34" charset="0"/>
              </a:rPr>
              <a:t> y </a:t>
            </a:r>
            <a:r>
              <a:rPr lang="es-CO" sz="1600" dirty="0" err="1">
                <a:latin typeface="Trebuchet MS" pitchFamily="34" charset="0"/>
              </a:rPr>
              <a:t>galantamina</a:t>
            </a:r>
            <a:r>
              <a:rPr lang="es-CO" sz="1600" dirty="0">
                <a:latin typeface="Trebuchet MS" pitchFamily="34" charset="0"/>
              </a:rPr>
              <a:t>.</a:t>
            </a:r>
          </a:p>
          <a:p>
            <a:pPr lvl="1"/>
            <a:r>
              <a:rPr lang="es-CO" sz="1600" b="1" dirty="0">
                <a:latin typeface="Trebuchet MS" pitchFamily="34" charset="0"/>
              </a:rPr>
              <a:t>Osteoporosis: </a:t>
            </a:r>
            <a:r>
              <a:rPr lang="es-CO" sz="1600" dirty="0" err="1">
                <a:latin typeface="Trebuchet MS" pitchFamily="34" charset="0"/>
              </a:rPr>
              <a:t>Denosumab</a:t>
            </a:r>
            <a:r>
              <a:rPr lang="es-CO" sz="1600" dirty="0">
                <a:latin typeface="Trebuchet MS" pitchFamily="34" charset="0"/>
              </a:rPr>
              <a:t> y el </a:t>
            </a:r>
            <a:r>
              <a:rPr lang="es-CO" sz="1600" dirty="0" err="1">
                <a:latin typeface="Trebuchet MS" pitchFamily="34" charset="0"/>
              </a:rPr>
              <a:t>ranelato</a:t>
            </a:r>
            <a:r>
              <a:rPr lang="es-CO" sz="1600" dirty="0">
                <a:latin typeface="Trebuchet MS" pitchFamily="34" charset="0"/>
              </a:rPr>
              <a:t> de </a:t>
            </a:r>
            <a:r>
              <a:rPr lang="es-CO" sz="1600" dirty="0" smtClean="0">
                <a:latin typeface="Trebuchet MS" pitchFamily="34" charset="0"/>
              </a:rPr>
              <a:t>estroncio</a:t>
            </a:r>
            <a:r>
              <a:rPr lang="es-CO" sz="1600" dirty="0" smtClean="0">
                <a:latin typeface="Trebuchet MS" pitchFamily="34" charset="0"/>
              </a:rPr>
              <a:t>.</a:t>
            </a:r>
            <a:endParaRPr lang="es-CO" sz="1600" dirty="0" smtClean="0">
              <a:latin typeface="Trebuchet MS" pitchFamily="34" charset="0"/>
            </a:endParaRPr>
          </a:p>
        </p:txBody>
      </p:sp>
      <p:sp>
        <p:nvSpPr>
          <p:cNvPr id="4" name="Shape 50"/>
          <p:cNvSpPr/>
          <p:nvPr/>
        </p:nvSpPr>
        <p:spPr>
          <a:xfrm>
            <a:off x="1487488" y="1040423"/>
            <a:ext cx="7920880" cy="6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3600" dirty="0" smtClean="0">
                <a:solidFill>
                  <a:schemeClr val="accent1"/>
                </a:solidFill>
                <a:latin typeface="+mj-lt"/>
              </a:rPr>
              <a:t>A </a:t>
            </a:r>
            <a:r>
              <a:rPr lang="es-CO" sz="3600" dirty="0">
                <a:solidFill>
                  <a:schemeClr val="accent1"/>
                </a:solidFill>
                <a:latin typeface="+mj-lt"/>
              </a:rPr>
              <a:t>la luz de la </a:t>
            </a:r>
            <a:r>
              <a:rPr lang="es-CO" sz="3600" dirty="0" smtClean="0">
                <a:solidFill>
                  <a:schemeClr val="accent1"/>
                </a:solidFill>
                <a:latin typeface="+mj-lt"/>
              </a:rPr>
              <a:t>estatutaria…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000" dirty="0" smtClean="0">
                <a:solidFill>
                  <a:schemeClr val="accent1"/>
                </a:solidFill>
                <a:latin typeface="+mj-lt"/>
              </a:rPr>
              <a:t>Autonomía </a:t>
            </a:r>
            <a:r>
              <a:rPr lang="es-CO" sz="2000" dirty="0">
                <a:solidFill>
                  <a:schemeClr val="accent1"/>
                </a:solidFill>
                <a:latin typeface="+mj-lt"/>
              </a:rPr>
              <a:t>responsable e información independiente</a:t>
            </a:r>
            <a:endParaRPr lang="es-CO" sz="1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49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487488" y="3165589"/>
            <a:ext cx="9505056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rPr lang="es-CO" sz="2000" dirty="0" err="1" smtClean="0">
                <a:solidFill>
                  <a:schemeClr val="tx1"/>
                </a:solidFill>
                <a:latin typeface="Trebuchet MS" pitchFamily="34" charset="0"/>
              </a:rPr>
              <a:t>Desprescripción</a:t>
            </a:r>
            <a:r>
              <a:rPr lang="es-CO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CO" sz="2000" dirty="0">
                <a:solidFill>
                  <a:schemeClr val="tx1"/>
                </a:solidFill>
                <a:latin typeface="Trebuchet MS" pitchFamily="34" charset="0"/>
              </a:rPr>
              <a:t>de medicamentos </a:t>
            </a:r>
            <a:r>
              <a:rPr lang="es-CO" sz="1800" dirty="0">
                <a:solidFill>
                  <a:schemeClr val="tx1"/>
                </a:solidFill>
                <a:latin typeface="Trebuchet MS" pitchFamily="34" charset="0"/>
              </a:rPr>
              <a:t>usados</a:t>
            </a:r>
            <a:r>
              <a:rPr lang="es-CO" sz="2000" dirty="0">
                <a:solidFill>
                  <a:schemeClr val="tx1"/>
                </a:solidFill>
                <a:latin typeface="Trebuchet MS" pitchFamily="34" charset="0"/>
              </a:rPr>
              <a:t> crónicamente </a:t>
            </a:r>
            <a:endParaRPr lang="es-CO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s-CO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s-CO" sz="2000" b="0" dirty="0">
                <a:solidFill>
                  <a:schemeClr val="tx1"/>
                </a:solidFill>
                <a:latin typeface="Trebuchet MS" pitchFamily="34" charset="0"/>
              </a:rPr>
              <a:t>(riesgo de toxicidad/beneficio </a:t>
            </a:r>
            <a:r>
              <a:rPr lang="es-CO" sz="2000" b="0" dirty="0" smtClean="0">
                <a:solidFill>
                  <a:schemeClr val="tx1"/>
                </a:solidFill>
                <a:latin typeface="Trebuchet MS" pitchFamily="34" charset="0"/>
              </a:rPr>
              <a:t>cuestionado):</a:t>
            </a:r>
            <a:endParaRPr lang="es-CO" sz="2000" b="0" dirty="0">
              <a:solidFill>
                <a:schemeClr val="tx1"/>
              </a:solidFill>
              <a:latin typeface="Trebuchet MS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CO" sz="2000" dirty="0" smtClean="0">
              <a:latin typeface="Trebuchet MS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CO" sz="2000" dirty="0" smtClean="0">
              <a:latin typeface="Trebuchet MS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O" sz="2000" dirty="0" err="1" smtClean="0">
                <a:latin typeface="Trebuchet MS" pitchFamily="34" charset="0"/>
              </a:rPr>
              <a:t>Bifosfonatos</a:t>
            </a:r>
            <a:endParaRPr lang="es-CO" sz="2000" dirty="0">
              <a:latin typeface="Trebuchet MS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CO" sz="2000" dirty="0">
                <a:latin typeface="Trebuchet MS" pitchFamily="34" charset="0"/>
              </a:rPr>
              <a:t>Inhibidores bomba de protones (</a:t>
            </a:r>
            <a:r>
              <a:rPr lang="es-CO" sz="2000" dirty="0" err="1">
                <a:latin typeface="Trebuchet MS" pitchFamily="34" charset="0"/>
              </a:rPr>
              <a:t>prazoles</a:t>
            </a:r>
            <a:r>
              <a:rPr lang="es-CO" sz="2000" dirty="0" smtClean="0">
                <a:latin typeface="Trebuchet MS" pitchFamily="34" charset="0"/>
              </a:rPr>
              <a:t>)</a:t>
            </a:r>
            <a:endParaRPr lang="es-CO" sz="2000" dirty="0">
              <a:latin typeface="Trebuchet MS" pitchFamily="34" charset="0"/>
            </a:endParaRPr>
          </a:p>
        </p:txBody>
      </p:sp>
      <p:sp>
        <p:nvSpPr>
          <p:cNvPr id="4" name="Shape 50"/>
          <p:cNvSpPr/>
          <p:nvPr/>
        </p:nvSpPr>
        <p:spPr>
          <a:xfrm>
            <a:off x="1487488" y="769579"/>
            <a:ext cx="792088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4400" b="0" cap="none" dirty="0" smtClean="0">
                <a:solidFill>
                  <a:schemeClr val="accent1"/>
                </a:solidFill>
                <a:latin typeface="+mn-lt"/>
              </a:rPr>
              <a:t>A la luz de la estatutaria…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800" b="0" cap="none" dirty="0" smtClean="0">
                <a:solidFill>
                  <a:schemeClr val="accent1"/>
                </a:solidFill>
                <a:latin typeface="+mn-lt"/>
              </a:rPr>
              <a:t>Autonomía responsable e información independiente</a:t>
            </a:r>
            <a:endParaRPr lang="es-CO" sz="1800" b="0" cap="none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6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487488" y="3208961"/>
            <a:ext cx="7337335" cy="241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0" cap="none" dirty="0" smtClean="0">
                <a:solidFill>
                  <a:schemeClr val="tx1"/>
                </a:solidFill>
                <a:latin typeface="Trebuchet MS" pitchFamily="34" charset="0"/>
              </a:rPr>
              <a:t>Paradigma alternativo para proponer un cambio radical en las actitudes y comportamientos prescriptivos…</a:t>
            </a:r>
          </a:p>
          <a:p>
            <a:endParaRPr lang="es-CO" sz="2800" b="0" cap="none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b="0" cap="none" dirty="0" smtClean="0">
                <a:solidFill>
                  <a:schemeClr val="tx1"/>
                </a:solidFill>
                <a:latin typeface="Trebuchet MS" pitchFamily="34" charset="0"/>
              </a:rPr>
              <a:t>Prescripción conservadora, prescripción prudente, prescripción racional, cuidadosa o atenta. </a:t>
            </a:r>
          </a:p>
        </p:txBody>
      </p:sp>
      <p:sp>
        <p:nvSpPr>
          <p:cNvPr id="8" name="Shape 50"/>
          <p:cNvSpPr/>
          <p:nvPr/>
        </p:nvSpPr>
        <p:spPr>
          <a:xfrm>
            <a:off x="1487488" y="769579"/>
            <a:ext cx="792088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4400" b="0" cap="none" dirty="0" smtClean="0">
                <a:solidFill>
                  <a:schemeClr val="accent1"/>
                </a:solidFill>
                <a:latin typeface="+mn-lt"/>
              </a:rPr>
              <a:t>A la luz de la estatutaria…</a:t>
            </a:r>
          </a:p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2800" b="0" cap="none" dirty="0" smtClean="0">
                <a:solidFill>
                  <a:schemeClr val="accent1"/>
                </a:solidFill>
                <a:latin typeface="+mn-lt"/>
              </a:rPr>
              <a:t>Autonomía responsable e información independiente</a:t>
            </a:r>
            <a:endParaRPr lang="es-CO" sz="1800" b="0" cap="none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5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34" y="1155700"/>
            <a:ext cx="8596668" cy="1320800"/>
          </a:xfrm>
        </p:spPr>
        <p:txBody>
          <a:bodyPr>
            <a:noAutofit/>
          </a:bodyPr>
          <a:lstStyle/>
          <a:p>
            <a:r>
              <a:rPr lang="es-CO" sz="2800" b="1" spc="-300" dirty="0" smtClean="0"/>
              <a:t>CONTEXTO: Países de medio y bajo ingreso, similitudes y diferencias</a:t>
            </a:r>
            <a:endParaRPr lang="es-CO" sz="2800" b="1" spc="-3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1861" y="3822230"/>
            <a:ext cx="8596668" cy="20939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CO" sz="8000" b="1" spc="-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Presión </a:t>
            </a:r>
            <a:r>
              <a:rPr lang="es-CO" sz="3600" dirty="0" smtClean="0">
                <a:solidFill>
                  <a:schemeClr val="tx2"/>
                </a:solidFill>
              </a:rPr>
              <a:t>demográfica, epidemiológica, social y </a:t>
            </a:r>
            <a:r>
              <a:rPr lang="es-CO" sz="4400" b="1" spc="-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tecnológica.</a:t>
            </a:r>
            <a:endParaRPr lang="es-CO" sz="4400" b="1" spc="-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14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17" y="1844824"/>
            <a:ext cx="12020366" cy="23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93" y="5411086"/>
            <a:ext cx="612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3992188"/>
            <a:ext cx="5943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901832" y="3844476"/>
            <a:ext cx="8280920" cy="206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Pensar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más allá de los medicamentos (4). </a:t>
            </a:r>
            <a:endParaRPr lang="es-CO" sz="2400" cap="none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Prescripción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más estratégica (4). </a:t>
            </a:r>
            <a:endParaRPr lang="es-CO" sz="2400" cap="none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Mayor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vigilancia de efectos adversos (3</a:t>
            </a: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Cautela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y escepticismo con los nuevos medicamentos (6). </a:t>
            </a:r>
            <a:endParaRPr lang="es-CO" sz="2400" cap="none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Compartir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los objetivos con los pacientes (5</a:t>
            </a: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).</a:t>
            </a:r>
          </a:p>
          <a:p>
            <a:pPr marL="514350" indent="-514350">
              <a:buAutoNum type="arabicPeriod"/>
            </a:pPr>
            <a:r>
              <a:rPr lang="es-CO" sz="2400" cap="none" dirty="0" smtClean="0">
                <a:solidFill>
                  <a:schemeClr val="tx1"/>
                </a:solidFill>
                <a:latin typeface="Trebuchet MS" pitchFamily="34" charset="0"/>
              </a:rPr>
              <a:t>Mayor </a:t>
            </a:r>
            <a:r>
              <a:rPr lang="es-CO" sz="2400" cap="none" dirty="0">
                <a:solidFill>
                  <a:schemeClr val="tx1"/>
                </a:solidFill>
                <a:latin typeface="Trebuchet MS" pitchFamily="34" charset="0"/>
              </a:rPr>
              <a:t>peso a los efectos a largo plazo (2).</a:t>
            </a:r>
          </a:p>
        </p:txBody>
      </p:sp>
      <p:sp>
        <p:nvSpPr>
          <p:cNvPr id="4" name="Shape 50"/>
          <p:cNvSpPr/>
          <p:nvPr/>
        </p:nvSpPr>
        <p:spPr>
          <a:xfrm>
            <a:off x="586780" y="983786"/>
            <a:ext cx="10009112" cy="5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80000"/>
              </a:lnSpc>
              <a:defRPr sz="10000" b="1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s-CO" sz="4400" dirty="0">
                <a:solidFill>
                  <a:schemeClr val="accent1"/>
                </a:solidFill>
                <a:latin typeface="Bebas Neue Bold" panose="020B0606020202050201" pitchFamily="34" charset="0"/>
              </a:rPr>
              <a:t>Seis categorías y </a:t>
            </a:r>
            <a:r>
              <a:rPr lang="es-CO" sz="4400" dirty="0" smtClean="0">
                <a:solidFill>
                  <a:schemeClr val="accent1"/>
                </a:solidFill>
                <a:latin typeface="Bebas Neue Bold" panose="020B0606020202050201" pitchFamily="34" charset="0"/>
              </a:rPr>
              <a:t>24 principios</a:t>
            </a:r>
            <a:r>
              <a:rPr lang="es-CO" sz="4400" dirty="0">
                <a:solidFill>
                  <a:schemeClr val="accent1"/>
                </a:solidFill>
                <a:latin typeface="Bebas Neue Bold" panose="020B0606020202050201" pitchFamily="34" charset="0"/>
              </a:rPr>
              <a:t>:</a:t>
            </a:r>
            <a:endParaRPr lang="es-CO" sz="1800" dirty="0">
              <a:solidFill>
                <a:schemeClr val="accent1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36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Retos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Mirada </a:t>
            </a:r>
            <a:r>
              <a:rPr lang="es-CO" dirty="0" smtClean="0"/>
              <a:t>internacional a planes basados en exclusiones: redes de trabajo. </a:t>
            </a:r>
          </a:p>
          <a:p>
            <a:r>
              <a:rPr lang="es-CO" dirty="0" smtClean="0"/>
              <a:t>Incidencia sobre frecuencias de uso: Uso Prudente/ Uso Racional.</a:t>
            </a:r>
          </a:p>
          <a:p>
            <a:pPr marL="342900" lvl="8" indent="-342900"/>
            <a:r>
              <a:rPr lang="es-CO" sz="1800" dirty="0" smtClean="0"/>
              <a:t>Innovación y creatividad mecanismos de participación (sesgo de selección, múltiple apelación, doble participación)</a:t>
            </a:r>
          </a:p>
          <a:p>
            <a:pPr marL="342900" lvl="8" indent="-342900"/>
            <a:r>
              <a:rPr lang="es-CO" sz="1800" dirty="0" smtClean="0"/>
              <a:t>Sistema de priorización: puerta de entrada y de salida.</a:t>
            </a:r>
          </a:p>
          <a:p>
            <a:r>
              <a:rPr lang="es-CO" dirty="0" smtClean="0"/>
              <a:t>Anticipación </a:t>
            </a:r>
            <a:r>
              <a:rPr lang="es-CO" dirty="0" smtClean="0"/>
              <a:t>al ingreso de tecnologías: Vigilancia tecnológica.</a:t>
            </a:r>
          </a:p>
          <a:p>
            <a:r>
              <a:rPr lang="es-CO" dirty="0" smtClean="0"/>
              <a:t>Combinación de herramientas de regulación de mercado: </a:t>
            </a:r>
            <a:r>
              <a:rPr lang="es-CO" dirty="0" smtClean="0"/>
              <a:t>Precios a la entrada, basados </a:t>
            </a:r>
            <a:r>
              <a:rPr lang="es-CO" dirty="0" smtClean="0"/>
              <a:t>en valor, </a:t>
            </a:r>
            <a:r>
              <a:rPr lang="es-CO" dirty="0" smtClean="0"/>
              <a:t>basados en negociaciones, de referencia para agrupaciones o sustitutos.</a:t>
            </a:r>
            <a:endParaRPr lang="es-CO" dirty="0" smtClean="0"/>
          </a:p>
          <a:p>
            <a:r>
              <a:rPr lang="es-CO" b="1" dirty="0" smtClean="0">
                <a:solidFill>
                  <a:schemeClr val="accent1"/>
                </a:solidFill>
              </a:rPr>
              <a:t>Sensibilidad al precio y a la cobertura: todo por hacer (la solidaridad), pacto médico y ciudadano.</a:t>
            </a:r>
          </a:p>
          <a:p>
            <a:endParaRPr lang="es-CO" dirty="0" smtClean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4081" b="18386"/>
          <a:stretch/>
        </p:blipFill>
        <p:spPr bwMode="auto">
          <a:xfrm>
            <a:off x="13864" y="-27384"/>
            <a:ext cx="1217813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312543" y="5779954"/>
            <a:ext cx="8246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Priorización y Autonomía médica: responsabilidad e información independiente.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nlace permanente de imagen incrustad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9" y="0"/>
            <a:ext cx="8885364" cy="534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69474" y="5842341"/>
            <a:ext cx="10609633" cy="101565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800" b="1" dirty="0" smtClean="0"/>
              <a:t>Tweet @</a:t>
            </a:r>
            <a:r>
              <a:rPr lang="en-US" sz="800" b="1" dirty="0" err="1" smtClean="0"/>
              <a:t>heatinformatics</a:t>
            </a:r>
            <a:r>
              <a:rPr lang="en-US" sz="800" b="1" dirty="0" smtClean="0"/>
              <a:t>: </a:t>
            </a:r>
            <a:r>
              <a:rPr lang="en-US" sz="800" dirty="0" smtClean="0"/>
              <a:t>Aggregate Drug Cost for Metastatic Colorectal </a:t>
            </a:r>
            <a:r>
              <a:rPr lang="en-US" sz="800" u="sng" strike="sngStrike" dirty="0" smtClean="0">
                <a:hlinkClick r:id="rId4"/>
              </a:rPr>
              <a:t>#</a:t>
            </a:r>
            <a:r>
              <a:rPr lang="en-US" sz="800" b="1" u="sng" dirty="0" smtClean="0">
                <a:hlinkClick r:id="rId4"/>
              </a:rPr>
              <a:t>Cancer</a:t>
            </a:r>
            <a:r>
              <a:rPr lang="es-CO" sz="800" dirty="0" smtClean="0"/>
              <a:t> </a:t>
            </a:r>
            <a:r>
              <a:rPr lang="en-US" sz="800" b="1" dirty="0" smtClean="0"/>
              <a:t>Treatment</a:t>
            </a:r>
            <a:r>
              <a:rPr lang="en-US" sz="800" dirty="0" smtClean="0"/>
              <a:t> [</a:t>
            </a:r>
            <a:r>
              <a:rPr lang="en-US" sz="800" b="1" dirty="0" smtClean="0"/>
              <a:t>1996-2006</a:t>
            </a:r>
            <a:r>
              <a:rPr lang="en-US" sz="800" dirty="0" smtClean="0"/>
              <a:t>] </a:t>
            </a:r>
            <a:r>
              <a:rPr lang="en-US" sz="800" u="sng" dirty="0" smtClean="0">
                <a:hlinkClick r:id="rId5"/>
              </a:rPr>
              <a:t>pic.twitter.com/i5f0wmP7Tw</a:t>
            </a:r>
            <a:endParaRPr lang="es-CO" sz="800" dirty="0" smtClean="0"/>
          </a:p>
          <a:p>
            <a:endParaRPr lang="es-CO" sz="800" b="1" dirty="0" smtClean="0"/>
          </a:p>
          <a:p>
            <a:r>
              <a:rPr lang="es-CO" sz="800" b="1" dirty="0" smtClean="0"/>
              <a:t>RT @ClaudiaVaca5: </a:t>
            </a:r>
            <a:r>
              <a:rPr lang="es-CO" sz="800" b="1" dirty="0" smtClean="0">
                <a:solidFill>
                  <a:srgbClr val="FF0000"/>
                </a:solidFill>
              </a:rPr>
              <a:t>Costo total pasó de $200 a $160.000, sobrevida de 54 a 114 semanas </a:t>
            </a:r>
            <a:r>
              <a:rPr lang="es-CO" sz="800" u="sng" strike="sngStrike" dirty="0" smtClean="0">
                <a:hlinkClick r:id="rId4"/>
              </a:rPr>
              <a:t>#</a:t>
            </a:r>
            <a:r>
              <a:rPr lang="es-CO" sz="800" b="1" u="sng" dirty="0" err="1" smtClean="0">
                <a:hlinkClick r:id="rId4"/>
              </a:rPr>
              <a:t>Cancer</a:t>
            </a:r>
            <a:r>
              <a:rPr lang="es-CO" sz="800" dirty="0" smtClean="0"/>
              <a:t> </a:t>
            </a:r>
            <a:r>
              <a:rPr lang="es-CO" sz="800" dirty="0" err="1" smtClean="0"/>
              <a:t>Treatment</a:t>
            </a:r>
            <a:r>
              <a:rPr lang="es-CO" sz="800" dirty="0" smtClean="0"/>
              <a:t> [1996-2006] </a:t>
            </a:r>
            <a:r>
              <a:rPr lang="es-CO" sz="800" u="sng" dirty="0" smtClean="0">
                <a:hlinkClick r:id="rId6"/>
              </a:rPr>
              <a:t>pic.twitter.com/SEF6VIJThe</a:t>
            </a:r>
            <a:r>
              <a:rPr lang="es-CO" sz="800" dirty="0" smtClean="0"/>
              <a:t>“</a:t>
            </a:r>
          </a:p>
          <a:p>
            <a:endParaRPr lang="es-CO" sz="800" dirty="0" smtClean="0"/>
          </a:p>
          <a:p>
            <a:r>
              <a:rPr lang="es-CO" sz="800" b="1" dirty="0" smtClean="0"/>
              <a:t>Referencia original:</a:t>
            </a:r>
            <a:r>
              <a:rPr lang="es-CO" sz="800" dirty="0" smtClean="0"/>
              <a:t> </a:t>
            </a:r>
            <a:r>
              <a:rPr lang="es-CO" sz="800" dirty="0" err="1" smtClean="0"/>
              <a:t>Journal</a:t>
            </a:r>
            <a:r>
              <a:rPr lang="es-CO" sz="800" dirty="0" smtClean="0"/>
              <a:t> of </a:t>
            </a:r>
            <a:r>
              <a:rPr lang="es-CO" sz="800" dirty="0" err="1" smtClean="0"/>
              <a:t>clinic</a:t>
            </a:r>
            <a:r>
              <a:rPr lang="es-CO" sz="800" dirty="0" smtClean="0"/>
              <a:t> </a:t>
            </a:r>
            <a:r>
              <a:rPr lang="es-CO" sz="800" dirty="0" err="1" smtClean="0"/>
              <a:t>oncology</a:t>
            </a:r>
            <a:r>
              <a:rPr lang="es-CO" sz="800" dirty="0" smtClean="0"/>
              <a:t>. </a:t>
            </a:r>
            <a:r>
              <a:rPr lang="en-US" sz="800" dirty="0" smtClean="0"/>
              <a:t>Cost of Cancer Care: Issues and Implications. </a:t>
            </a:r>
            <a:r>
              <a:rPr lang="en-US" sz="800" i="1" dirty="0" smtClean="0"/>
              <a:t>Neal J. </a:t>
            </a:r>
            <a:r>
              <a:rPr lang="en-US" sz="800" i="1" dirty="0" err="1" smtClean="0"/>
              <a:t>Meropol</a:t>
            </a:r>
            <a:r>
              <a:rPr lang="en-US" sz="800" i="1" dirty="0" smtClean="0"/>
              <a:t> and Kevin A. Schulman</a:t>
            </a:r>
            <a:r>
              <a:rPr lang="es-CO" sz="800" dirty="0" smtClean="0"/>
              <a:t> </a:t>
            </a:r>
            <a:r>
              <a:rPr lang="en-US" sz="800" dirty="0" smtClean="0"/>
              <a:t>VOLUME 25  NUMBER 2  JANUARY 10 2007</a:t>
            </a:r>
            <a:endParaRPr lang="es-CO" sz="800" dirty="0" smtClean="0"/>
          </a:p>
          <a:p>
            <a:endParaRPr lang="es-CO" sz="800" dirty="0" smtClean="0"/>
          </a:p>
          <a:p>
            <a:endParaRPr lang="es-CO" sz="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93259" y="6326717"/>
            <a:ext cx="10047592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s-CO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311391" cy="34465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8500" b="1" spc="-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Defensa del derecho/Protección </a:t>
            </a:r>
          </a:p>
          <a:p>
            <a:pPr marL="0" indent="0" algn="r">
              <a:buNone/>
            </a:pPr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</a:rPr>
              <a:t>de lo esencial (necesidades, capacidad, oportunidad).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s-CO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		Presión </a:t>
            </a:r>
            <a:r>
              <a:rPr lang="es-CO" dirty="0" smtClean="0">
                <a:solidFill>
                  <a:schemeClr val="tx2"/>
                </a:solidFill>
              </a:rPr>
              <a:t>demográfica</a:t>
            </a:r>
            <a:r>
              <a:rPr lang="es-CO" dirty="0">
                <a:solidFill>
                  <a:schemeClr val="tx2"/>
                </a:solidFill>
              </a:rPr>
              <a:t>, epidemiológica, </a:t>
            </a:r>
            <a:r>
              <a:rPr lang="es-CO" dirty="0" smtClean="0">
                <a:solidFill>
                  <a:schemeClr val="tx2"/>
                </a:solidFill>
              </a:rPr>
              <a:t>social Y tecnológica.</a:t>
            </a:r>
            <a:endParaRPr lang="es-CO" sz="3600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6588" y="331916"/>
            <a:ext cx="8596668" cy="1320800"/>
          </a:xfrm>
        </p:spPr>
        <p:txBody>
          <a:bodyPr>
            <a:noAutofit/>
          </a:bodyPr>
          <a:lstStyle/>
          <a:p>
            <a:r>
              <a:rPr lang="es-CO" sz="2800" b="1" spc="-3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CONTEXTO: Países de medio y bajo ingreso, similitudes y diferencias</a:t>
            </a:r>
            <a:endParaRPr lang="es-CO" sz="2800" b="1" spc="-3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9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800" b="1" dirty="0" smtClean="0"/>
              <a:t>POS en Colombia: Lecciones y retos.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7719" y="4088921"/>
            <a:ext cx="10614644" cy="3746736"/>
          </a:xfrm>
        </p:spPr>
        <p:txBody>
          <a:bodyPr>
            <a:normAutofit/>
          </a:bodyPr>
          <a:lstStyle/>
          <a:p>
            <a:pPr>
              <a:buNone/>
            </a:pPr>
            <a:endParaRPr lang="es-CO" dirty="0" smtClean="0"/>
          </a:p>
          <a:p>
            <a:r>
              <a:rPr lang="es-CO" dirty="0" smtClean="0"/>
              <a:t>Antes de 1993: Listado de Medicamentos Esenciales (LME), referencia ISS.</a:t>
            </a:r>
          </a:p>
          <a:p>
            <a:r>
              <a:rPr lang="es-CO" dirty="0" smtClean="0"/>
              <a:t>1993: LME se convierte en Plan Obligatorio de Salud (versiones genéricas)</a:t>
            </a:r>
          </a:p>
          <a:p>
            <a:r>
              <a:rPr lang="es-CO" dirty="0" smtClean="0"/>
              <a:t>1994-2011: Actualizaciones puntuales, marginales.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dirty="0" smtClean="0">
                <a:solidFill>
                  <a:schemeClr val="bg2">
                    <a:lumMod val="50000"/>
                  </a:schemeClr>
                </a:solidFill>
              </a:rPr>
              <a:t>POS en Colombia: Lecciones y retos.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2442" y="2665562"/>
            <a:ext cx="9562221" cy="3979649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solidFill>
                  <a:schemeClr val="accent1"/>
                </a:solidFill>
              </a:rPr>
              <a:t>2011: Actualización integral I</a:t>
            </a:r>
          </a:p>
          <a:p>
            <a:pPr lvl="1"/>
            <a:r>
              <a:rPr lang="es-CO" sz="1800" dirty="0" smtClean="0"/>
              <a:t>128 medicamentos incluidos (114  nuevos principios activos, 14 ampliaciones formas farmacéuticas e indicaciones), 65 supresiones</a:t>
            </a:r>
            <a:r>
              <a:rPr lang="es-CO" sz="1800" dirty="0" smtClean="0"/>
              <a:t>. (CRES)</a:t>
            </a:r>
            <a:endParaRPr lang="es-CO" sz="1800" dirty="0" smtClean="0"/>
          </a:p>
          <a:p>
            <a:endParaRPr lang="es-CO" sz="2000" b="1" dirty="0" smtClean="0">
              <a:solidFill>
                <a:schemeClr val="accent1"/>
              </a:solidFill>
            </a:endParaRPr>
          </a:p>
          <a:p>
            <a:r>
              <a:rPr lang="es-CO" sz="2000" b="1" dirty="0" smtClean="0">
                <a:solidFill>
                  <a:schemeClr val="accent1"/>
                </a:solidFill>
              </a:rPr>
              <a:t>2013: Actualización integral II </a:t>
            </a:r>
          </a:p>
          <a:p>
            <a:pPr lvl="1"/>
            <a:r>
              <a:rPr lang="es-ES" sz="1800" dirty="0" smtClean="0"/>
              <a:t>87 medicamentos evaluados /45 Incluidos (nuevos  principios activos, ampliación de formas farmacéuticas, ampliación indicaciones</a:t>
            </a:r>
            <a:r>
              <a:rPr lang="es-ES" sz="1800" dirty="0" smtClean="0"/>
              <a:t>). (IETS)</a:t>
            </a:r>
            <a:endParaRPr lang="es-ES" sz="1800" dirty="0" smtClean="0"/>
          </a:p>
          <a:p>
            <a:pPr lvl="1"/>
            <a:r>
              <a:rPr lang="es-ES" sz="2400" b="1" dirty="0" smtClean="0">
                <a:solidFill>
                  <a:schemeClr val="accent1"/>
                </a:solidFill>
              </a:rPr>
              <a:t>Agrupaciones: </a:t>
            </a:r>
            <a:r>
              <a:rPr lang="es-ES" sz="1800" dirty="0" smtClean="0"/>
              <a:t>precio de referencia, equivalentes sustitutos, uso racional.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3080" y="6383547"/>
            <a:ext cx="7841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hlinkClick r:id="rId3"/>
              </a:rPr>
              <a:t>http://www.consultorsalud.com/biblioteca/documentos/2011/Actualizacion%20del%20POS%202011%20-%2039%20patologias%20y%20nuevas%20tecnologias.pdf</a:t>
            </a:r>
            <a:endParaRPr lang="es-CO" sz="800" dirty="0" smtClean="0"/>
          </a:p>
          <a:p>
            <a:endParaRPr lang="es-CO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311391" cy="34465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8500" b="1" spc="-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Criterios de priorización: </a:t>
            </a:r>
            <a:r>
              <a:rPr lang="es-CO" sz="4400" b="1" spc="-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guías clínicas, normas técnicas, solicitudes, recobros.</a:t>
            </a:r>
            <a:endParaRPr lang="es-CO" sz="8500" b="1" spc="-3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s-CO" sz="8500" b="1" spc="-3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</a:rPr>
              <a:t>de lo esencial (necesidades, capacidad, oportunidad).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es-CO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algn="r">
              <a:buNone/>
            </a:pPr>
            <a:r>
              <a:rPr lang="es-CO" sz="24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s-CO" sz="4500" dirty="0" smtClean="0">
                <a:solidFill>
                  <a:schemeClr val="accent1"/>
                </a:solidFill>
              </a:rPr>
              <a:t>Presión </a:t>
            </a:r>
            <a:r>
              <a:rPr lang="es-CO" dirty="0" smtClean="0">
                <a:solidFill>
                  <a:schemeClr val="tx2"/>
                </a:solidFill>
              </a:rPr>
              <a:t>demográfica</a:t>
            </a:r>
            <a:r>
              <a:rPr lang="es-CO" dirty="0">
                <a:solidFill>
                  <a:schemeClr val="tx2"/>
                </a:solidFill>
              </a:rPr>
              <a:t>, epidemiológica, </a:t>
            </a:r>
            <a:r>
              <a:rPr lang="es-CO" dirty="0" smtClean="0">
                <a:solidFill>
                  <a:schemeClr val="tx2"/>
                </a:solidFill>
              </a:rPr>
              <a:t>social y tecnológica.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6588" y="331916"/>
            <a:ext cx="8596668" cy="1320800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</a:rPr>
              <a:t>POS en Colombia: Lecciones y retos.</a:t>
            </a:r>
            <a:endParaRPr lang="es-CO" sz="2800" b="1" spc="-3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9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834" y="1701800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s-CO" sz="6600" b="1" dirty="0" smtClean="0"/>
              <a:t>Lecciones y retos</a:t>
            </a:r>
            <a:endParaRPr lang="es-CO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9350" y="4514551"/>
            <a:ext cx="6739466" cy="2043111"/>
          </a:xfrm>
        </p:spPr>
        <p:txBody>
          <a:bodyPr>
            <a:normAutofit fontScale="92500"/>
          </a:bodyPr>
          <a:lstStyle/>
          <a:p>
            <a:pPr marL="1079500" lvl="1" indent="-622300"/>
            <a:r>
              <a:rPr lang="es-CO" sz="3600" dirty="0" smtClean="0">
                <a:solidFill>
                  <a:schemeClr val="tx2"/>
                </a:solidFill>
              </a:rPr>
              <a:t>Coherencia sectorial</a:t>
            </a:r>
          </a:p>
          <a:p>
            <a:pPr marL="1079500" lvl="1" indent="-622300"/>
            <a:r>
              <a:rPr lang="es-CO" sz="3600" dirty="0" smtClean="0">
                <a:solidFill>
                  <a:schemeClr val="tx2"/>
                </a:solidFill>
              </a:rPr>
              <a:t>Coherencia inter-sectorial</a:t>
            </a:r>
          </a:p>
          <a:p>
            <a:pPr marL="1079500" lvl="1" indent="-622300"/>
            <a:r>
              <a:rPr lang="es-CO" sz="3600" dirty="0" smtClean="0">
                <a:solidFill>
                  <a:schemeClr val="tx2"/>
                </a:solidFill>
              </a:rPr>
              <a:t>Consistencia (Internacional!) </a:t>
            </a:r>
            <a:endParaRPr lang="es-CO" sz="3600" dirty="0">
              <a:solidFill>
                <a:schemeClr val="tx2"/>
              </a:solidFill>
            </a:endParaRPr>
          </a:p>
          <a:p>
            <a:pPr lvl="1"/>
            <a:endParaRPr lang="es-CO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</TotalTime>
  <Words>1270</Words>
  <Application>Microsoft Office PowerPoint</Application>
  <PresentationFormat>Personalizado</PresentationFormat>
  <Paragraphs>222</Paragraphs>
  <Slides>33</Slides>
  <Notes>4</Notes>
  <HiddenSlides>2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5" baseType="lpstr">
      <vt:lpstr>Arial</vt:lpstr>
      <vt:lpstr>Trebuchet MS</vt:lpstr>
      <vt:lpstr>Wingdings 3</vt:lpstr>
      <vt:lpstr>Biko</vt:lpstr>
      <vt:lpstr>Futura Condensed</vt:lpstr>
      <vt:lpstr>BlackJack</vt:lpstr>
      <vt:lpstr>Bebas Neue Bold</vt:lpstr>
      <vt:lpstr>Bebas Neue Regular</vt:lpstr>
      <vt:lpstr>Arial Narrow</vt:lpstr>
      <vt:lpstr>Bebas Neue Book</vt:lpstr>
      <vt:lpstr>Calibri</vt:lpstr>
      <vt:lpstr>Facet</vt:lpstr>
      <vt:lpstr>Diapositiva 1</vt:lpstr>
      <vt:lpstr>Ruta</vt:lpstr>
      <vt:lpstr>CONTEXTO: Países de medio y bajo ingreso, similitudes y diferencias</vt:lpstr>
      <vt:lpstr>Diapositiva 4</vt:lpstr>
      <vt:lpstr>CONTEXTO: Países de medio y bajo ingreso, similitudes y diferencias</vt:lpstr>
      <vt:lpstr>POS en Colombia: Lecciones y retos.</vt:lpstr>
      <vt:lpstr>POS en Colombia: Lecciones y retos.</vt:lpstr>
      <vt:lpstr>POS en Colombia: Lecciones y retos.</vt:lpstr>
      <vt:lpstr>Lecciones y retos</vt:lpstr>
      <vt:lpstr>Diapositiva 10</vt:lpstr>
      <vt:lpstr>Diapositiva 11</vt:lpstr>
      <vt:lpstr>ALINEACIÓN CON POLÍTICAS PÚBLICAS</vt:lpstr>
      <vt:lpstr>Diapositiva 13</vt:lpstr>
      <vt:lpstr>EVALUACIÓN IMPACTO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VIGILANCIA TECNOLÓGICA/COMPETENCIA</vt:lpstr>
      <vt:lpstr>Lecciones</vt:lpstr>
      <vt:lpstr>Ley estatutaria de 2015 (1751 de 2015): de la preocupación del NO a la legitimidad del SI.  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Retos</vt:lpstr>
      <vt:lpstr>Diapositiva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vaca</dc:creator>
  <cp:lastModifiedBy>Claudia</cp:lastModifiedBy>
  <cp:revision>67</cp:revision>
  <dcterms:created xsi:type="dcterms:W3CDTF">2014-11-04T14:24:19Z</dcterms:created>
  <dcterms:modified xsi:type="dcterms:W3CDTF">2015-02-26T04:40:29Z</dcterms:modified>
</cp:coreProperties>
</file>