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57" r:id="rId2"/>
    <p:sldId id="461" r:id="rId3"/>
    <p:sldId id="441" r:id="rId4"/>
    <p:sldId id="344" r:id="rId5"/>
    <p:sldId id="361" r:id="rId6"/>
    <p:sldId id="435" r:id="rId7"/>
    <p:sldId id="439" r:id="rId8"/>
    <p:sldId id="410" r:id="rId9"/>
    <p:sldId id="458" r:id="rId10"/>
    <p:sldId id="420" r:id="rId11"/>
    <p:sldId id="459" r:id="rId12"/>
    <p:sldId id="411" r:id="rId13"/>
    <p:sldId id="436" r:id="rId14"/>
    <p:sldId id="454" r:id="rId15"/>
    <p:sldId id="463" r:id="rId16"/>
    <p:sldId id="462" r:id="rId17"/>
    <p:sldId id="460" r:id="rId18"/>
    <p:sldId id="277" r:id="rId1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étricas DataLab" initials="MD" lastIdx="16" clrIdx="0"/>
  <p:cmAuthor id="2" name="Usuario de Microsoft Office" initials="UdMO" lastIdx="1" clrIdx="1"/>
  <p:cmAuthor id="3" name="Ursula Giedion" initials="UG" lastIdx="1" clrIdx="2">
    <p:extLst>
      <p:ext uri="{19B8F6BF-5375-455C-9EA6-DF929625EA0E}">
        <p15:presenceInfo xmlns:p15="http://schemas.microsoft.com/office/powerpoint/2012/main" userId="522d0cd3a51b32cc" providerId="Windows Live"/>
      </p:ext>
    </p:extLst>
  </p:cmAuthor>
  <p:cmAuthor id="4" name="Rodrigo Lionel  Muñoz  Lacourly" initials="RLML" lastIdx="1" clrIdx="3">
    <p:extLst>
      <p:ext uri="{19B8F6BF-5375-455C-9EA6-DF929625EA0E}">
        <p15:presenceInfo xmlns:p15="http://schemas.microsoft.com/office/powerpoint/2012/main" userId="S::3beU48a4@theangelsclo365.educamos.com::3bf307e2-1cad-47cc-99c0-b92b405d09de" providerId="AD"/>
      </p:ext>
    </p:extLst>
  </p:cmAuthor>
  <p:cmAuthor id="5" name="Katherine Del Salto C" initials="KD" lastIdx="1" clrIdx="4">
    <p:extLst>
      <p:ext uri="{19B8F6BF-5375-455C-9EA6-DF929625EA0E}">
        <p15:presenceInfo xmlns:p15="http://schemas.microsoft.com/office/powerpoint/2012/main" userId="Katherine Del Salto 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E3B"/>
    <a:srgbClr val="ED9425"/>
    <a:srgbClr val="66735A"/>
    <a:srgbClr val="CF7CBB"/>
    <a:srgbClr val="7F7CDC"/>
    <a:srgbClr val="668265"/>
    <a:srgbClr val="DCD0E2"/>
    <a:srgbClr val="E2BFE1"/>
    <a:srgbClr val="E2ACE2"/>
    <a:srgbClr val="8EB6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7" autoAdjust="0"/>
    <p:restoredTop sz="82727" autoAdjust="0"/>
  </p:normalViewPr>
  <p:slideViewPr>
    <p:cSldViewPr snapToGrid="0">
      <p:cViewPr varScale="1">
        <p:scale>
          <a:sx n="61" d="100"/>
          <a:sy n="61" d="100"/>
        </p:scale>
        <p:origin x="87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A8B47-A90E-C546-B2ED-E4B28F19DF3C}" type="doc">
      <dgm:prSet loTypeId="urn:microsoft.com/office/officeart/2005/8/layout/pyramid1" loCatId="" qsTypeId="urn:microsoft.com/office/officeart/2005/8/quickstyle/simple4" qsCatId="simple" csTypeId="urn:microsoft.com/office/officeart/2005/8/colors/accent1_2" csCatId="accent1" phldr="1"/>
      <dgm:spPr/>
    </dgm:pt>
    <dgm:pt modelId="{5A08E2C6-B2EC-6C45-967E-3982EBB65533}">
      <dgm:prSet phldrT="[Text]" custT="1"/>
      <dgm:spPr>
        <a:solidFill>
          <a:schemeClr val="accent1">
            <a:lumMod val="20000"/>
            <a:lumOff val="80000"/>
          </a:schemeClr>
        </a:solidFill>
      </dgm:spPr>
      <dgm:t>
        <a:bodyPr/>
        <a:lstStyle/>
        <a:p>
          <a:pPr>
            <a:lnSpc>
              <a:spcPct val="90000"/>
            </a:lnSpc>
          </a:pPr>
          <a:r>
            <a:rPr lang="es-ES_tradnl" sz="1400" b="1" kern="1200" noProof="0" dirty="0"/>
            <a:t>INTRA-COVID</a:t>
          </a:r>
        </a:p>
        <a:p>
          <a:pPr>
            <a:lnSpc>
              <a:spcPct val="90000"/>
            </a:lnSpc>
          </a:pPr>
          <a:r>
            <a:rPr lang="es-ES_tradnl" sz="1400" kern="1200" noProof="0" dirty="0"/>
            <a:t>¿Cómo </a:t>
          </a:r>
        </a:p>
        <a:p>
          <a:pPr>
            <a:lnSpc>
              <a:spcPct val="90000"/>
            </a:lnSpc>
          </a:pPr>
          <a:r>
            <a:rPr lang="es-ES_tradnl" sz="1400" kern="1200" noProof="0" dirty="0"/>
            <a:t>asignamos </a:t>
          </a:r>
        </a:p>
        <a:p>
          <a:pPr>
            <a:lnSpc>
              <a:spcPct val="90000"/>
            </a:lnSpc>
          </a:pPr>
          <a:r>
            <a:rPr lang="es-ES_tradnl" sz="1400" kern="1200" noProof="0" dirty="0"/>
            <a:t>recursos </a:t>
          </a:r>
        </a:p>
        <a:p>
          <a:pPr>
            <a:lnSpc>
              <a:spcPct val="90000"/>
            </a:lnSpc>
          </a:pPr>
          <a:r>
            <a:rPr lang="es-ES_tradnl" sz="1400" kern="1200" noProof="0" dirty="0"/>
            <a:t>entre diferentes</a:t>
          </a:r>
        </a:p>
        <a:p>
          <a:pPr>
            <a:lnSpc>
              <a:spcPct val="90000"/>
            </a:lnSpc>
          </a:pPr>
          <a:r>
            <a:rPr lang="es-ES_tradnl" sz="1400" kern="1200" noProof="0" dirty="0"/>
            <a:t> intervenciones terapéuticas </a:t>
          </a:r>
        </a:p>
        <a:p>
          <a:pPr>
            <a:lnSpc>
              <a:spcPct val="90000"/>
            </a:lnSpc>
          </a:pPr>
          <a:r>
            <a:rPr lang="es-ES_tradnl" sz="1400" kern="1200" noProof="0" dirty="0"/>
            <a:t>y no terapéuticas </a:t>
          </a:r>
        </a:p>
        <a:p>
          <a:pPr>
            <a:lnSpc>
              <a:spcPct val="90000"/>
            </a:lnSpc>
          </a:pPr>
          <a:r>
            <a:rPr lang="es-ES_tradnl" sz="1400" kern="1200" noProof="0" dirty="0"/>
            <a:t>para combatir el Covid-19?</a:t>
          </a:r>
          <a:endParaRPr lang="es-ES_tradnl" sz="1400" u="sng" kern="1200" noProof="0" dirty="0"/>
        </a:p>
      </dgm:t>
    </dgm:pt>
    <dgm:pt modelId="{CFF79CCF-D915-424B-B7D0-EF65102C19BD}" type="parTrans" cxnId="{07504414-DDDD-D74A-A00F-9FCBD8B6A640}">
      <dgm:prSet/>
      <dgm:spPr/>
      <dgm:t>
        <a:bodyPr/>
        <a:lstStyle/>
        <a:p>
          <a:endParaRPr lang="en-US"/>
        </a:p>
      </dgm:t>
    </dgm:pt>
    <dgm:pt modelId="{4264EFA3-9BBD-D241-9361-F7584B55457B}" type="sibTrans" cxnId="{07504414-DDDD-D74A-A00F-9FCBD8B6A640}">
      <dgm:prSet/>
      <dgm:spPr/>
      <dgm:t>
        <a:bodyPr/>
        <a:lstStyle/>
        <a:p>
          <a:endParaRPr lang="en-US"/>
        </a:p>
      </dgm:t>
    </dgm:pt>
    <dgm:pt modelId="{4E1311E2-711C-7A4F-A222-991E1DF7475D}">
      <dgm:prSet phldrT="[Text]" custT="1"/>
      <dgm:spPr>
        <a:solidFill>
          <a:schemeClr val="accent1">
            <a:lumMod val="60000"/>
            <a:lumOff val="40000"/>
          </a:schemeClr>
        </a:solidFill>
      </dgm:spPr>
      <dgm:t>
        <a:bodyPr/>
        <a:lstStyle/>
        <a:p>
          <a:pPr>
            <a:lnSpc>
              <a:spcPct val="90000"/>
            </a:lnSpc>
          </a:pPr>
          <a:r>
            <a:rPr lang="es-ES_tradnl" sz="1400" b="1" noProof="0" dirty="0"/>
            <a:t>AL INTERIOR DEL SECTOR SALUD</a:t>
          </a:r>
        </a:p>
        <a:p>
          <a:pPr>
            <a:lnSpc>
              <a:spcPct val="90000"/>
            </a:lnSpc>
          </a:pPr>
          <a:r>
            <a:rPr lang="es-ES_tradnl" sz="1400" noProof="0" dirty="0"/>
            <a:t>¿Cómo asignamos recursos entre intervenciones para la atención y contención del Covid-19 y otras enfermedades? </a:t>
          </a:r>
        </a:p>
      </dgm:t>
    </dgm:pt>
    <dgm:pt modelId="{DD403505-3542-F542-B751-4F9DC183637D}" type="parTrans" cxnId="{579FDA4F-BA56-9A49-9FD4-79D5A2A99E28}">
      <dgm:prSet/>
      <dgm:spPr/>
      <dgm:t>
        <a:bodyPr/>
        <a:lstStyle/>
        <a:p>
          <a:endParaRPr lang="en-US"/>
        </a:p>
      </dgm:t>
    </dgm:pt>
    <dgm:pt modelId="{334BCAEA-3EC1-2B48-9142-BC2217F7CDF2}" type="sibTrans" cxnId="{579FDA4F-BA56-9A49-9FD4-79D5A2A99E28}">
      <dgm:prSet/>
      <dgm:spPr/>
      <dgm:t>
        <a:bodyPr/>
        <a:lstStyle/>
        <a:p>
          <a:endParaRPr lang="en-US"/>
        </a:p>
      </dgm:t>
    </dgm:pt>
    <dgm:pt modelId="{18623596-3572-FC43-A4B1-0F699D2786FC}">
      <dgm:prSet phldrT="[Text]" custT="1"/>
      <dgm:spPr>
        <a:solidFill>
          <a:schemeClr val="accent1">
            <a:lumMod val="50000"/>
          </a:schemeClr>
        </a:solidFill>
      </dgm:spPr>
      <dgm:t>
        <a:bodyPr/>
        <a:lstStyle/>
        <a:p>
          <a:pPr>
            <a:lnSpc>
              <a:spcPct val="90000"/>
            </a:lnSpc>
          </a:pPr>
          <a:r>
            <a:rPr lang="es-ES_tradnl" sz="1400" b="1" noProof="0" dirty="0">
              <a:solidFill>
                <a:schemeClr val="bg2"/>
              </a:solidFill>
            </a:rPr>
            <a:t>ENTRE SECTORES</a:t>
          </a:r>
        </a:p>
        <a:p>
          <a:pPr>
            <a:lnSpc>
              <a:spcPct val="90000"/>
            </a:lnSpc>
          </a:pPr>
          <a:r>
            <a:rPr lang="es-ES_tradnl" sz="1400" noProof="0" dirty="0">
              <a:solidFill>
                <a:schemeClr val="bg2"/>
              </a:solidFill>
            </a:rPr>
            <a:t>Cómo asignamos recursos entre salud y otros sectores, por ejemplo asistencia social o estímulos económicos</a:t>
          </a:r>
        </a:p>
      </dgm:t>
    </dgm:pt>
    <dgm:pt modelId="{3B6F8B04-68E8-0746-A3E2-DD922D221ACD}" type="parTrans" cxnId="{CEF936B0-EF68-D942-AE91-3F9DFC8519C9}">
      <dgm:prSet/>
      <dgm:spPr/>
      <dgm:t>
        <a:bodyPr/>
        <a:lstStyle/>
        <a:p>
          <a:endParaRPr lang="en-US"/>
        </a:p>
      </dgm:t>
    </dgm:pt>
    <dgm:pt modelId="{6CBD47C2-E494-6340-9CA1-90F1CC346F27}" type="sibTrans" cxnId="{CEF936B0-EF68-D942-AE91-3F9DFC8519C9}">
      <dgm:prSet/>
      <dgm:spPr/>
      <dgm:t>
        <a:bodyPr/>
        <a:lstStyle/>
        <a:p>
          <a:endParaRPr lang="en-US"/>
        </a:p>
      </dgm:t>
    </dgm:pt>
    <dgm:pt modelId="{E85233DE-75FB-F348-A8BE-0033DB49A33B}" type="pres">
      <dgm:prSet presAssocID="{335A8B47-A90E-C546-B2ED-E4B28F19DF3C}" presName="Name0" presStyleCnt="0">
        <dgm:presLayoutVars>
          <dgm:dir/>
          <dgm:animLvl val="lvl"/>
          <dgm:resizeHandles val="exact"/>
        </dgm:presLayoutVars>
      </dgm:prSet>
      <dgm:spPr/>
    </dgm:pt>
    <dgm:pt modelId="{525DF796-F2AA-BF47-9494-767B9F93CA0D}" type="pres">
      <dgm:prSet presAssocID="{5A08E2C6-B2EC-6C45-967E-3982EBB65533}" presName="Name8" presStyleCnt="0"/>
      <dgm:spPr/>
    </dgm:pt>
    <dgm:pt modelId="{22282583-ED5B-2640-B715-D5CE6E7C8935}" type="pres">
      <dgm:prSet presAssocID="{5A08E2C6-B2EC-6C45-967E-3982EBB65533}" presName="level" presStyleLbl="node1" presStyleIdx="0" presStyleCnt="3" custScaleX="113154" custScaleY="40909" custLinFactNeighborX="-1368" custLinFactNeighborY="7401">
        <dgm:presLayoutVars>
          <dgm:chMax val="1"/>
          <dgm:bulletEnabled val="1"/>
        </dgm:presLayoutVars>
      </dgm:prSet>
      <dgm:spPr/>
      <dgm:t>
        <a:bodyPr/>
        <a:lstStyle/>
        <a:p>
          <a:endParaRPr lang="es-ES"/>
        </a:p>
      </dgm:t>
    </dgm:pt>
    <dgm:pt modelId="{395DF950-AD86-724E-9E7E-41A461EE4DBF}" type="pres">
      <dgm:prSet presAssocID="{5A08E2C6-B2EC-6C45-967E-3982EBB65533}" presName="levelTx" presStyleLbl="revTx" presStyleIdx="0" presStyleCnt="0">
        <dgm:presLayoutVars>
          <dgm:chMax val="1"/>
          <dgm:bulletEnabled val="1"/>
        </dgm:presLayoutVars>
      </dgm:prSet>
      <dgm:spPr/>
      <dgm:t>
        <a:bodyPr/>
        <a:lstStyle/>
        <a:p>
          <a:endParaRPr lang="es-ES"/>
        </a:p>
      </dgm:t>
    </dgm:pt>
    <dgm:pt modelId="{1DB68F65-C39C-0949-8322-B7403EDAE4DF}" type="pres">
      <dgm:prSet presAssocID="{4E1311E2-711C-7A4F-A222-991E1DF7475D}" presName="Name8" presStyleCnt="0"/>
      <dgm:spPr/>
    </dgm:pt>
    <dgm:pt modelId="{E0B86D35-407C-3C4C-8261-87BE0252882B}" type="pres">
      <dgm:prSet presAssocID="{4E1311E2-711C-7A4F-A222-991E1DF7475D}" presName="level" presStyleLbl="node1" presStyleIdx="1" presStyleCnt="3" custScaleX="104053" custScaleY="22816" custLinFactNeighborX="-152" custLinFactNeighborY="2709">
        <dgm:presLayoutVars>
          <dgm:chMax val="1"/>
          <dgm:bulletEnabled val="1"/>
        </dgm:presLayoutVars>
      </dgm:prSet>
      <dgm:spPr/>
      <dgm:t>
        <a:bodyPr/>
        <a:lstStyle/>
        <a:p>
          <a:endParaRPr lang="es-ES"/>
        </a:p>
      </dgm:t>
    </dgm:pt>
    <dgm:pt modelId="{1F4AB415-7582-FB4D-B2AB-C0063F1C7984}" type="pres">
      <dgm:prSet presAssocID="{4E1311E2-711C-7A4F-A222-991E1DF7475D}" presName="levelTx" presStyleLbl="revTx" presStyleIdx="0" presStyleCnt="0">
        <dgm:presLayoutVars>
          <dgm:chMax val="1"/>
          <dgm:bulletEnabled val="1"/>
        </dgm:presLayoutVars>
      </dgm:prSet>
      <dgm:spPr/>
      <dgm:t>
        <a:bodyPr/>
        <a:lstStyle/>
        <a:p>
          <a:endParaRPr lang="es-ES"/>
        </a:p>
      </dgm:t>
    </dgm:pt>
    <dgm:pt modelId="{7FACE1B9-6B34-974D-9C54-84187FCBC5CB}" type="pres">
      <dgm:prSet presAssocID="{18623596-3572-FC43-A4B1-0F699D2786FC}" presName="Name8" presStyleCnt="0"/>
      <dgm:spPr/>
    </dgm:pt>
    <dgm:pt modelId="{C115A3D1-EC20-3245-818A-3C23AC922DC8}" type="pres">
      <dgm:prSet presAssocID="{18623596-3572-FC43-A4B1-0F699D2786FC}" presName="level" presStyleLbl="node1" presStyleIdx="2" presStyleCnt="3" custScaleX="100000" custScaleY="29300">
        <dgm:presLayoutVars>
          <dgm:chMax val="1"/>
          <dgm:bulletEnabled val="1"/>
        </dgm:presLayoutVars>
      </dgm:prSet>
      <dgm:spPr/>
      <dgm:t>
        <a:bodyPr/>
        <a:lstStyle/>
        <a:p>
          <a:endParaRPr lang="es-ES"/>
        </a:p>
      </dgm:t>
    </dgm:pt>
    <dgm:pt modelId="{0A0BA0E2-4E4A-1040-8BDB-A6885C43DF42}" type="pres">
      <dgm:prSet presAssocID="{18623596-3572-FC43-A4B1-0F699D2786FC}" presName="levelTx" presStyleLbl="revTx" presStyleIdx="0" presStyleCnt="0">
        <dgm:presLayoutVars>
          <dgm:chMax val="1"/>
          <dgm:bulletEnabled val="1"/>
        </dgm:presLayoutVars>
      </dgm:prSet>
      <dgm:spPr/>
      <dgm:t>
        <a:bodyPr/>
        <a:lstStyle/>
        <a:p>
          <a:endParaRPr lang="es-ES"/>
        </a:p>
      </dgm:t>
    </dgm:pt>
  </dgm:ptLst>
  <dgm:cxnLst>
    <dgm:cxn modelId="{65853755-C13C-7547-88E3-14552C01AD17}" type="presOf" srcId="{5A08E2C6-B2EC-6C45-967E-3982EBB65533}" destId="{22282583-ED5B-2640-B715-D5CE6E7C8935}" srcOrd="0" destOrd="0" presId="urn:microsoft.com/office/officeart/2005/8/layout/pyramid1"/>
    <dgm:cxn modelId="{BC3542BA-E89F-CD49-9A4B-E6F48E564186}" type="presOf" srcId="{335A8B47-A90E-C546-B2ED-E4B28F19DF3C}" destId="{E85233DE-75FB-F348-A8BE-0033DB49A33B}" srcOrd="0" destOrd="0" presId="urn:microsoft.com/office/officeart/2005/8/layout/pyramid1"/>
    <dgm:cxn modelId="{4CCD0BA5-3D8A-784B-BE3D-15F1708836EE}" type="presOf" srcId="{5A08E2C6-B2EC-6C45-967E-3982EBB65533}" destId="{395DF950-AD86-724E-9E7E-41A461EE4DBF}" srcOrd="1" destOrd="0" presId="urn:microsoft.com/office/officeart/2005/8/layout/pyramid1"/>
    <dgm:cxn modelId="{579FDA4F-BA56-9A49-9FD4-79D5A2A99E28}" srcId="{335A8B47-A90E-C546-B2ED-E4B28F19DF3C}" destId="{4E1311E2-711C-7A4F-A222-991E1DF7475D}" srcOrd="1" destOrd="0" parTransId="{DD403505-3542-F542-B751-4F9DC183637D}" sibTransId="{334BCAEA-3EC1-2B48-9142-BC2217F7CDF2}"/>
    <dgm:cxn modelId="{C541F692-ED5A-8D4D-B66E-2B2AF45D6ECA}" type="presOf" srcId="{18623596-3572-FC43-A4B1-0F699D2786FC}" destId="{C115A3D1-EC20-3245-818A-3C23AC922DC8}" srcOrd="0" destOrd="0" presId="urn:microsoft.com/office/officeart/2005/8/layout/pyramid1"/>
    <dgm:cxn modelId="{CEF936B0-EF68-D942-AE91-3F9DFC8519C9}" srcId="{335A8B47-A90E-C546-B2ED-E4B28F19DF3C}" destId="{18623596-3572-FC43-A4B1-0F699D2786FC}" srcOrd="2" destOrd="0" parTransId="{3B6F8B04-68E8-0746-A3E2-DD922D221ACD}" sibTransId="{6CBD47C2-E494-6340-9CA1-90F1CC346F27}"/>
    <dgm:cxn modelId="{07504414-DDDD-D74A-A00F-9FCBD8B6A640}" srcId="{335A8B47-A90E-C546-B2ED-E4B28F19DF3C}" destId="{5A08E2C6-B2EC-6C45-967E-3982EBB65533}" srcOrd="0" destOrd="0" parTransId="{CFF79CCF-D915-424B-B7D0-EF65102C19BD}" sibTransId="{4264EFA3-9BBD-D241-9361-F7584B55457B}"/>
    <dgm:cxn modelId="{6BBE964E-720B-F046-8F9B-679AE54C975D}" type="presOf" srcId="{18623596-3572-FC43-A4B1-0F699D2786FC}" destId="{0A0BA0E2-4E4A-1040-8BDB-A6885C43DF42}" srcOrd="1" destOrd="0" presId="urn:microsoft.com/office/officeart/2005/8/layout/pyramid1"/>
    <dgm:cxn modelId="{D13A2EEA-C247-0F41-9FF0-3502525CE7E5}" type="presOf" srcId="{4E1311E2-711C-7A4F-A222-991E1DF7475D}" destId="{E0B86D35-407C-3C4C-8261-87BE0252882B}" srcOrd="0" destOrd="0" presId="urn:microsoft.com/office/officeart/2005/8/layout/pyramid1"/>
    <dgm:cxn modelId="{8F0A0A01-CF8A-8547-916A-34BF1D63E0B8}" type="presOf" srcId="{4E1311E2-711C-7A4F-A222-991E1DF7475D}" destId="{1F4AB415-7582-FB4D-B2AB-C0063F1C7984}" srcOrd="1" destOrd="0" presId="urn:microsoft.com/office/officeart/2005/8/layout/pyramid1"/>
    <dgm:cxn modelId="{539BC51E-EB75-3142-B0DE-FF1473FF9DE8}" type="presParOf" srcId="{E85233DE-75FB-F348-A8BE-0033DB49A33B}" destId="{525DF796-F2AA-BF47-9494-767B9F93CA0D}" srcOrd="0" destOrd="0" presId="urn:microsoft.com/office/officeart/2005/8/layout/pyramid1"/>
    <dgm:cxn modelId="{561739F8-87C3-6B4C-8439-4A4E3F421D57}" type="presParOf" srcId="{525DF796-F2AA-BF47-9494-767B9F93CA0D}" destId="{22282583-ED5B-2640-B715-D5CE6E7C8935}" srcOrd="0" destOrd="0" presId="urn:microsoft.com/office/officeart/2005/8/layout/pyramid1"/>
    <dgm:cxn modelId="{A506BB96-F4EB-7846-A760-AE90DB25EB97}" type="presParOf" srcId="{525DF796-F2AA-BF47-9494-767B9F93CA0D}" destId="{395DF950-AD86-724E-9E7E-41A461EE4DBF}" srcOrd="1" destOrd="0" presId="urn:microsoft.com/office/officeart/2005/8/layout/pyramid1"/>
    <dgm:cxn modelId="{4BC883D7-D38E-4C41-AEA5-5F218FE2BA6F}" type="presParOf" srcId="{E85233DE-75FB-F348-A8BE-0033DB49A33B}" destId="{1DB68F65-C39C-0949-8322-B7403EDAE4DF}" srcOrd="1" destOrd="0" presId="urn:microsoft.com/office/officeart/2005/8/layout/pyramid1"/>
    <dgm:cxn modelId="{F502DB2A-3111-E045-8743-FF5BEDC76503}" type="presParOf" srcId="{1DB68F65-C39C-0949-8322-B7403EDAE4DF}" destId="{E0B86D35-407C-3C4C-8261-87BE0252882B}" srcOrd="0" destOrd="0" presId="urn:microsoft.com/office/officeart/2005/8/layout/pyramid1"/>
    <dgm:cxn modelId="{3D3F3BBD-16A1-5541-BD88-4BA96E0F9551}" type="presParOf" srcId="{1DB68F65-C39C-0949-8322-B7403EDAE4DF}" destId="{1F4AB415-7582-FB4D-B2AB-C0063F1C7984}" srcOrd="1" destOrd="0" presId="urn:microsoft.com/office/officeart/2005/8/layout/pyramid1"/>
    <dgm:cxn modelId="{839072D6-3229-D64B-8CE0-1B868CCFF246}" type="presParOf" srcId="{E85233DE-75FB-F348-A8BE-0033DB49A33B}" destId="{7FACE1B9-6B34-974D-9C54-84187FCBC5CB}" srcOrd="2" destOrd="0" presId="urn:microsoft.com/office/officeart/2005/8/layout/pyramid1"/>
    <dgm:cxn modelId="{5DA3E4CE-0792-B849-B270-15DEAC533080}" type="presParOf" srcId="{7FACE1B9-6B34-974D-9C54-84187FCBC5CB}" destId="{C115A3D1-EC20-3245-818A-3C23AC922DC8}" srcOrd="0" destOrd="0" presId="urn:microsoft.com/office/officeart/2005/8/layout/pyramid1"/>
    <dgm:cxn modelId="{7D02543F-F683-A84F-B6FC-0C0CF0D4BD4F}" type="presParOf" srcId="{7FACE1B9-6B34-974D-9C54-84187FCBC5CB}" destId="{0A0BA0E2-4E4A-1040-8BDB-A6885C43DF42}"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4FBB47-D0A3-284F-82CF-309219089188}"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5D5A9115-185F-F943-AA95-9112ECCA5F6E}">
      <dgm:prSet phldrT="[Text]"/>
      <dgm:spPr/>
      <dgm:t>
        <a:bodyPr/>
        <a:lstStyle/>
        <a:p>
          <a:r>
            <a:rPr lang="es-ES_tradnl" noProof="0" dirty="0"/>
            <a:t>Holísticamente</a:t>
          </a:r>
        </a:p>
      </dgm:t>
    </dgm:pt>
    <dgm:pt modelId="{39A96E57-8D42-AD44-B2C5-B19321FF99B3}" type="parTrans" cxnId="{C7E7FE07-AFE5-1549-ADE6-D00222DDA021}">
      <dgm:prSet/>
      <dgm:spPr/>
      <dgm:t>
        <a:bodyPr/>
        <a:lstStyle/>
        <a:p>
          <a:endParaRPr lang="en-US"/>
        </a:p>
      </dgm:t>
    </dgm:pt>
    <dgm:pt modelId="{4C222165-C685-2D40-A78F-AAE50736C7B6}" type="sibTrans" cxnId="{C7E7FE07-AFE5-1549-ADE6-D00222DDA021}">
      <dgm:prSet/>
      <dgm:spPr/>
      <dgm:t>
        <a:bodyPr/>
        <a:lstStyle/>
        <a:p>
          <a:endParaRPr lang="en-US"/>
        </a:p>
      </dgm:t>
    </dgm:pt>
    <dgm:pt modelId="{5AB39A03-29F2-2240-8CA0-2BC3C4533D6D}">
      <dgm:prSet phldrT="[Text]"/>
      <dgm:spPr/>
      <dgm:t>
        <a:bodyPr/>
        <a:lstStyle/>
        <a:p>
          <a:r>
            <a:rPr lang="es-ES_tradnl" noProof="0" dirty="0"/>
            <a:t>Efectos directos en salud del Covid-19</a:t>
          </a:r>
        </a:p>
      </dgm:t>
    </dgm:pt>
    <dgm:pt modelId="{66153C41-287C-D841-996D-88B0B023D43F}" type="parTrans" cxnId="{F5C92AA4-BFEE-184E-86F7-882D4DC9D1C5}">
      <dgm:prSet/>
      <dgm:spPr/>
      <dgm:t>
        <a:bodyPr/>
        <a:lstStyle/>
        <a:p>
          <a:endParaRPr lang="en-US"/>
        </a:p>
      </dgm:t>
    </dgm:pt>
    <dgm:pt modelId="{AADD17A1-2174-4144-9390-3AF6DA88681B}" type="sibTrans" cxnId="{F5C92AA4-BFEE-184E-86F7-882D4DC9D1C5}">
      <dgm:prSet/>
      <dgm:spPr/>
      <dgm:t>
        <a:bodyPr/>
        <a:lstStyle/>
        <a:p>
          <a:endParaRPr lang="en-US"/>
        </a:p>
      </dgm:t>
    </dgm:pt>
    <dgm:pt modelId="{56FAA91A-AA95-FB42-945F-F6C2C50ED79D}">
      <dgm:prSet phldrT="[Text]"/>
      <dgm:spPr/>
      <dgm:t>
        <a:bodyPr/>
        <a:lstStyle/>
        <a:p>
          <a:r>
            <a:rPr lang="es-ES_tradnl" noProof="0" dirty="0"/>
            <a:t>Los efectos indirectos en otras condiciones de salud por INT (ej. confinamiento)</a:t>
          </a:r>
        </a:p>
      </dgm:t>
    </dgm:pt>
    <dgm:pt modelId="{EFCE2B23-6585-574F-A682-C2BCB1EDAF95}" type="parTrans" cxnId="{389A1CD6-3254-BD44-8339-8566AF351662}">
      <dgm:prSet/>
      <dgm:spPr/>
      <dgm:t>
        <a:bodyPr/>
        <a:lstStyle/>
        <a:p>
          <a:endParaRPr lang="en-US"/>
        </a:p>
      </dgm:t>
    </dgm:pt>
    <dgm:pt modelId="{AF7DD252-26A8-2443-956C-F02E7F18001E}" type="sibTrans" cxnId="{389A1CD6-3254-BD44-8339-8566AF351662}">
      <dgm:prSet/>
      <dgm:spPr/>
      <dgm:t>
        <a:bodyPr/>
        <a:lstStyle/>
        <a:p>
          <a:endParaRPr lang="en-US"/>
        </a:p>
      </dgm:t>
    </dgm:pt>
    <dgm:pt modelId="{6B46DDB7-A352-4E43-90E3-D579D363460B}">
      <dgm:prSet phldrT="[Text]"/>
      <dgm:spPr/>
      <dgm:t>
        <a:bodyPr/>
        <a:lstStyle/>
        <a:p>
          <a:r>
            <a:rPr lang="es-ES_tradnl" noProof="0" dirty="0"/>
            <a:t>Guiado por principios explícitos</a:t>
          </a:r>
        </a:p>
      </dgm:t>
    </dgm:pt>
    <dgm:pt modelId="{F3CCE397-B3C0-9046-B39D-DCB2F596C9F2}" type="parTrans" cxnId="{B18F9036-2946-3146-85CE-4F56386B7FBE}">
      <dgm:prSet/>
      <dgm:spPr/>
      <dgm:t>
        <a:bodyPr/>
        <a:lstStyle/>
        <a:p>
          <a:endParaRPr lang="en-US"/>
        </a:p>
      </dgm:t>
    </dgm:pt>
    <dgm:pt modelId="{7F7553C9-E404-F546-A650-CE24708641A0}" type="sibTrans" cxnId="{B18F9036-2946-3146-85CE-4F56386B7FBE}">
      <dgm:prSet/>
      <dgm:spPr/>
      <dgm:t>
        <a:bodyPr/>
        <a:lstStyle/>
        <a:p>
          <a:endParaRPr lang="en-US"/>
        </a:p>
      </dgm:t>
    </dgm:pt>
    <dgm:pt modelId="{B702FFE6-33F8-2842-8837-45862EA71F50}">
      <dgm:prSet phldrT="[Text]"/>
      <dgm:spPr/>
      <dgm:t>
        <a:bodyPr/>
        <a:lstStyle/>
        <a:p>
          <a:r>
            <a:rPr lang="es-ES_tradnl" noProof="0" dirty="0"/>
            <a:t>Eficiencia o mayor beneficio en salud para la mayoría</a:t>
          </a:r>
        </a:p>
      </dgm:t>
    </dgm:pt>
    <dgm:pt modelId="{E8890F06-F9F8-3445-8EB0-24947A42313E}" type="parTrans" cxnId="{BEFAA82A-E43E-5046-AAF4-DEA187B2E2A4}">
      <dgm:prSet/>
      <dgm:spPr/>
      <dgm:t>
        <a:bodyPr/>
        <a:lstStyle/>
        <a:p>
          <a:endParaRPr lang="en-US"/>
        </a:p>
      </dgm:t>
    </dgm:pt>
    <dgm:pt modelId="{8215C5A7-7749-FF4F-9EC7-55F41EED3C26}" type="sibTrans" cxnId="{BEFAA82A-E43E-5046-AAF4-DEA187B2E2A4}">
      <dgm:prSet/>
      <dgm:spPr/>
      <dgm:t>
        <a:bodyPr/>
        <a:lstStyle/>
        <a:p>
          <a:endParaRPr lang="en-US"/>
        </a:p>
      </dgm:t>
    </dgm:pt>
    <dgm:pt modelId="{6D974B8D-32AB-D546-A74D-A198931B3A45}">
      <dgm:prSet phldrT="[Text]"/>
      <dgm:spPr/>
      <dgm:t>
        <a:bodyPr/>
        <a:lstStyle/>
        <a:p>
          <a:r>
            <a:rPr lang="es-ES_tradnl" noProof="0" dirty="0"/>
            <a:t>Equidad y protección de los más vulnerables</a:t>
          </a:r>
        </a:p>
      </dgm:t>
    </dgm:pt>
    <dgm:pt modelId="{6F3C0D7D-A203-D24A-8E33-A4A214E2A9E6}" type="parTrans" cxnId="{C4A48E26-86C3-2046-8040-C0763EAF0E29}">
      <dgm:prSet/>
      <dgm:spPr/>
      <dgm:t>
        <a:bodyPr/>
        <a:lstStyle/>
        <a:p>
          <a:endParaRPr lang="en-US"/>
        </a:p>
      </dgm:t>
    </dgm:pt>
    <dgm:pt modelId="{846625AB-8A1D-9141-818B-9D768F403E30}" type="sibTrans" cxnId="{C4A48E26-86C3-2046-8040-C0763EAF0E29}">
      <dgm:prSet/>
      <dgm:spPr/>
      <dgm:t>
        <a:bodyPr/>
        <a:lstStyle/>
        <a:p>
          <a:endParaRPr lang="en-US"/>
        </a:p>
      </dgm:t>
    </dgm:pt>
    <dgm:pt modelId="{6A635B94-C568-9049-ADD8-DA9301BE00D9}">
      <dgm:prSet phldrT="[Text]"/>
      <dgm:spPr/>
      <dgm:t>
        <a:bodyPr/>
        <a:lstStyle/>
        <a:p>
          <a:r>
            <a:rPr lang="es-ES_tradnl" noProof="0" dirty="0"/>
            <a:t>Siguiendo procesos</a:t>
          </a:r>
        </a:p>
      </dgm:t>
    </dgm:pt>
    <dgm:pt modelId="{B7BC722E-4A74-B14B-A1E0-78C8099669DF}" type="parTrans" cxnId="{A4A397E0-176E-E94D-872F-0FB42F84CF21}">
      <dgm:prSet/>
      <dgm:spPr/>
      <dgm:t>
        <a:bodyPr/>
        <a:lstStyle/>
        <a:p>
          <a:endParaRPr lang="en-US"/>
        </a:p>
      </dgm:t>
    </dgm:pt>
    <dgm:pt modelId="{7979C198-C96D-F946-A39E-0F1662486C01}" type="sibTrans" cxnId="{A4A397E0-176E-E94D-872F-0FB42F84CF21}">
      <dgm:prSet/>
      <dgm:spPr/>
      <dgm:t>
        <a:bodyPr/>
        <a:lstStyle/>
        <a:p>
          <a:endParaRPr lang="en-US"/>
        </a:p>
      </dgm:t>
    </dgm:pt>
    <dgm:pt modelId="{6EF0FE96-7143-D847-868B-1B262EEF2754}">
      <dgm:prSet phldrT="[Text]"/>
      <dgm:spPr/>
      <dgm:t>
        <a:bodyPr/>
        <a:lstStyle/>
        <a:p>
          <a:r>
            <a:rPr lang="es-ES_tradnl" noProof="0" dirty="0"/>
            <a:t>Públicos y transparentes</a:t>
          </a:r>
        </a:p>
      </dgm:t>
    </dgm:pt>
    <dgm:pt modelId="{70545983-59CA-8A44-8DA7-25561B7A7359}" type="parTrans" cxnId="{61A1F75A-C4F8-FA4E-BC00-6C023321733E}">
      <dgm:prSet/>
      <dgm:spPr/>
      <dgm:t>
        <a:bodyPr/>
        <a:lstStyle/>
        <a:p>
          <a:endParaRPr lang="en-US"/>
        </a:p>
      </dgm:t>
    </dgm:pt>
    <dgm:pt modelId="{1434DF8E-18F2-F74D-90BD-31FA2EAC6368}" type="sibTrans" cxnId="{61A1F75A-C4F8-FA4E-BC00-6C023321733E}">
      <dgm:prSet/>
      <dgm:spPr/>
      <dgm:t>
        <a:bodyPr/>
        <a:lstStyle/>
        <a:p>
          <a:endParaRPr lang="en-US"/>
        </a:p>
      </dgm:t>
    </dgm:pt>
    <dgm:pt modelId="{E1931142-9BBC-E240-BD2C-F431D48A7E43}">
      <dgm:prSet phldrT="[Text]"/>
      <dgm:spPr/>
      <dgm:t>
        <a:bodyPr/>
        <a:lstStyle/>
        <a:p>
          <a:r>
            <a:rPr lang="es-ES_tradnl" noProof="0" dirty="0"/>
            <a:t>Basados en la evidencia y-o el juicio experto</a:t>
          </a:r>
        </a:p>
      </dgm:t>
    </dgm:pt>
    <dgm:pt modelId="{A142C662-90B4-7E4E-94B6-EB2A19816998}" type="parTrans" cxnId="{556D2988-011A-FA49-BAFB-E9E4E16D595A}">
      <dgm:prSet/>
      <dgm:spPr/>
      <dgm:t>
        <a:bodyPr/>
        <a:lstStyle/>
        <a:p>
          <a:endParaRPr lang="en-US"/>
        </a:p>
      </dgm:t>
    </dgm:pt>
    <dgm:pt modelId="{89B39F84-6F16-B64F-9386-AB5C6627803C}" type="sibTrans" cxnId="{556D2988-011A-FA49-BAFB-E9E4E16D595A}">
      <dgm:prSet/>
      <dgm:spPr/>
      <dgm:t>
        <a:bodyPr/>
        <a:lstStyle/>
        <a:p>
          <a:endParaRPr lang="en-US"/>
        </a:p>
      </dgm:t>
    </dgm:pt>
    <dgm:pt modelId="{F0BF4859-84E0-B74B-80A0-38F7254A2AD0}">
      <dgm:prSet phldrT="[Text]"/>
      <dgm:spPr/>
      <dgm:t>
        <a:bodyPr/>
        <a:lstStyle/>
        <a:p>
          <a:r>
            <a:rPr lang="es-ES_tradnl" noProof="0" dirty="0"/>
            <a:t>Los efectos directos en salud por desplazamiento de servicios y recursos</a:t>
          </a:r>
        </a:p>
      </dgm:t>
    </dgm:pt>
    <dgm:pt modelId="{77A915BB-5D00-784F-AA36-8158462F7767}" type="parTrans" cxnId="{97D5F4A4-3291-2645-8E51-F26872A12470}">
      <dgm:prSet/>
      <dgm:spPr/>
      <dgm:t>
        <a:bodyPr/>
        <a:lstStyle/>
        <a:p>
          <a:endParaRPr lang="en-US"/>
        </a:p>
      </dgm:t>
    </dgm:pt>
    <dgm:pt modelId="{B5C5E96B-F884-6749-B11D-031CD788E01E}" type="sibTrans" cxnId="{97D5F4A4-3291-2645-8E51-F26872A12470}">
      <dgm:prSet/>
      <dgm:spPr/>
      <dgm:t>
        <a:bodyPr/>
        <a:lstStyle/>
        <a:p>
          <a:endParaRPr lang="en-US"/>
        </a:p>
      </dgm:t>
    </dgm:pt>
    <dgm:pt modelId="{AAE26778-AC4A-1E4C-A08F-1B8D805D65E9}">
      <dgm:prSet phldrT="[Text]"/>
      <dgm:spPr/>
      <dgm:t>
        <a:bodyPr/>
        <a:lstStyle/>
        <a:p>
          <a:r>
            <a:rPr lang="es-ES_tradnl" noProof="0" dirty="0"/>
            <a:t>Los efectos indirectos sobre otras condiciones de salud por impactos socio-económicos</a:t>
          </a:r>
        </a:p>
      </dgm:t>
    </dgm:pt>
    <dgm:pt modelId="{5A8DFFBC-DA6D-5D44-8063-47481AB513E4}" type="parTrans" cxnId="{94607458-9BCF-8248-A4C9-E4B05D6FBAD3}">
      <dgm:prSet/>
      <dgm:spPr/>
      <dgm:t>
        <a:bodyPr/>
        <a:lstStyle/>
        <a:p>
          <a:endParaRPr lang="en-US"/>
        </a:p>
      </dgm:t>
    </dgm:pt>
    <dgm:pt modelId="{96252C77-9C67-CE45-87ED-41C0ABC31A5D}" type="sibTrans" cxnId="{94607458-9BCF-8248-A4C9-E4B05D6FBAD3}">
      <dgm:prSet/>
      <dgm:spPr/>
      <dgm:t>
        <a:bodyPr/>
        <a:lstStyle/>
        <a:p>
          <a:endParaRPr lang="en-US"/>
        </a:p>
      </dgm:t>
    </dgm:pt>
    <dgm:pt modelId="{735B5F90-BC05-DB45-8121-F7FAB8C02E34}">
      <dgm:prSet phldrT="[Text]"/>
      <dgm:spPr/>
      <dgm:t>
        <a:bodyPr/>
        <a:lstStyle/>
        <a:p>
          <a:r>
            <a:rPr lang="es-ES_tradnl" noProof="0" dirty="0"/>
            <a:t>Reciprocidad</a:t>
          </a:r>
        </a:p>
      </dgm:t>
    </dgm:pt>
    <dgm:pt modelId="{995257DD-92F1-8346-987B-1F320624D1C2}" type="parTrans" cxnId="{89F637F7-DFE3-8B46-928E-C04DFD3431D0}">
      <dgm:prSet/>
      <dgm:spPr/>
      <dgm:t>
        <a:bodyPr/>
        <a:lstStyle/>
        <a:p>
          <a:endParaRPr lang="en-US"/>
        </a:p>
      </dgm:t>
    </dgm:pt>
    <dgm:pt modelId="{8F6B4714-549E-794A-913D-716EF1C1159F}" type="sibTrans" cxnId="{89F637F7-DFE3-8B46-928E-C04DFD3431D0}">
      <dgm:prSet/>
      <dgm:spPr/>
      <dgm:t>
        <a:bodyPr/>
        <a:lstStyle/>
        <a:p>
          <a:endParaRPr lang="en-US"/>
        </a:p>
      </dgm:t>
    </dgm:pt>
    <dgm:pt modelId="{AD7E8654-E912-114E-AE57-C7F40021ECD6}">
      <dgm:prSet phldrT="[Text]"/>
      <dgm:spPr/>
      <dgm:t>
        <a:bodyPr/>
        <a:lstStyle/>
        <a:p>
          <a:r>
            <a:rPr lang="es-ES_tradnl" noProof="0" dirty="0"/>
            <a:t>Autonomía y libertad individual</a:t>
          </a:r>
        </a:p>
      </dgm:t>
    </dgm:pt>
    <dgm:pt modelId="{6448A931-8E83-3942-9637-95613165A40B}" type="parTrans" cxnId="{90C85E51-D36D-3D4D-9FEA-0108383BE514}">
      <dgm:prSet/>
      <dgm:spPr/>
      <dgm:t>
        <a:bodyPr/>
        <a:lstStyle/>
        <a:p>
          <a:endParaRPr lang="en-US"/>
        </a:p>
      </dgm:t>
    </dgm:pt>
    <dgm:pt modelId="{A2EFAA25-0F9F-9449-B245-2B5B99F6B80F}" type="sibTrans" cxnId="{90C85E51-D36D-3D4D-9FEA-0108383BE514}">
      <dgm:prSet/>
      <dgm:spPr/>
      <dgm:t>
        <a:bodyPr/>
        <a:lstStyle/>
        <a:p>
          <a:endParaRPr lang="en-US"/>
        </a:p>
      </dgm:t>
    </dgm:pt>
    <dgm:pt modelId="{D5B72CAA-1CD0-924A-8738-BF092CB3126F}">
      <dgm:prSet phldrT="[Text]"/>
      <dgm:spPr/>
      <dgm:t>
        <a:bodyPr/>
        <a:lstStyle/>
        <a:p>
          <a:endParaRPr lang="es-ES_tradnl" noProof="0" dirty="0"/>
        </a:p>
      </dgm:t>
    </dgm:pt>
    <dgm:pt modelId="{8D8F1890-D75E-7943-84F3-ED864322B0C8}" type="parTrans" cxnId="{6A854383-7926-934A-A8D9-FC7ED286B6EB}">
      <dgm:prSet/>
      <dgm:spPr/>
      <dgm:t>
        <a:bodyPr/>
        <a:lstStyle/>
        <a:p>
          <a:endParaRPr lang="en-US"/>
        </a:p>
      </dgm:t>
    </dgm:pt>
    <dgm:pt modelId="{39D84B4C-C2D2-3744-B8AB-11D2B92314D9}" type="sibTrans" cxnId="{6A854383-7926-934A-A8D9-FC7ED286B6EB}">
      <dgm:prSet/>
      <dgm:spPr/>
      <dgm:t>
        <a:bodyPr/>
        <a:lstStyle/>
        <a:p>
          <a:endParaRPr lang="en-US"/>
        </a:p>
      </dgm:t>
    </dgm:pt>
    <dgm:pt modelId="{DBE763ED-1C7A-E643-9BE6-D406BB08CDC0}">
      <dgm:prSet phldrT="[Text]"/>
      <dgm:spPr/>
      <dgm:t>
        <a:bodyPr/>
        <a:lstStyle/>
        <a:p>
          <a:r>
            <a:rPr lang="es-ES_tradnl" noProof="0" dirty="0"/>
            <a:t>Usando razones relevantes y válidas (principios)</a:t>
          </a:r>
        </a:p>
      </dgm:t>
    </dgm:pt>
    <dgm:pt modelId="{0FD0BD3A-389E-4C4C-A849-563F0412CED7}" type="parTrans" cxnId="{7E18E96E-0896-3241-A0B3-B00BDEEE5BB3}">
      <dgm:prSet/>
      <dgm:spPr/>
      <dgm:t>
        <a:bodyPr/>
        <a:lstStyle/>
        <a:p>
          <a:endParaRPr lang="en-US"/>
        </a:p>
      </dgm:t>
    </dgm:pt>
    <dgm:pt modelId="{C554B8AC-09D3-C144-8277-9EC4E31C5BCE}" type="sibTrans" cxnId="{7E18E96E-0896-3241-A0B3-B00BDEEE5BB3}">
      <dgm:prSet/>
      <dgm:spPr/>
      <dgm:t>
        <a:bodyPr/>
        <a:lstStyle/>
        <a:p>
          <a:endParaRPr lang="en-US"/>
        </a:p>
      </dgm:t>
    </dgm:pt>
    <dgm:pt modelId="{FFB04AAF-070E-1F49-8E02-F63F8DB3F42D}">
      <dgm:prSet phldrT="[Text]"/>
      <dgm:spPr/>
      <dgm:t>
        <a:bodyPr/>
        <a:lstStyle/>
        <a:p>
          <a:r>
            <a:rPr lang="es-ES_tradnl" noProof="0" dirty="0"/>
            <a:t>Participativos</a:t>
          </a:r>
        </a:p>
      </dgm:t>
    </dgm:pt>
    <dgm:pt modelId="{512CD87F-14EF-6242-B717-CD40D63A3824}" type="parTrans" cxnId="{B6D993AB-DA72-7F45-943C-971E31D9F604}">
      <dgm:prSet/>
      <dgm:spPr/>
      <dgm:t>
        <a:bodyPr/>
        <a:lstStyle/>
        <a:p>
          <a:endParaRPr lang="en-US"/>
        </a:p>
      </dgm:t>
    </dgm:pt>
    <dgm:pt modelId="{37E7DFAB-3C3B-6D4C-9888-E35CEDFC6EF2}" type="sibTrans" cxnId="{B6D993AB-DA72-7F45-943C-971E31D9F604}">
      <dgm:prSet/>
      <dgm:spPr/>
      <dgm:t>
        <a:bodyPr/>
        <a:lstStyle/>
        <a:p>
          <a:endParaRPr lang="en-US"/>
        </a:p>
      </dgm:t>
    </dgm:pt>
    <dgm:pt modelId="{C14CFA2F-98FB-2344-A136-CC9E59119B6F}">
      <dgm:prSet phldrT="[Text]"/>
      <dgm:spPr/>
      <dgm:t>
        <a:bodyPr/>
        <a:lstStyle/>
        <a:p>
          <a:r>
            <a:rPr lang="es-ES_tradnl" noProof="0" dirty="0"/>
            <a:t>Consistentes</a:t>
          </a:r>
        </a:p>
      </dgm:t>
    </dgm:pt>
    <dgm:pt modelId="{644E9E78-EDC8-324E-B990-A1F9B1E0B447}" type="parTrans" cxnId="{A03E0361-013C-5E42-8CF6-23ADF797E187}">
      <dgm:prSet/>
      <dgm:spPr/>
      <dgm:t>
        <a:bodyPr/>
        <a:lstStyle/>
        <a:p>
          <a:endParaRPr lang="en-US"/>
        </a:p>
      </dgm:t>
    </dgm:pt>
    <dgm:pt modelId="{E57168D2-44B1-654F-9D4E-CC795A15EDE0}" type="sibTrans" cxnId="{A03E0361-013C-5E42-8CF6-23ADF797E187}">
      <dgm:prSet/>
      <dgm:spPr/>
      <dgm:t>
        <a:bodyPr/>
        <a:lstStyle/>
        <a:p>
          <a:endParaRPr lang="en-US"/>
        </a:p>
      </dgm:t>
    </dgm:pt>
    <dgm:pt modelId="{61D8BF05-F2CC-FE41-825A-62506D7DD9DB}">
      <dgm:prSet phldrT="[Text]"/>
      <dgm:spPr/>
      <dgm:t>
        <a:bodyPr/>
        <a:lstStyle/>
        <a:p>
          <a:r>
            <a:rPr lang="es-ES_tradnl" noProof="0" dirty="0"/>
            <a:t>Con capacidad de revisión y apelación</a:t>
          </a:r>
        </a:p>
      </dgm:t>
    </dgm:pt>
    <dgm:pt modelId="{96A902EA-2719-7B47-A6D3-9710ED9DDF48}" type="parTrans" cxnId="{EBCEFFFC-79DC-2F43-B79A-6DC04D732A64}">
      <dgm:prSet/>
      <dgm:spPr/>
      <dgm:t>
        <a:bodyPr/>
        <a:lstStyle/>
        <a:p>
          <a:endParaRPr lang="en-US"/>
        </a:p>
      </dgm:t>
    </dgm:pt>
    <dgm:pt modelId="{EB80F8D1-549C-E44F-903C-77E661329BDE}" type="sibTrans" cxnId="{EBCEFFFC-79DC-2F43-B79A-6DC04D732A64}">
      <dgm:prSet/>
      <dgm:spPr/>
      <dgm:t>
        <a:bodyPr/>
        <a:lstStyle/>
        <a:p>
          <a:endParaRPr lang="en-US"/>
        </a:p>
      </dgm:t>
    </dgm:pt>
    <dgm:pt modelId="{300CDB8A-604F-3D47-8A75-7754E5CB70EB}">
      <dgm:prSet phldrT="[Text]"/>
      <dgm:spPr/>
      <dgm:t>
        <a:bodyPr/>
        <a:lstStyle/>
        <a:p>
          <a:r>
            <a:rPr lang="es-ES_tradnl" noProof="0" dirty="0"/>
            <a:t>Monitoreados y regulados</a:t>
          </a:r>
        </a:p>
      </dgm:t>
    </dgm:pt>
    <dgm:pt modelId="{3EA1ED06-AAD7-F440-AAC9-526580CE5B7B}" type="parTrans" cxnId="{B9F1F79F-70D9-B045-9B65-D76AC31DDBD6}">
      <dgm:prSet/>
      <dgm:spPr/>
      <dgm:t>
        <a:bodyPr/>
        <a:lstStyle/>
        <a:p>
          <a:endParaRPr lang="en-US"/>
        </a:p>
      </dgm:t>
    </dgm:pt>
    <dgm:pt modelId="{4F219D6C-4282-A64A-A54F-98194546B08D}" type="sibTrans" cxnId="{B9F1F79F-70D9-B045-9B65-D76AC31DDBD6}">
      <dgm:prSet/>
      <dgm:spPr/>
      <dgm:t>
        <a:bodyPr/>
        <a:lstStyle/>
        <a:p>
          <a:endParaRPr lang="en-US"/>
        </a:p>
      </dgm:t>
    </dgm:pt>
    <dgm:pt modelId="{8C04D1BA-BAC3-AA45-9031-78C0D21A0AFF}" type="pres">
      <dgm:prSet presAssocID="{7E4FBB47-D0A3-284F-82CF-309219089188}" presName="Name0" presStyleCnt="0">
        <dgm:presLayoutVars>
          <dgm:dir/>
          <dgm:animLvl val="lvl"/>
          <dgm:resizeHandles val="exact"/>
        </dgm:presLayoutVars>
      </dgm:prSet>
      <dgm:spPr/>
      <dgm:t>
        <a:bodyPr/>
        <a:lstStyle/>
        <a:p>
          <a:endParaRPr lang="es-ES"/>
        </a:p>
      </dgm:t>
    </dgm:pt>
    <dgm:pt modelId="{0815A350-1841-754E-9932-B738EFBEBAFA}" type="pres">
      <dgm:prSet presAssocID="{5D5A9115-185F-F943-AA95-9112ECCA5F6E}" presName="composite" presStyleCnt="0"/>
      <dgm:spPr/>
    </dgm:pt>
    <dgm:pt modelId="{895781C1-2186-0642-9DDB-C1FA893B4CAB}" type="pres">
      <dgm:prSet presAssocID="{5D5A9115-185F-F943-AA95-9112ECCA5F6E}" presName="parTx" presStyleLbl="alignNode1" presStyleIdx="0" presStyleCnt="3" custScaleX="104127">
        <dgm:presLayoutVars>
          <dgm:chMax val="0"/>
          <dgm:chPref val="0"/>
          <dgm:bulletEnabled val="1"/>
        </dgm:presLayoutVars>
      </dgm:prSet>
      <dgm:spPr/>
      <dgm:t>
        <a:bodyPr/>
        <a:lstStyle/>
        <a:p>
          <a:endParaRPr lang="es-ES"/>
        </a:p>
      </dgm:t>
    </dgm:pt>
    <dgm:pt modelId="{C195D213-565D-254F-BE70-BBA095EF6058}" type="pres">
      <dgm:prSet presAssocID="{5D5A9115-185F-F943-AA95-9112ECCA5F6E}" presName="desTx" presStyleLbl="alignAccFollowNode1" presStyleIdx="0" presStyleCnt="3" custScaleX="105220">
        <dgm:presLayoutVars>
          <dgm:bulletEnabled val="1"/>
        </dgm:presLayoutVars>
      </dgm:prSet>
      <dgm:spPr/>
      <dgm:t>
        <a:bodyPr/>
        <a:lstStyle/>
        <a:p>
          <a:endParaRPr lang="es-ES"/>
        </a:p>
      </dgm:t>
    </dgm:pt>
    <dgm:pt modelId="{9312CA5A-45B7-F54B-8A43-3B2FA470655F}" type="pres">
      <dgm:prSet presAssocID="{4C222165-C685-2D40-A78F-AAE50736C7B6}" presName="space" presStyleCnt="0"/>
      <dgm:spPr/>
    </dgm:pt>
    <dgm:pt modelId="{9BB8B7BE-CFCB-004F-B41C-2FD4E6B96D7F}" type="pres">
      <dgm:prSet presAssocID="{6B46DDB7-A352-4E43-90E3-D579D363460B}" presName="composite" presStyleCnt="0"/>
      <dgm:spPr/>
    </dgm:pt>
    <dgm:pt modelId="{FE76BBB7-958E-7F41-A3CC-C437C48F4A88}" type="pres">
      <dgm:prSet presAssocID="{6B46DDB7-A352-4E43-90E3-D579D363460B}" presName="parTx" presStyleLbl="alignNode1" presStyleIdx="1" presStyleCnt="3">
        <dgm:presLayoutVars>
          <dgm:chMax val="0"/>
          <dgm:chPref val="0"/>
          <dgm:bulletEnabled val="1"/>
        </dgm:presLayoutVars>
      </dgm:prSet>
      <dgm:spPr/>
      <dgm:t>
        <a:bodyPr/>
        <a:lstStyle/>
        <a:p>
          <a:endParaRPr lang="es-ES"/>
        </a:p>
      </dgm:t>
    </dgm:pt>
    <dgm:pt modelId="{E00E1275-9502-DA4F-9AFC-F8A04E748E45}" type="pres">
      <dgm:prSet presAssocID="{6B46DDB7-A352-4E43-90E3-D579D363460B}" presName="desTx" presStyleLbl="alignAccFollowNode1" presStyleIdx="1" presStyleCnt="3">
        <dgm:presLayoutVars>
          <dgm:bulletEnabled val="1"/>
        </dgm:presLayoutVars>
      </dgm:prSet>
      <dgm:spPr/>
      <dgm:t>
        <a:bodyPr/>
        <a:lstStyle/>
        <a:p>
          <a:endParaRPr lang="es-ES"/>
        </a:p>
      </dgm:t>
    </dgm:pt>
    <dgm:pt modelId="{ECB1F72B-ED4C-6F40-A623-B4514894EE25}" type="pres">
      <dgm:prSet presAssocID="{7F7553C9-E404-F546-A650-CE24708641A0}" presName="space" presStyleCnt="0"/>
      <dgm:spPr/>
    </dgm:pt>
    <dgm:pt modelId="{6D3981AD-2A47-F042-9B50-A10CDC32A540}" type="pres">
      <dgm:prSet presAssocID="{6A635B94-C568-9049-ADD8-DA9301BE00D9}" presName="composite" presStyleCnt="0"/>
      <dgm:spPr/>
    </dgm:pt>
    <dgm:pt modelId="{0A84EC88-5462-E44E-9C64-9B58FCD380B0}" type="pres">
      <dgm:prSet presAssocID="{6A635B94-C568-9049-ADD8-DA9301BE00D9}" presName="parTx" presStyleLbl="alignNode1" presStyleIdx="2" presStyleCnt="3">
        <dgm:presLayoutVars>
          <dgm:chMax val="0"/>
          <dgm:chPref val="0"/>
          <dgm:bulletEnabled val="1"/>
        </dgm:presLayoutVars>
      </dgm:prSet>
      <dgm:spPr/>
      <dgm:t>
        <a:bodyPr/>
        <a:lstStyle/>
        <a:p>
          <a:endParaRPr lang="es-ES"/>
        </a:p>
      </dgm:t>
    </dgm:pt>
    <dgm:pt modelId="{F7E182A8-997D-F64C-94AA-BFD8F473E1B6}" type="pres">
      <dgm:prSet presAssocID="{6A635B94-C568-9049-ADD8-DA9301BE00D9}" presName="desTx" presStyleLbl="alignAccFollowNode1" presStyleIdx="2" presStyleCnt="3">
        <dgm:presLayoutVars>
          <dgm:bulletEnabled val="1"/>
        </dgm:presLayoutVars>
      </dgm:prSet>
      <dgm:spPr/>
      <dgm:t>
        <a:bodyPr/>
        <a:lstStyle/>
        <a:p>
          <a:endParaRPr lang="es-ES"/>
        </a:p>
      </dgm:t>
    </dgm:pt>
  </dgm:ptLst>
  <dgm:cxnLst>
    <dgm:cxn modelId="{B338721C-EA9E-DA48-AEDC-D56E6F623E70}" type="presOf" srcId="{5D5A9115-185F-F943-AA95-9112ECCA5F6E}" destId="{895781C1-2186-0642-9DDB-C1FA893B4CAB}" srcOrd="0" destOrd="0" presId="urn:microsoft.com/office/officeart/2005/8/layout/hList1"/>
    <dgm:cxn modelId="{55ADA371-0B3D-EC41-BEC5-BFC199F64679}" type="presOf" srcId="{E1931142-9BBC-E240-BD2C-F431D48A7E43}" destId="{F7E182A8-997D-F64C-94AA-BFD8F473E1B6}" srcOrd="0" destOrd="1" presId="urn:microsoft.com/office/officeart/2005/8/layout/hList1"/>
    <dgm:cxn modelId="{3B299A84-8568-F047-BD77-89A0413D221C}" type="presOf" srcId="{D5B72CAA-1CD0-924A-8738-BF092CB3126F}" destId="{F7E182A8-997D-F64C-94AA-BFD8F473E1B6}" srcOrd="0" destOrd="7" presId="urn:microsoft.com/office/officeart/2005/8/layout/hList1"/>
    <dgm:cxn modelId="{2C4F9835-9F4B-E34A-9C64-959BAC9B8378}" type="presOf" srcId="{DBE763ED-1C7A-E643-9BE6-D406BB08CDC0}" destId="{F7E182A8-997D-F64C-94AA-BFD8F473E1B6}" srcOrd="0" destOrd="2" presId="urn:microsoft.com/office/officeart/2005/8/layout/hList1"/>
    <dgm:cxn modelId="{0C75343C-279F-E748-A526-9EF21F1546A6}" type="presOf" srcId="{56FAA91A-AA95-FB42-945F-F6C2C50ED79D}" destId="{C195D213-565D-254F-BE70-BBA095EF6058}" srcOrd="0" destOrd="1" presId="urn:microsoft.com/office/officeart/2005/8/layout/hList1"/>
    <dgm:cxn modelId="{4A2A0391-CEEA-2840-93DA-C170EE2FAEBC}" type="presOf" srcId="{735B5F90-BC05-DB45-8121-F7FAB8C02E34}" destId="{E00E1275-9502-DA4F-9AFC-F8A04E748E45}" srcOrd="0" destOrd="2" presId="urn:microsoft.com/office/officeart/2005/8/layout/hList1"/>
    <dgm:cxn modelId="{89F637F7-DFE3-8B46-928E-C04DFD3431D0}" srcId="{6B46DDB7-A352-4E43-90E3-D579D363460B}" destId="{735B5F90-BC05-DB45-8121-F7FAB8C02E34}" srcOrd="2" destOrd="0" parTransId="{995257DD-92F1-8346-987B-1F320624D1C2}" sibTransId="{8F6B4714-549E-794A-913D-716EF1C1159F}"/>
    <dgm:cxn modelId="{BEFAA82A-E43E-5046-AAF4-DEA187B2E2A4}" srcId="{6B46DDB7-A352-4E43-90E3-D579D363460B}" destId="{B702FFE6-33F8-2842-8837-45862EA71F50}" srcOrd="0" destOrd="0" parTransId="{E8890F06-F9F8-3445-8EB0-24947A42313E}" sibTransId="{8215C5A7-7749-FF4F-9EC7-55F41EED3C26}"/>
    <dgm:cxn modelId="{B9F1F79F-70D9-B045-9B65-D76AC31DDBD6}" srcId="{6A635B94-C568-9049-ADD8-DA9301BE00D9}" destId="{300CDB8A-604F-3D47-8A75-7754E5CB70EB}" srcOrd="6" destOrd="0" parTransId="{3EA1ED06-AAD7-F440-AAC9-526580CE5B7B}" sibTransId="{4F219D6C-4282-A64A-A54F-98194546B08D}"/>
    <dgm:cxn modelId="{90C85E51-D36D-3D4D-9FEA-0108383BE514}" srcId="{6B46DDB7-A352-4E43-90E3-D579D363460B}" destId="{AD7E8654-E912-114E-AE57-C7F40021ECD6}" srcOrd="3" destOrd="0" parTransId="{6448A931-8E83-3942-9637-95613165A40B}" sibTransId="{A2EFAA25-0F9F-9449-B245-2B5B99F6B80F}"/>
    <dgm:cxn modelId="{389A1CD6-3254-BD44-8339-8566AF351662}" srcId="{5D5A9115-185F-F943-AA95-9112ECCA5F6E}" destId="{56FAA91A-AA95-FB42-945F-F6C2C50ED79D}" srcOrd="1" destOrd="0" parTransId="{EFCE2B23-6585-574F-A682-C2BCB1EDAF95}" sibTransId="{AF7DD252-26A8-2443-956C-F02E7F18001E}"/>
    <dgm:cxn modelId="{C7E7FE07-AFE5-1549-ADE6-D00222DDA021}" srcId="{7E4FBB47-D0A3-284F-82CF-309219089188}" destId="{5D5A9115-185F-F943-AA95-9112ECCA5F6E}" srcOrd="0" destOrd="0" parTransId="{39A96E57-8D42-AD44-B2C5-B19321FF99B3}" sibTransId="{4C222165-C685-2D40-A78F-AAE50736C7B6}"/>
    <dgm:cxn modelId="{B6D993AB-DA72-7F45-943C-971E31D9F604}" srcId="{6A635B94-C568-9049-ADD8-DA9301BE00D9}" destId="{FFB04AAF-070E-1F49-8E02-F63F8DB3F42D}" srcOrd="3" destOrd="0" parTransId="{512CD87F-14EF-6242-B717-CD40D63A3824}" sibTransId="{37E7DFAB-3C3B-6D4C-9888-E35CEDFC6EF2}"/>
    <dgm:cxn modelId="{91CB08B1-FA87-734C-97FE-15FC366565C7}" type="presOf" srcId="{C14CFA2F-98FB-2344-A136-CC9E59119B6F}" destId="{F7E182A8-997D-F64C-94AA-BFD8F473E1B6}" srcOrd="0" destOrd="4" presId="urn:microsoft.com/office/officeart/2005/8/layout/hList1"/>
    <dgm:cxn modelId="{F5C92AA4-BFEE-184E-86F7-882D4DC9D1C5}" srcId="{5D5A9115-185F-F943-AA95-9112ECCA5F6E}" destId="{5AB39A03-29F2-2240-8CA0-2BC3C4533D6D}" srcOrd="0" destOrd="0" parTransId="{66153C41-287C-D841-996D-88B0B023D43F}" sibTransId="{AADD17A1-2174-4144-9390-3AF6DA88681B}"/>
    <dgm:cxn modelId="{97D5F4A4-3291-2645-8E51-F26872A12470}" srcId="{5D5A9115-185F-F943-AA95-9112ECCA5F6E}" destId="{F0BF4859-84E0-B74B-80A0-38F7254A2AD0}" srcOrd="2" destOrd="0" parTransId="{77A915BB-5D00-784F-AA36-8158462F7767}" sibTransId="{B5C5E96B-F884-6749-B11D-031CD788E01E}"/>
    <dgm:cxn modelId="{22B202D0-4F14-6946-A2CC-00C03C432359}" type="presOf" srcId="{6D974B8D-32AB-D546-A74D-A198931B3A45}" destId="{E00E1275-9502-DA4F-9AFC-F8A04E748E45}" srcOrd="0" destOrd="1" presId="urn:microsoft.com/office/officeart/2005/8/layout/hList1"/>
    <dgm:cxn modelId="{94607458-9BCF-8248-A4C9-E4B05D6FBAD3}" srcId="{5D5A9115-185F-F943-AA95-9112ECCA5F6E}" destId="{AAE26778-AC4A-1E4C-A08F-1B8D805D65E9}" srcOrd="3" destOrd="0" parTransId="{5A8DFFBC-DA6D-5D44-8063-47481AB513E4}" sibTransId="{96252C77-9C67-CE45-87ED-41C0ABC31A5D}"/>
    <dgm:cxn modelId="{30A8FA34-242E-3943-AC41-EDB35F207928}" type="presOf" srcId="{6A635B94-C568-9049-ADD8-DA9301BE00D9}" destId="{0A84EC88-5462-E44E-9C64-9B58FCD380B0}" srcOrd="0" destOrd="0" presId="urn:microsoft.com/office/officeart/2005/8/layout/hList1"/>
    <dgm:cxn modelId="{14551C70-41F8-A24C-B12E-3A4B9660F387}" type="presOf" srcId="{6EF0FE96-7143-D847-868B-1B262EEF2754}" destId="{F7E182A8-997D-F64C-94AA-BFD8F473E1B6}" srcOrd="0" destOrd="0" presId="urn:microsoft.com/office/officeart/2005/8/layout/hList1"/>
    <dgm:cxn modelId="{A4A397E0-176E-E94D-872F-0FB42F84CF21}" srcId="{7E4FBB47-D0A3-284F-82CF-309219089188}" destId="{6A635B94-C568-9049-ADD8-DA9301BE00D9}" srcOrd="2" destOrd="0" parTransId="{B7BC722E-4A74-B14B-A1E0-78C8099669DF}" sibTransId="{7979C198-C96D-F946-A39E-0F1662486C01}"/>
    <dgm:cxn modelId="{D9A9D9BC-1277-2A45-83D4-963F034C2911}" type="presOf" srcId="{F0BF4859-84E0-B74B-80A0-38F7254A2AD0}" destId="{C195D213-565D-254F-BE70-BBA095EF6058}" srcOrd="0" destOrd="2" presId="urn:microsoft.com/office/officeart/2005/8/layout/hList1"/>
    <dgm:cxn modelId="{C7A13311-A9E1-734C-8BD9-145C040A9019}" type="presOf" srcId="{B702FFE6-33F8-2842-8837-45862EA71F50}" destId="{E00E1275-9502-DA4F-9AFC-F8A04E748E45}" srcOrd="0" destOrd="0" presId="urn:microsoft.com/office/officeart/2005/8/layout/hList1"/>
    <dgm:cxn modelId="{A03E0361-013C-5E42-8CF6-23ADF797E187}" srcId="{6A635B94-C568-9049-ADD8-DA9301BE00D9}" destId="{C14CFA2F-98FB-2344-A136-CC9E59119B6F}" srcOrd="4" destOrd="0" parTransId="{644E9E78-EDC8-324E-B990-A1F9B1E0B447}" sibTransId="{E57168D2-44B1-654F-9D4E-CC795A15EDE0}"/>
    <dgm:cxn modelId="{4CCB7AD5-E5ED-774A-9AFF-29B0FB9A7BB5}" type="presOf" srcId="{AD7E8654-E912-114E-AE57-C7F40021ECD6}" destId="{E00E1275-9502-DA4F-9AFC-F8A04E748E45}" srcOrd="0" destOrd="3" presId="urn:microsoft.com/office/officeart/2005/8/layout/hList1"/>
    <dgm:cxn modelId="{EAD50FA5-8729-3244-80DA-597E83440F92}" type="presOf" srcId="{6B46DDB7-A352-4E43-90E3-D579D363460B}" destId="{FE76BBB7-958E-7F41-A3CC-C437C48F4A88}" srcOrd="0" destOrd="0" presId="urn:microsoft.com/office/officeart/2005/8/layout/hList1"/>
    <dgm:cxn modelId="{C4A48E26-86C3-2046-8040-C0763EAF0E29}" srcId="{6B46DDB7-A352-4E43-90E3-D579D363460B}" destId="{6D974B8D-32AB-D546-A74D-A198931B3A45}" srcOrd="1" destOrd="0" parTransId="{6F3C0D7D-A203-D24A-8E33-A4A214E2A9E6}" sibTransId="{846625AB-8A1D-9141-818B-9D768F403E30}"/>
    <dgm:cxn modelId="{885986FE-EF39-A14C-9DE9-753A2305F822}" type="presOf" srcId="{300CDB8A-604F-3D47-8A75-7754E5CB70EB}" destId="{F7E182A8-997D-F64C-94AA-BFD8F473E1B6}" srcOrd="0" destOrd="6" presId="urn:microsoft.com/office/officeart/2005/8/layout/hList1"/>
    <dgm:cxn modelId="{66B88A88-859D-6345-83F9-494B4E251555}" type="presOf" srcId="{5AB39A03-29F2-2240-8CA0-2BC3C4533D6D}" destId="{C195D213-565D-254F-BE70-BBA095EF6058}" srcOrd="0" destOrd="0" presId="urn:microsoft.com/office/officeart/2005/8/layout/hList1"/>
    <dgm:cxn modelId="{7E18E96E-0896-3241-A0B3-B00BDEEE5BB3}" srcId="{6A635B94-C568-9049-ADD8-DA9301BE00D9}" destId="{DBE763ED-1C7A-E643-9BE6-D406BB08CDC0}" srcOrd="2" destOrd="0" parTransId="{0FD0BD3A-389E-4C4C-A849-563F0412CED7}" sibTransId="{C554B8AC-09D3-C144-8277-9EC4E31C5BCE}"/>
    <dgm:cxn modelId="{B18F9036-2946-3146-85CE-4F56386B7FBE}" srcId="{7E4FBB47-D0A3-284F-82CF-309219089188}" destId="{6B46DDB7-A352-4E43-90E3-D579D363460B}" srcOrd="1" destOrd="0" parTransId="{F3CCE397-B3C0-9046-B39D-DCB2F596C9F2}" sibTransId="{7F7553C9-E404-F546-A650-CE24708641A0}"/>
    <dgm:cxn modelId="{6A854383-7926-934A-A8D9-FC7ED286B6EB}" srcId="{6A635B94-C568-9049-ADD8-DA9301BE00D9}" destId="{D5B72CAA-1CD0-924A-8738-BF092CB3126F}" srcOrd="7" destOrd="0" parTransId="{8D8F1890-D75E-7943-84F3-ED864322B0C8}" sibTransId="{39D84B4C-C2D2-3744-B8AB-11D2B92314D9}"/>
    <dgm:cxn modelId="{EBCEFFFC-79DC-2F43-B79A-6DC04D732A64}" srcId="{6A635B94-C568-9049-ADD8-DA9301BE00D9}" destId="{61D8BF05-F2CC-FE41-825A-62506D7DD9DB}" srcOrd="5" destOrd="0" parTransId="{96A902EA-2719-7B47-A6D3-9710ED9DDF48}" sibTransId="{EB80F8D1-549C-E44F-903C-77E661329BDE}"/>
    <dgm:cxn modelId="{8A5EDBF1-A7A5-6C4E-8A99-898883112928}" type="presOf" srcId="{AAE26778-AC4A-1E4C-A08F-1B8D805D65E9}" destId="{C195D213-565D-254F-BE70-BBA095EF6058}" srcOrd="0" destOrd="3" presId="urn:microsoft.com/office/officeart/2005/8/layout/hList1"/>
    <dgm:cxn modelId="{58A0A628-83C5-8D40-9763-6635A7AAB80F}" type="presOf" srcId="{FFB04AAF-070E-1F49-8E02-F63F8DB3F42D}" destId="{F7E182A8-997D-F64C-94AA-BFD8F473E1B6}" srcOrd="0" destOrd="3" presId="urn:microsoft.com/office/officeart/2005/8/layout/hList1"/>
    <dgm:cxn modelId="{1BBF56B6-66CD-EF4F-ACB6-AD9F0DB95029}" type="presOf" srcId="{7E4FBB47-D0A3-284F-82CF-309219089188}" destId="{8C04D1BA-BAC3-AA45-9031-78C0D21A0AFF}" srcOrd="0" destOrd="0" presId="urn:microsoft.com/office/officeart/2005/8/layout/hList1"/>
    <dgm:cxn modelId="{556D2988-011A-FA49-BAFB-E9E4E16D595A}" srcId="{6A635B94-C568-9049-ADD8-DA9301BE00D9}" destId="{E1931142-9BBC-E240-BD2C-F431D48A7E43}" srcOrd="1" destOrd="0" parTransId="{A142C662-90B4-7E4E-94B6-EB2A19816998}" sibTransId="{89B39F84-6F16-B64F-9386-AB5C6627803C}"/>
    <dgm:cxn modelId="{61A1F75A-C4F8-FA4E-BC00-6C023321733E}" srcId="{6A635B94-C568-9049-ADD8-DA9301BE00D9}" destId="{6EF0FE96-7143-D847-868B-1B262EEF2754}" srcOrd="0" destOrd="0" parTransId="{70545983-59CA-8A44-8DA7-25561B7A7359}" sibTransId="{1434DF8E-18F2-F74D-90BD-31FA2EAC6368}"/>
    <dgm:cxn modelId="{89D3F460-85BC-A542-B97C-608B23184C44}" type="presOf" srcId="{61D8BF05-F2CC-FE41-825A-62506D7DD9DB}" destId="{F7E182A8-997D-F64C-94AA-BFD8F473E1B6}" srcOrd="0" destOrd="5" presId="urn:microsoft.com/office/officeart/2005/8/layout/hList1"/>
    <dgm:cxn modelId="{EADE5BFB-8A1E-9A4A-9BC8-AD63102F5A3A}" type="presParOf" srcId="{8C04D1BA-BAC3-AA45-9031-78C0D21A0AFF}" destId="{0815A350-1841-754E-9932-B738EFBEBAFA}" srcOrd="0" destOrd="0" presId="urn:microsoft.com/office/officeart/2005/8/layout/hList1"/>
    <dgm:cxn modelId="{AC9A6376-BD45-774F-B5B5-5900C6ED70C5}" type="presParOf" srcId="{0815A350-1841-754E-9932-B738EFBEBAFA}" destId="{895781C1-2186-0642-9DDB-C1FA893B4CAB}" srcOrd="0" destOrd="0" presId="urn:microsoft.com/office/officeart/2005/8/layout/hList1"/>
    <dgm:cxn modelId="{4FC16061-BA76-FE49-A65A-F9E666C0F883}" type="presParOf" srcId="{0815A350-1841-754E-9932-B738EFBEBAFA}" destId="{C195D213-565D-254F-BE70-BBA095EF6058}" srcOrd="1" destOrd="0" presId="urn:microsoft.com/office/officeart/2005/8/layout/hList1"/>
    <dgm:cxn modelId="{5D1A1F7E-59DD-CD4D-8561-10BD4CDB8EE3}" type="presParOf" srcId="{8C04D1BA-BAC3-AA45-9031-78C0D21A0AFF}" destId="{9312CA5A-45B7-F54B-8A43-3B2FA470655F}" srcOrd="1" destOrd="0" presId="urn:microsoft.com/office/officeart/2005/8/layout/hList1"/>
    <dgm:cxn modelId="{986A1CEF-F1B5-8649-92F9-B055B0E147C0}" type="presParOf" srcId="{8C04D1BA-BAC3-AA45-9031-78C0D21A0AFF}" destId="{9BB8B7BE-CFCB-004F-B41C-2FD4E6B96D7F}" srcOrd="2" destOrd="0" presId="urn:microsoft.com/office/officeart/2005/8/layout/hList1"/>
    <dgm:cxn modelId="{6B0FA7E6-0DC2-7345-9217-B51455920C30}" type="presParOf" srcId="{9BB8B7BE-CFCB-004F-B41C-2FD4E6B96D7F}" destId="{FE76BBB7-958E-7F41-A3CC-C437C48F4A88}" srcOrd="0" destOrd="0" presId="urn:microsoft.com/office/officeart/2005/8/layout/hList1"/>
    <dgm:cxn modelId="{1B7CB77E-2A64-2D4D-BB08-A32E7F4A7EB4}" type="presParOf" srcId="{9BB8B7BE-CFCB-004F-B41C-2FD4E6B96D7F}" destId="{E00E1275-9502-DA4F-9AFC-F8A04E748E45}" srcOrd="1" destOrd="0" presId="urn:microsoft.com/office/officeart/2005/8/layout/hList1"/>
    <dgm:cxn modelId="{1FD6940A-774A-864D-BEB7-D49A41F492A6}" type="presParOf" srcId="{8C04D1BA-BAC3-AA45-9031-78C0D21A0AFF}" destId="{ECB1F72B-ED4C-6F40-A623-B4514894EE25}" srcOrd="3" destOrd="0" presId="urn:microsoft.com/office/officeart/2005/8/layout/hList1"/>
    <dgm:cxn modelId="{B3CF0336-A059-7540-B262-213AB177419F}" type="presParOf" srcId="{8C04D1BA-BAC3-AA45-9031-78C0D21A0AFF}" destId="{6D3981AD-2A47-F042-9B50-A10CDC32A540}" srcOrd="4" destOrd="0" presId="urn:microsoft.com/office/officeart/2005/8/layout/hList1"/>
    <dgm:cxn modelId="{0264280B-14D5-2846-93FC-E5050F2533D3}" type="presParOf" srcId="{6D3981AD-2A47-F042-9B50-A10CDC32A540}" destId="{0A84EC88-5462-E44E-9C64-9B58FCD380B0}" srcOrd="0" destOrd="0" presId="urn:microsoft.com/office/officeart/2005/8/layout/hList1"/>
    <dgm:cxn modelId="{9093D470-6B82-1A46-837C-94DE9AEF034E}" type="presParOf" srcId="{6D3981AD-2A47-F042-9B50-A10CDC32A540}" destId="{F7E182A8-997D-F64C-94AA-BFD8F473E1B6}"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5AA56E-FD63-2948-8611-CAB225B6B16C}"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05F4AC88-8374-9041-B2E6-0E069F8DD495}">
      <dgm:prSet phldrT="[Text]" custT="1"/>
      <dgm:spPr/>
      <dgm:t>
        <a:bodyPr/>
        <a:lstStyle/>
        <a:p>
          <a:r>
            <a:rPr lang="en-US" sz="2800" dirty="0" err="1"/>
            <a:t>Distancia-miento</a:t>
          </a:r>
          <a:endParaRPr lang="en-US" sz="2800" dirty="0"/>
        </a:p>
        <a:p>
          <a:r>
            <a:rPr lang="en-US" sz="2800" dirty="0"/>
            <a:t>Social</a:t>
          </a:r>
        </a:p>
      </dgm:t>
    </dgm:pt>
    <dgm:pt modelId="{8A8E287F-C478-B64B-AE61-CD12CF7B4463}" type="parTrans" cxnId="{1008CD4A-892D-944B-9436-A82696CC6101}">
      <dgm:prSet/>
      <dgm:spPr/>
      <dgm:t>
        <a:bodyPr/>
        <a:lstStyle/>
        <a:p>
          <a:endParaRPr lang="en-US"/>
        </a:p>
      </dgm:t>
    </dgm:pt>
    <dgm:pt modelId="{112CD9BC-4EC4-114F-AA28-31DAD0A8020C}" type="sibTrans" cxnId="{1008CD4A-892D-944B-9436-A82696CC6101}">
      <dgm:prSet/>
      <dgm:spPr/>
      <dgm:t>
        <a:bodyPr/>
        <a:lstStyle/>
        <a:p>
          <a:endParaRPr lang="en-US"/>
        </a:p>
      </dgm:t>
    </dgm:pt>
    <dgm:pt modelId="{0761DDB8-14C0-3040-8019-63DA725834DF}">
      <dgm:prSet phldrT="[Text]"/>
      <dgm:spPr/>
      <dgm:t>
        <a:bodyPr/>
        <a:lstStyle/>
        <a:p>
          <a:r>
            <a:rPr lang="en-US" dirty="0" err="1"/>
            <a:t>Reducir</a:t>
          </a:r>
          <a:r>
            <a:rPr lang="en-US" dirty="0"/>
            <a:t> </a:t>
          </a:r>
          <a:r>
            <a:rPr lang="en-US" dirty="0" err="1"/>
            <a:t>número</a:t>
          </a:r>
          <a:r>
            <a:rPr lang="en-US" dirty="0"/>
            <a:t> de </a:t>
          </a:r>
          <a:r>
            <a:rPr lang="en-US" dirty="0" err="1"/>
            <a:t>contactos</a:t>
          </a:r>
          <a:r>
            <a:rPr lang="en-US" dirty="0"/>
            <a:t> entre personas</a:t>
          </a:r>
        </a:p>
      </dgm:t>
    </dgm:pt>
    <dgm:pt modelId="{CCBCB50F-8C05-5348-8AB9-DF6517896D32}" type="parTrans" cxnId="{1FFFFC95-395E-1F49-BDCB-FEBB8B580AD5}">
      <dgm:prSet/>
      <dgm:spPr/>
      <dgm:t>
        <a:bodyPr/>
        <a:lstStyle/>
        <a:p>
          <a:endParaRPr lang="en-US"/>
        </a:p>
      </dgm:t>
    </dgm:pt>
    <dgm:pt modelId="{466A98ED-FD17-2847-B991-EAEF291E0402}" type="sibTrans" cxnId="{1FFFFC95-395E-1F49-BDCB-FEBB8B580AD5}">
      <dgm:prSet/>
      <dgm:spPr/>
      <dgm:t>
        <a:bodyPr/>
        <a:lstStyle/>
        <a:p>
          <a:endParaRPr lang="en-US"/>
        </a:p>
      </dgm:t>
    </dgm:pt>
    <dgm:pt modelId="{0584F3CA-92E8-5942-B636-725D28B7E4F0}">
      <dgm:prSet phldrT="[Text]"/>
      <dgm:spPr/>
      <dgm:t>
        <a:bodyPr/>
        <a:lstStyle/>
        <a:p>
          <a:r>
            <a:rPr lang="en-US" dirty="0"/>
            <a:t>EPP</a:t>
          </a:r>
        </a:p>
      </dgm:t>
    </dgm:pt>
    <dgm:pt modelId="{1FA67DCE-8662-4448-83C6-ABA74DAD442B}" type="parTrans" cxnId="{FABCB329-2D26-8B4F-BF80-577DB459F6E1}">
      <dgm:prSet/>
      <dgm:spPr/>
      <dgm:t>
        <a:bodyPr/>
        <a:lstStyle/>
        <a:p>
          <a:endParaRPr lang="en-US"/>
        </a:p>
      </dgm:t>
    </dgm:pt>
    <dgm:pt modelId="{A091E8BC-FDE1-1747-8B9D-73DB2FED1906}" type="sibTrans" cxnId="{FABCB329-2D26-8B4F-BF80-577DB459F6E1}">
      <dgm:prSet/>
      <dgm:spPr/>
      <dgm:t>
        <a:bodyPr/>
        <a:lstStyle/>
        <a:p>
          <a:endParaRPr lang="en-US"/>
        </a:p>
      </dgm:t>
    </dgm:pt>
    <dgm:pt modelId="{68B9D1E2-7A74-8E49-9007-6E640C9DEF09}">
      <dgm:prSet phldrT="[Text]"/>
      <dgm:spPr/>
      <dgm:t>
        <a:bodyPr/>
        <a:lstStyle/>
        <a:p>
          <a:r>
            <a:rPr lang="en-US" dirty="0" err="1"/>
            <a:t>Reducir</a:t>
          </a:r>
          <a:r>
            <a:rPr lang="en-US" dirty="0"/>
            <a:t> </a:t>
          </a:r>
          <a:r>
            <a:rPr lang="en-US" dirty="0" err="1"/>
            <a:t>trasnmisibilidad</a:t>
          </a:r>
          <a:endParaRPr lang="en-US" dirty="0"/>
        </a:p>
      </dgm:t>
    </dgm:pt>
    <dgm:pt modelId="{A00977B7-0B9E-CD46-B4E2-7CD25B7459A4}" type="parTrans" cxnId="{AE476BA6-1AE6-AB42-B977-6A69319A3D85}">
      <dgm:prSet/>
      <dgm:spPr/>
      <dgm:t>
        <a:bodyPr/>
        <a:lstStyle/>
        <a:p>
          <a:endParaRPr lang="en-US"/>
        </a:p>
      </dgm:t>
    </dgm:pt>
    <dgm:pt modelId="{70595B6C-66C5-2445-9C37-06D4A3135509}" type="sibTrans" cxnId="{AE476BA6-1AE6-AB42-B977-6A69319A3D85}">
      <dgm:prSet/>
      <dgm:spPr/>
      <dgm:t>
        <a:bodyPr/>
        <a:lstStyle/>
        <a:p>
          <a:endParaRPr lang="en-US"/>
        </a:p>
      </dgm:t>
    </dgm:pt>
    <dgm:pt modelId="{25BDF003-E32E-5A48-8F92-1D8C7AC49C55}">
      <dgm:prSet phldrT="[Text]"/>
      <dgm:spPr/>
      <dgm:t>
        <a:bodyPr/>
        <a:lstStyle/>
        <a:p>
          <a:r>
            <a:rPr lang="en-US" dirty="0" err="1"/>
            <a:t>Rastreo</a:t>
          </a:r>
          <a:endParaRPr lang="en-US" dirty="0"/>
        </a:p>
      </dgm:t>
    </dgm:pt>
    <dgm:pt modelId="{12DD57D5-44ED-0949-A215-AD7D4D454567}" type="parTrans" cxnId="{40A0A947-85CC-E245-B064-829CC044F19C}">
      <dgm:prSet/>
      <dgm:spPr/>
      <dgm:t>
        <a:bodyPr/>
        <a:lstStyle/>
        <a:p>
          <a:endParaRPr lang="en-US"/>
        </a:p>
      </dgm:t>
    </dgm:pt>
    <dgm:pt modelId="{662810E0-907F-5848-9C66-0103BFD6D8CD}" type="sibTrans" cxnId="{40A0A947-85CC-E245-B064-829CC044F19C}">
      <dgm:prSet/>
      <dgm:spPr/>
      <dgm:t>
        <a:bodyPr/>
        <a:lstStyle/>
        <a:p>
          <a:endParaRPr lang="en-US"/>
        </a:p>
      </dgm:t>
    </dgm:pt>
    <dgm:pt modelId="{20621321-548E-6640-975E-0D8DB46813B3}">
      <dgm:prSet phldrT="[Text]"/>
      <dgm:spPr/>
      <dgm:t>
        <a:bodyPr/>
        <a:lstStyle/>
        <a:p>
          <a:r>
            <a:rPr lang="en-US" dirty="0" err="1"/>
            <a:t>Detener</a:t>
          </a:r>
          <a:r>
            <a:rPr lang="en-US" dirty="0"/>
            <a:t> </a:t>
          </a:r>
          <a:r>
            <a:rPr lang="en-US" dirty="0" err="1"/>
            <a:t>cadenas</a:t>
          </a:r>
          <a:r>
            <a:rPr lang="en-US" dirty="0"/>
            <a:t> de </a:t>
          </a:r>
          <a:r>
            <a:rPr lang="en-US" dirty="0" err="1"/>
            <a:t>transmisión</a:t>
          </a:r>
          <a:endParaRPr lang="en-US" dirty="0"/>
        </a:p>
      </dgm:t>
    </dgm:pt>
    <dgm:pt modelId="{6A1E4420-1E35-CB47-AB5E-C7AF4508F62D}" type="parTrans" cxnId="{7349008F-A4CB-FE42-A21C-DB7E6EBEC652}">
      <dgm:prSet/>
      <dgm:spPr/>
      <dgm:t>
        <a:bodyPr/>
        <a:lstStyle/>
        <a:p>
          <a:endParaRPr lang="en-US"/>
        </a:p>
      </dgm:t>
    </dgm:pt>
    <dgm:pt modelId="{E53C6EEF-487A-374F-BEF8-4D5D6D636E45}" type="sibTrans" cxnId="{7349008F-A4CB-FE42-A21C-DB7E6EBEC652}">
      <dgm:prSet/>
      <dgm:spPr/>
      <dgm:t>
        <a:bodyPr/>
        <a:lstStyle/>
        <a:p>
          <a:endParaRPr lang="en-US"/>
        </a:p>
      </dgm:t>
    </dgm:pt>
    <dgm:pt modelId="{03C971CD-63D5-DC49-83DB-1F2ADBB97AA1}">
      <dgm:prSet phldrT="[Text]"/>
      <dgm:spPr/>
      <dgm:t>
        <a:bodyPr/>
        <a:lstStyle/>
        <a:p>
          <a:r>
            <a:rPr lang="en-US" dirty="0" err="1"/>
            <a:t>Pruebas</a:t>
          </a:r>
          <a:endParaRPr lang="en-US" dirty="0"/>
        </a:p>
      </dgm:t>
    </dgm:pt>
    <dgm:pt modelId="{F6147B34-C93E-934B-A357-C3849F58DF6C}" type="parTrans" cxnId="{CEAF868E-6657-A944-A511-E650728499D4}">
      <dgm:prSet/>
      <dgm:spPr/>
      <dgm:t>
        <a:bodyPr/>
        <a:lstStyle/>
        <a:p>
          <a:endParaRPr lang="en-US"/>
        </a:p>
      </dgm:t>
    </dgm:pt>
    <dgm:pt modelId="{BFC64C27-767E-6A4C-96F5-4F050BC3CA59}" type="sibTrans" cxnId="{CEAF868E-6657-A944-A511-E650728499D4}">
      <dgm:prSet/>
      <dgm:spPr/>
      <dgm:t>
        <a:bodyPr/>
        <a:lstStyle/>
        <a:p>
          <a:endParaRPr lang="en-US"/>
        </a:p>
      </dgm:t>
    </dgm:pt>
    <dgm:pt modelId="{62826642-C557-ED4E-B8C2-32668074BB1C}">
      <dgm:prSet phldrT="[Text]"/>
      <dgm:spPr/>
      <dgm:t>
        <a:bodyPr/>
        <a:lstStyle/>
        <a:p>
          <a:r>
            <a:rPr lang="en-US" dirty="0" err="1"/>
            <a:t>Diagnosticar</a:t>
          </a:r>
          <a:endParaRPr lang="en-US" dirty="0"/>
        </a:p>
      </dgm:t>
    </dgm:pt>
    <dgm:pt modelId="{017A6D5C-FD30-5A40-951C-8AECC927B839}" type="parTrans" cxnId="{66F7D082-EDA1-A14A-806A-BF1702DF232A}">
      <dgm:prSet/>
      <dgm:spPr/>
      <dgm:t>
        <a:bodyPr/>
        <a:lstStyle/>
        <a:p>
          <a:endParaRPr lang="en-US"/>
        </a:p>
      </dgm:t>
    </dgm:pt>
    <dgm:pt modelId="{E1FA2097-B6D9-CA4B-9F30-EEB51BCC488C}" type="sibTrans" cxnId="{66F7D082-EDA1-A14A-806A-BF1702DF232A}">
      <dgm:prSet/>
      <dgm:spPr/>
      <dgm:t>
        <a:bodyPr/>
        <a:lstStyle/>
        <a:p>
          <a:endParaRPr lang="en-US"/>
        </a:p>
      </dgm:t>
    </dgm:pt>
    <dgm:pt modelId="{DB862B06-2732-874E-B591-F5FE31E0A9BE}">
      <dgm:prSet phldrT="[Text]"/>
      <dgm:spPr/>
      <dgm:t>
        <a:bodyPr/>
        <a:lstStyle/>
        <a:p>
          <a:r>
            <a:rPr lang="en-US" dirty="0" err="1"/>
            <a:t>Reducir</a:t>
          </a:r>
          <a:r>
            <a:rPr lang="en-US" dirty="0"/>
            <a:t> “</a:t>
          </a:r>
          <a:r>
            <a:rPr lang="en-US" dirty="0" err="1"/>
            <a:t>contactos</a:t>
          </a:r>
          <a:r>
            <a:rPr lang="en-US" dirty="0"/>
            <a:t> </a:t>
          </a:r>
          <a:r>
            <a:rPr lang="en-US" dirty="0" err="1"/>
            <a:t>cercanos</a:t>
          </a:r>
          <a:r>
            <a:rPr lang="en-US" dirty="0"/>
            <a:t>”</a:t>
          </a:r>
        </a:p>
      </dgm:t>
    </dgm:pt>
    <dgm:pt modelId="{B541EF07-10E3-1644-BB9F-2A05B152BED5}" type="parTrans" cxnId="{E7B4E5E4-E452-844F-9264-1DAF7940C83B}">
      <dgm:prSet/>
      <dgm:spPr/>
      <dgm:t>
        <a:bodyPr/>
        <a:lstStyle/>
        <a:p>
          <a:endParaRPr lang="en-US"/>
        </a:p>
      </dgm:t>
    </dgm:pt>
    <dgm:pt modelId="{117360C7-0448-294F-8843-56CD3FDF0F34}" type="sibTrans" cxnId="{E7B4E5E4-E452-844F-9264-1DAF7940C83B}">
      <dgm:prSet/>
      <dgm:spPr/>
      <dgm:t>
        <a:bodyPr/>
        <a:lstStyle/>
        <a:p>
          <a:endParaRPr lang="en-US"/>
        </a:p>
      </dgm:t>
    </dgm:pt>
    <dgm:pt modelId="{97F71BDD-8756-A74F-96CD-99E9295A1A4F}">
      <dgm:prSet phldrT="[Text]"/>
      <dgm:spPr/>
      <dgm:t>
        <a:bodyPr/>
        <a:lstStyle/>
        <a:p>
          <a:r>
            <a:rPr lang="en-US" dirty="0" err="1"/>
            <a:t>Detener</a:t>
          </a:r>
          <a:r>
            <a:rPr lang="en-US" dirty="0"/>
            <a:t> </a:t>
          </a:r>
          <a:r>
            <a:rPr lang="en-US" dirty="0" err="1"/>
            <a:t>cadenas</a:t>
          </a:r>
          <a:r>
            <a:rPr lang="en-US" dirty="0"/>
            <a:t> de </a:t>
          </a:r>
          <a:r>
            <a:rPr lang="en-US" dirty="0" err="1"/>
            <a:t>transmisión</a:t>
          </a:r>
          <a:endParaRPr lang="en-US" dirty="0"/>
        </a:p>
      </dgm:t>
    </dgm:pt>
    <dgm:pt modelId="{DF9635F4-34F5-4044-BDBE-9D5FC22395D9}" type="parTrans" cxnId="{8244D38B-B7BC-3B44-95B1-5EAF8773D396}">
      <dgm:prSet/>
      <dgm:spPr/>
      <dgm:t>
        <a:bodyPr/>
        <a:lstStyle/>
        <a:p>
          <a:endParaRPr lang="en-US"/>
        </a:p>
      </dgm:t>
    </dgm:pt>
    <dgm:pt modelId="{61281E9F-404D-284E-9E11-6004EA9A8CEF}" type="sibTrans" cxnId="{8244D38B-B7BC-3B44-95B1-5EAF8773D396}">
      <dgm:prSet/>
      <dgm:spPr/>
      <dgm:t>
        <a:bodyPr/>
        <a:lstStyle/>
        <a:p>
          <a:endParaRPr lang="en-US"/>
        </a:p>
      </dgm:t>
    </dgm:pt>
    <dgm:pt modelId="{E7DFF903-7546-0946-93E0-388699EFF74C}" type="pres">
      <dgm:prSet presAssocID="{E05AA56E-FD63-2948-8611-CAB225B6B16C}" presName="cycleMatrixDiagram" presStyleCnt="0">
        <dgm:presLayoutVars>
          <dgm:chMax val="1"/>
          <dgm:dir/>
          <dgm:animLvl val="lvl"/>
          <dgm:resizeHandles val="exact"/>
        </dgm:presLayoutVars>
      </dgm:prSet>
      <dgm:spPr/>
      <dgm:t>
        <a:bodyPr/>
        <a:lstStyle/>
        <a:p>
          <a:endParaRPr lang="es-ES"/>
        </a:p>
      </dgm:t>
    </dgm:pt>
    <dgm:pt modelId="{AE052D80-B164-7D45-A217-1100BDC918E5}" type="pres">
      <dgm:prSet presAssocID="{E05AA56E-FD63-2948-8611-CAB225B6B16C}" presName="children" presStyleCnt="0"/>
      <dgm:spPr/>
    </dgm:pt>
    <dgm:pt modelId="{107ACCC8-04FE-0543-8DB7-69C9DF967182}" type="pres">
      <dgm:prSet presAssocID="{E05AA56E-FD63-2948-8611-CAB225B6B16C}" presName="child1group" presStyleCnt="0"/>
      <dgm:spPr/>
    </dgm:pt>
    <dgm:pt modelId="{0BF4FB66-5186-394D-B55C-DDAB23E677AF}" type="pres">
      <dgm:prSet presAssocID="{E05AA56E-FD63-2948-8611-CAB225B6B16C}" presName="child1" presStyleLbl="bgAcc1" presStyleIdx="0" presStyleCnt="4"/>
      <dgm:spPr/>
      <dgm:t>
        <a:bodyPr/>
        <a:lstStyle/>
        <a:p>
          <a:endParaRPr lang="es-ES"/>
        </a:p>
      </dgm:t>
    </dgm:pt>
    <dgm:pt modelId="{A528FB40-304E-724E-81A4-83BB5C0E6530}" type="pres">
      <dgm:prSet presAssocID="{E05AA56E-FD63-2948-8611-CAB225B6B16C}" presName="child1Text" presStyleLbl="bgAcc1" presStyleIdx="0" presStyleCnt="4">
        <dgm:presLayoutVars>
          <dgm:bulletEnabled val="1"/>
        </dgm:presLayoutVars>
      </dgm:prSet>
      <dgm:spPr/>
      <dgm:t>
        <a:bodyPr/>
        <a:lstStyle/>
        <a:p>
          <a:endParaRPr lang="es-ES"/>
        </a:p>
      </dgm:t>
    </dgm:pt>
    <dgm:pt modelId="{F5E1AB4E-10C6-1D4D-B725-896BBD6E8E68}" type="pres">
      <dgm:prSet presAssocID="{E05AA56E-FD63-2948-8611-CAB225B6B16C}" presName="child2group" presStyleCnt="0"/>
      <dgm:spPr/>
    </dgm:pt>
    <dgm:pt modelId="{93C907DD-F829-6847-A56A-DB5C8730EA31}" type="pres">
      <dgm:prSet presAssocID="{E05AA56E-FD63-2948-8611-CAB225B6B16C}" presName="child2" presStyleLbl="bgAcc1" presStyleIdx="1" presStyleCnt="4"/>
      <dgm:spPr/>
      <dgm:t>
        <a:bodyPr/>
        <a:lstStyle/>
        <a:p>
          <a:endParaRPr lang="es-ES"/>
        </a:p>
      </dgm:t>
    </dgm:pt>
    <dgm:pt modelId="{08A152E6-1079-9E4F-B9C4-053F347160E9}" type="pres">
      <dgm:prSet presAssocID="{E05AA56E-FD63-2948-8611-CAB225B6B16C}" presName="child2Text" presStyleLbl="bgAcc1" presStyleIdx="1" presStyleCnt="4">
        <dgm:presLayoutVars>
          <dgm:bulletEnabled val="1"/>
        </dgm:presLayoutVars>
      </dgm:prSet>
      <dgm:spPr/>
      <dgm:t>
        <a:bodyPr/>
        <a:lstStyle/>
        <a:p>
          <a:endParaRPr lang="es-ES"/>
        </a:p>
      </dgm:t>
    </dgm:pt>
    <dgm:pt modelId="{4B912392-4A18-CA44-8C3D-7C52A6483232}" type="pres">
      <dgm:prSet presAssocID="{E05AA56E-FD63-2948-8611-CAB225B6B16C}" presName="child3group" presStyleCnt="0"/>
      <dgm:spPr/>
    </dgm:pt>
    <dgm:pt modelId="{8CE525B5-F71B-AB4C-AA12-FE9E22D2379B}" type="pres">
      <dgm:prSet presAssocID="{E05AA56E-FD63-2948-8611-CAB225B6B16C}" presName="child3" presStyleLbl="bgAcc1" presStyleIdx="2" presStyleCnt="4"/>
      <dgm:spPr/>
      <dgm:t>
        <a:bodyPr/>
        <a:lstStyle/>
        <a:p>
          <a:endParaRPr lang="es-ES"/>
        </a:p>
      </dgm:t>
    </dgm:pt>
    <dgm:pt modelId="{C40256BE-C466-0640-B862-F36E25A3B438}" type="pres">
      <dgm:prSet presAssocID="{E05AA56E-FD63-2948-8611-CAB225B6B16C}" presName="child3Text" presStyleLbl="bgAcc1" presStyleIdx="2" presStyleCnt="4">
        <dgm:presLayoutVars>
          <dgm:bulletEnabled val="1"/>
        </dgm:presLayoutVars>
      </dgm:prSet>
      <dgm:spPr/>
      <dgm:t>
        <a:bodyPr/>
        <a:lstStyle/>
        <a:p>
          <a:endParaRPr lang="es-ES"/>
        </a:p>
      </dgm:t>
    </dgm:pt>
    <dgm:pt modelId="{8E667A2F-D10F-444A-992C-5ABD9EC7FBA4}" type="pres">
      <dgm:prSet presAssocID="{E05AA56E-FD63-2948-8611-CAB225B6B16C}" presName="child4group" presStyleCnt="0"/>
      <dgm:spPr/>
    </dgm:pt>
    <dgm:pt modelId="{18366D13-2F70-B949-8154-082E3B69951E}" type="pres">
      <dgm:prSet presAssocID="{E05AA56E-FD63-2948-8611-CAB225B6B16C}" presName="child4" presStyleLbl="bgAcc1" presStyleIdx="3" presStyleCnt="4"/>
      <dgm:spPr/>
      <dgm:t>
        <a:bodyPr/>
        <a:lstStyle/>
        <a:p>
          <a:endParaRPr lang="es-ES"/>
        </a:p>
      </dgm:t>
    </dgm:pt>
    <dgm:pt modelId="{578AF5D2-7572-6843-B57B-E75ED9A0A1B9}" type="pres">
      <dgm:prSet presAssocID="{E05AA56E-FD63-2948-8611-CAB225B6B16C}" presName="child4Text" presStyleLbl="bgAcc1" presStyleIdx="3" presStyleCnt="4">
        <dgm:presLayoutVars>
          <dgm:bulletEnabled val="1"/>
        </dgm:presLayoutVars>
      </dgm:prSet>
      <dgm:spPr/>
      <dgm:t>
        <a:bodyPr/>
        <a:lstStyle/>
        <a:p>
          <a:endParaRPr lang="es-ES"/>
        </a:p>
      </dgm:t>
    </dgm:pt>
    <dgm:pt modelId="{97DF777E-AC2B-DA4D-AA66-0AEA19CBF10A}" type="pres">
      <dgm:prSet presAssocID="{E05AA56E-FD63-2948-8611-CAB225B6B16C}" presName="childPlaceholder" presStyleCnt="0"/>
      <dgm:spPr/>
    </dgm:pt>
    <dgm:pt modelId="{4D225C0E-7CF4-A94D-82F5-9220921FF567}" type="pres">
      <dgm:prSet presAssocID="{E05AA56E-FD63-2948-8611-CAB225B6B16C}" presName="circle" presStyleCnt="0"/>
      <dgm:spPr/>
    </dgm:pt>
    <dgm:pt modelId="{B07AF984-0FC1-4A4D-98D2-17167579AAC4}" type="pres">
      <dgm:prSet presAssocID="{E05AA56E-FD63-2948-8611-CAB225B6B16C}" presName="quadrant1" presStyleLbl="node1" presStyleIdx="0" presStyleCnt="4">
        <dgm:presLayoutVars>
          <dgm:chMax val="1"/>
          <dgm:bulletEnabled val="1"/>
        </dgm:presLayoutVars>
      </dgm:prSet>
      <dgm:spPr/>
      <dgm:t>
        <a:bodyPr/>
        <a:lstStyle/>
        <a:p>
          <a:endParaRPr lang="es-ES"/>
        </a:p>
      </dgm:t>
    </dgm:pt>
    <dgm:pt modelId="{6FA79C19-2528-6B48-ABD6-6C6EA3356893}" type="pres">
      <dgm:prSet presAssocID="{E05AA56E-FD63-2948-8611-CAB225B6B16C}" presName="quadrant2" presStyleLbl="node1" presStyleIdx="1" presStyleCnt="4">
        <dgm:presLayoutVars>
          <dgm:chMax val="1"/>
          <dgm:bulletEnabled val="1"/>
        </dgm:presLayoutVars>
      </dgm:prSet>
      <dgm:spPr/>
      <dgm:t>
        <a:bodyPr/>
        <a:lstStyle/>
        <a:p>
          <a:endParaRPr lang="es-ES"/>
        </a:p>
      </dgm:t>
    </dgm:pt>
    <dgm:pt modelId="{7E927F3A-05B5-A84B-AB32-2FA2D00712F2}" type="pres">
      <dgm:prSet presAssocID="{E05AA56E-FD63-2948-8611-CAB225B6B16C}" presName="quadrant3" presStyleLbl="node1" presStyleIdx="2" presStyleCnt="4">
        <dgm:presLayoutVars>
          <dgm:chMax val="1"/>
          <dgm:bulletEnabled val="1"/>
        </dgm:presLayoutVars>
      </dgm:prSet>
      <dgm:spPr/>
      <dgm:t>
        <a:bodyPr/>
        <a:lstStyle/>
        <a:p>
          <a:endParaRPr lang="es-ES"/>
        </a:p>
      </dgm:t>
    </dgm:pt>
    <dgm:pt modelId="{27724E98-9F91-A046-A366-FB830FB7BC17}" type="pres">
      <dgm:prSet presAssocID="{E05AA56E-FD63-2948-8611-CAB225B6B16C}" presName="quadrant4" presStyleLbl="node1" presStyleIdx="3" presStyleCnt="4">
        <dgm:presLayoutVars>
          <dgm:chMax val="1"/>
          <dgm:bulletEnabled val="1"/>
        </dgm:presLayoutVars>
      </dgm:prSet>
      <dgm:spPr/>
      <dgm:t>
        <a:bodyPr/>
        <a:lstStyle/>
        <a:p>
          <a:endParaRPr lang="es-ES"/>
        </a:p>
      </dgm:t>
    </dgm:pt>
    <dgm:pt modelId="{EBA5B6BD-82F9-B44E-B110-4A66D7ECE8D1}" type="pres">
      <dgm:prSet presAssocID="{E05AA56E-FD63-2948-8611-CAB225B6B16C}" presName="quadrantPlaceholder" presStyleCnt="0"/>
      <dgm:spPr/>
    </dgm:pt>
    <dgm:pt modelId="{3372E17F-4F28-2E4C-80DD-4132EB5DAC6C}" type="pres">
      <dgm:prSet presAssocID="{E05AA56E-FD63-2948-8611-CAB225B6B16C}" presName="center1" presStyleLbl="fgShp" presStyleIdx="0" presStyleCnt="2"/>
      <dgm:spPr/>
    </dgm:pt>
    <dgm:pt modelId="{B3D4449A-EC59-6A4B-8655-9260B0F71119}" type="pres">
      <dgm:prSet presAssocID="{E05AA56E-FD63-2948-8611-CAB225B6B16C}" presName="center2" presStyleLbl="fgShp" presStyleIdx="1" presStyleCnt="2"/>
      <dgm:spPr/>
    </dgm:pt>
  </dgm:ptLst>
  <dgm:cxnLst>
    <dgm:cxn modelId="{46C53FED-3FB4-D44B-992F-8779A4189914}" type="presOf" srcId="{97F71BDD-8756-A74F-96CD-99E9295A1A4F}" destId="{18366D13-2F70-B949-8154-082E3B69951E}" srcOrd="0" destOrd="1" presId="urn:microsoft.com/office/officeart/2005/8/layout/cycle4"/>
    <dgm:cxn modelId="{7349008F-A4CB-FE42-A21C-DB7E6EBEC652}" srcId="{25BDF003-E32E-5A48-8F92-1D8C7AC49C55}" destId="{20621321-548E-6640-975E-0D8DB46813B3}" srcOrd="0" destOrd="0" parTransId="{6A1E4420-1E35-CB47-AB5E-C7AF4508F62D}" sibTransId="{E53C6EEF-487A-374F-BEF8-4D5D6D636E45}"/>
    <dgm:cxn modelId="{D2FAB55E-4015-7242-A6EB-B7ED9269B87F}" type="presOf" srcId="{62826642-C557-ED4E-B8C2-32668074BB1C}" destId="{578AF5D2-7572-6843-B57B-E75ED9A0A1B9}" srcOrd="1" destOrd="0" presId="urn:microsoft.com/office/officeart/2005/8/layout/cycle4"/>
    <dgm:cxn modelId="{465DF99D-3FD7-FE4A-B7B0-0772FF652008}" type="presOf" srcId="{97F71BDD-8756-A74F-96CD-99E9295A1A4F}" destId="{578AF5D2-7572-6843-B57B-E75ED9A0A1B9}" srcOrd="1" destOrd="1" presId="urn:microsoft.com/office/officeart/2005/8/layout/cycle4"/>
    <dgm:cxn modelId="{733FDB88-040C-F74F-AC5E-8C243D90061E}" type="presOf" srcId="{62826642-C557-ED4E-B8C2-32668074BB1C}" destId="{18366D13-2F70-B949-8154-082E3B69951E}" srcOrd="0" destOrd="0" presId="urn:microsoft.com/office/officeart/2005/8/layout/cycle4"/>
    <dgm:cxn modelId="{FABCB329-2D26-8B4F-BF80-577DB459F6E1}" srcId="{E05AA56E-FD63-2948-8611-CAB225B6B16C}" destId="{0584F3CA-92E8-5942-B636-725D28B7E4F0}" srcOrd="1" destOrd="0" parTransId="{1FA67DCE-8662-4448-83C6-ABA74DAD442B}" sibTransId="{A091E8BC-FDE1-1747-8B9D-73DB2FED1906}"/>
    <dgm:cxn modelId="{E49DF426-8306-714C-9CA8-634F7A3A6AEE}" type="presOf" srcId="{E05AA56E-FD63-2948-8611-CAB225B6B16C}" destId="{E7DFF903-7546-0946-93E0-388699EFF74C}" srcOrd="0" destOrd="0" presId="urn:microsoft.com/office/officeart/2005/8/layout/cycle4"/>
    <dgm:cxn modelId="{E7B4E5E4-E452-844F-9264-1DAF7940C83B}" srcId="{0584F3CA-92E8-5942-B636-725D28B7E4F0}" destId="{DB862B06-2732-874E-B591-F5FE31E0A9BE}" srcOrd="1" destOrd="0" parTransId="{B541EF07-10E3-1644-BB9F-2A05B152BED5}" sibTransId="{117360C7-0448-294F-8843-56CD3FDF0F34}"/>
    <dgm:cxn modelId="{AE476BA6-1AE6-AB42-B977-6A69319A3D85}" srcId="{0584F3CA-92E8-5942-B636-725D28B7E4F0}" destId="{68B9D1E2-7A74-8E49-9007-6E640C9DEF09}" srcOrd="0" destOrd="0" parTransId="{A00977B7-0B9E-CD46-B4E2-7CD25B7459A4}" sibTransId="{70595B6C-66C5-2445-9C37-06D4A3135509}"/>
    <dgm:cxn modelId="{C55B5315-133C-6649-BA94-F2D2C5EFB8C5}" type="presOf" srcId="{0584F3CA-92E8-5942-B636-725D28B7E4F0}" destId="{6FA79C19-2528-6B48-ABD6-6C6EA3356893}" srcOrd="0" destOrd="0" presId="urn:microsoft.com/office/officeart/2005/8/layout/cycle4"/>
    <dgm:cxn modelId="{40A0A947-85CC-E245-B064-829CC044F19C}" srcId="{E05AA56E-FD63-2948-8611-CAB225B6B16C}" destId="{25BDF003-E32E-5A48-8F92-1D8C7AC49C55}" srcOrd="2" destOrd="0" parTransId="{12DD57D5-44ED-0949-A215-AD7D4D454567}" sibTransId="{662810E0-907F-5848-9C66-0103BFD6D8CD}"/>
    <dgm:cxn modelId="{3AF64C75-5C01-8D4F-9339-ADDF2BED5C02}" type="presOf" srcId="{68B9D1E2-7A74-8E49-9007-6E640C9DEF09}" destId="{08A152E6-1079-9E4F-B9C4-053F347160E9}" srcOrd="1" destOrd="0" presId="urn:microsoft.com/office/officeart/2005/8/layout/cycle4"/>
    <dgm:cxn modelId="{28D57001-5E9C-B64A-B28D-F9A0CD877D42}" type="presOf" srcId="{DB862B06-2732-874E-B591-F5FE31E0A9BE}" destId="{08A152E6-1079-9E4F-B9C4-053F347160E9}" srcOrd="1" destOrd="1" presId="urn:microsoft.com/office/officeart/2005/8/layout/cycle4"/>
    <dgm:cxn modelId="{570F72C6-315A-E54B-A38F-B7BB8CF6DAB3}" type="presOf" srcId="{03C971CD-63D5-DC49-83DB-1F2ADBB97AA1}" destId="{27724E98-9F91-A046-A366-FB830FB7BC17}" srcOrd="0" destOrd="0" presId="urn:microsoft.com/office/officeart/2005/8/layout/cycle4"/>
    <dgm:cxn modelId="{30A2846E-9FF3-BA4A-9DB2-B56850167243}" type="presOf" srcId="{0761DDB8-14C0-3040-8019-63DA725834DF}" destId="{A528FB40-304E-724E-81A4-83BB5C0E6530}" srcOrd="1" destOrd="0" presId="urn:microsoft.com/office/officeart/2005/8/layout/cycle4"/>
    <dgm:cxn modelId="{66F7D082-EDA1-A14A-806A-BF1702DF232A}" srcId="{03C971CD-63D5-DC49-83DB-1F2ADBB97AA1}" destId="{62826642-C557-ED4E-B8C2-32668074BB1C}" srcOrd="0" destOrd="0" parTransId="{017A6D5C-FD30-5A40-951C-8AECC927B839}" sibTransId="{E1FA2097-B6D9-CA4B-9F30-EEB51BCC488C}"/>
    <dgm:cxn modelId="{1008CD4A-892D-944B-9436-A82696CC6101}" srcId="{E05AA56E-FD63-2948-8611-CAB225B6B16C}" destId="{05F4AC88-8374-9041-B2E6-0E069F8DD495}" srcOrd="0" destOrd="0" parTransId="{8A8E287F-C478-B64B-AE61-CD12CF7B4463}" sibTransId="{112CD9BC-4EC4-114F-AA28-31DAD0A8020C}"/>
    <dgm:cxn modelId="{E54A8920-FCA7-714B-B166-289BDD899876}" type="presOf" srcId="{68B9D1E2-7A74-8E49-9007-6E640C9DEF09}" destId="{93C907DD-F829-6847-A56A-DB5C8730EA31}" srcOrd="0" destOrd="0" presId="urn:microsoft.com/office/officeart/2005/8/layout/cycle4"/>
    <dgm:cxn modelId="{488C4DEF-7D2E-6841-BFA0-C01AA0595A47}" type="presOf" srcId="{05F4AC88-8374-9041-B2E6-0E069F8DD495}" destId="{B07AF984-0FC1-4A4D-98D2-17167579AAC4}" srcOrd="0" destOrd="0" presId="urn:microsoft.com/office/officeart/2005/8/layout/cycle4"/>
    <dgm:cxn modelId="{AA89F416-E31C-4945-AF66-2C98C4E668FA}" type="presOf" srcId="{20621321-548E-6640-975E-0D8DB46813B3}" destId="{8CE525B5-F71B-AB4C-AA12-FE9E22D2379B}" srcOrd="0" destOrd="0" presId="urn:microsoft.com/office/officeart/2005/8/layout/cycle4"/>
    <dgm:cxn modelId="{A2B811A7-7167-744D-9E31-A21804ACD08F}" type="presOf" srcId="{DB862B06-2732-874E-B591-F5FE31E0A9BE}" destId="{93C907DD-F829-6847-A56A-DB5C8730EA31}" srcOrd="0" destOrd="1" presId="urn:microsoft.com/office/officeart/2005/8/layout/cycle4"/>
    <dgm:cxn modelId="{8DB600D1-0675-5541-A7B4-9C2E6F6DFEE1}" type="presOf" srcId="{25BDF003-E32E-5A48-8F92-1D8C7AC49C55}" destId="{7E927F3A-05B5-A84B-AB32-2FA2D00712F2}" srcOrd="0" destOrd="0" presId="urn:microsoft.com/office/officeart/2005/8/layout/cycle4"/>
    <dgm:cxn modelId="{A1EBC35A-E247-0444-BA8D-50891E4120C0}" type="presOf" srcId="{20621321-548E-6640-975E-0D8DB46813B3}" destId="{C40256BE-C466-0640-B862-F36E25A3B438}" srcOrd="1" destOrd="0" presId="urn:microsoft.com/office/officeart/2005/8/layout/cycle4"/>
    <dgm:cxn modelId="{1FFFFC95-395E-1F49-BDCB-FEBB8B580AD5}" srcId="{05F4AC88-8374-9041-B2E6-0E069F8DD495}" destId="{0761DDB8-14C0-3040-8019-63DA725834DF}" srcOrd="0" destOrd="0" parTransId="{CCBCB50F-8C05-5348-8AB9-DF6517896D32}" sibTransId="{466A98ED-FD17-2847-B991-EAEF291E0402}"/>
    <dgm:cxn modelId="{8244D38B-B7BC-3B44-95B1-5EAF8773D396}" srcId="{03C971CD-63D5-DC49-83DB-1F2ADBB97AA1}" destId="{97F71BDD-8756-A74F-96CD-99E9295A1A4F}" srcOrd="1" destOrd="0" parTransId="{DF9635F4-34F5-4044-BDBE-9D5FC22395D9}" sibTransId="{61281E9F-404D-284E-9E11-6004EA9A8CEF}"/>
    <dgm:cxn modelId="{CEAF868E-6657-A944-A511-E650728499D4}" srcId="{E05AA56E-FD63-2948-8611-CAB225B6B16C}" destId="{03C971CD-63D5-DC49-83DB-1F2ADBB97AA1}" srcOrd="3" destOrd="0" parTransId="{F6147B34-C93E-934B-A357-C3849F58DF6C}" sibTransId="{BFC64C27-767E-6A4C-96F5-4F050BC3CA59}"/>
    <dgm:cxn modelId="{4D68554D-8541-504F-AB0E-05AF38B1D69A}" type="presOf" srcId="{0761DDB8-14C0-3040-8019-63DA725834DF}" destId="{0BF4FB66-5186-394D-B55C-DDAB23E677AF}" srcOrd="0" destOrd="0" presId="urn:microsoft.com/office/officeart/2005/8/layout/cycle4"/>
    <dgm:cxn modelId="{0AB583D0-F72E-B445-AD62-3159EBCAB61D}" type="presParOf" srcId="{E7DFF903-7546-0946-93E0-388699EFF74C}" destId="{AE052D80-B164-7D45-A217-1100BDC918E5}" srcOrd="0" destOrd="0" presId="urn:microsoft.com/office/officeart/2005/8/layout/cycle4"/>
    <dgm:cxn modelId="{567A6144-77D7-C64A-96FD-243F300D7A85}" type="presParOf" srcId="{AE052D80-B164-7D45-A217-1100BDC918E5}" destId="{107ACCC8-04FE-0543-8DB7-69C9DF967182}" srcOrd="0" destOrd="0" presId="urn:microsoft.com/office/officeart/2005/8/layout/cycle4"/>
    <dgm:cxn modelId="{1D30FF02-52FB-ED4B-86F6-03CEC0B3AFFE}" type="presParOf" srcId="{107ACCC8-04FE-0543-8DB7-69C9DF967182}" destId="{0BF4FB66-5186-394D-B55C-DDAB23E677AF}" srcOrd="0" destOrd="0" presId="urn:microsoft.com/office/officeart/2005/8/layout/cycle4"/>
    <dgm:cxn modelId="{5B6BC000-2939-F644-A4B7-C4E1CF1AFFDC}" type="presParOf" srcId="{107ACCC8-04FE-0543-8DB7-69C9DF967182}" destId="{A528FB40-304E-724E-81A4-83BB5C0E6530}" srcOrd="1" destOrd="0" presId="urn:microsoft.com/office/officeart/2005/8/layout/cycle4"/>
    <dgm:cxn modelId="{B4E3F511-7BF2-8B45-90F4-309091FCB80E}" type="presParOf" srcId="{AE052D80-B164-7D45-A217-1100BDC918E5}" destId="{F5E1AB4E-10C6-1D4D-B725-896BBD6E8E68}" srcOrd="1" destOrd="0" presId="urn:microsoft.com/office/officeart/2005/8/layout/cycle4"/>
    <dgm:cxn modelId="{BCB29C94-3DAA-EA43-A7DB-0E9A39E28B5B}" type="presParOf" srcId="{F5E1AB4E-10C6-1D4D-B725-896BBD6E8E68}" destId="{93C907DD-F829-6847-A56A-DB5C8730EA31}" srcOrd="0" destOrd="0" presId="urn:microsoft.com/office/officeart/2005/8/layout/cycle4"/>
    <dgm:cxn modelId="{AA667EAC-17B9-5B4E-BD4A-EFEA5E70719C}" type="presParOf" srcId="{F5E1AB4E-10C6-1D4D-B725-896BBD6E8E68}" destId="{08A152E6-1079-9E4F-B9C4-053F347160E9}" srcOrd="1" destOrd="0" presId="urn:microsoft.com/office/officeart/2005/8/layout/cycle4"/>
    <dgm:cxn modelId="{939A2FD7-6D8D-9740-A897-F0BD71914203}" type="presParOf" srcId="{AE052D80-B164-7D45-A217-1100BDC918E5}" destId="{4B912392-4A18-CA44-8C3D-7C52A6483232}" srcOrd="2" destOrd="0" presId="urn:microsoft.com/office/officeart/2005/8/layout/cycle4"/>
    <dgm:cxn modelId="{8A701EDB-96BB-B048-80D9-A100E4889087}" type="presParOf" srcId="{4B912392-4A18-CA44-8C3D-7C52A6483232}" destId="{8CE525B5-F71B-AB4C-AA12-FE9E22D2379B}" srcOrd="0" destOrd="0" presId="urn:microsoft.com/office/officeart/2005/8/layout/cycle4"/>
    <dgm:cxn modelId="{9BB24F73-DE3A-6C42-820C-822047771EC2}" type="presParOf" srcId="{4B912392-4A18-CA44-8C3D-7C52A6483232}" destId="{C40256BE-C466-0640-B862-F36E25A3B438}" srcOrd="1" destOrd="0" presId="urn:microsoft.com/office/officeart/2005/8/layout/cycle4"/>
    <dgm:cxn modelId="{AC6B9C2C-622B-814D-9D57-F34820B3D00A}" type="presParOf" srcId="{AE052D80-B164-7D45-A217-1100BDC918E5}" destId="{8E667A2F-D10F-444A-992C-5ABD9EC7FBA4}" srcOrd="3" destOrd="0" presId="urn:microsoft.com/office/officeart/2005/8/layout/cycle4"/>
    <dgm:cxn modelId="{63342C92-06E4-5E49-9024-5BDC5825A758}" type="presParOf" srcId="{8E667A2F-D10F-444A-992C-5ABD9EC7FBA4}" destId="{18366D13-2F70-B949-8154-082E3B69951E}" srcOrd="0" destOrd="0" presId="urn:microsoft.com/office/officeart/2005/8/layout/cycle4"/>
    <dgm:cxn modelId="{389BD98E-A746-1940-AE27-F57ACFCEAB02}" type="presParOf" srcId="{8E667A2F-D10F-444A-992C-5ABD9EC7FBA4}" destId="{578AF5D2-7572-6843-B57B-E75ED9A0A1B9}" srcOrd="1" destOrd="0" presId="urn:microsoft.com/office/officeart/2005/8/layout/cycle4"/>
    <dgm:cxn modelId="{C5C8070D-7143-4246-9523-01EF6C560C50}" type="presParOf" srcId="{AE052D80-B164-7D45-A217-1100BDC918E5}" destId="{97DF777E-AC2B-DA4D-AA66-0AEA19CBF10A}" srcOrd="4" destOrd="0" presId="urn:microsoft.com/office/officeart/2005/8/layout/cycle4"/>
    <dgm:cxn modelId="{5137DA60-8693-B74B-AD6B-89A9116FB060}" type="presParOf" srcId="{E7DFF903-7546-0946-93E0-388699EFF74C}" destId="{4D225C0E-7CF4-A94D-82F5-9220921FF567}" srcOrd="1" destOrd="0" presId="urn:microsoft.com/office/officeart/2005/8/layout/cycle4"/>
    <dgm:cxn modelId="{D7EDCD10-913D-1C48-90A4-DF747F86BBC2}" type="presParOf" srcId="{4D225C0E-7CF4-A94D-82F5-9220921FF567}" destId="{B07AF984-0FC1-4A4D-98D2-17167579AAC4}" srcOrd="0" destOrd="0" presId="urn:microsoft.com/office/officeart/2005/8/layout/cycle4"/>
    <dgm:cxn modelId="{F3743483-850B-AD4F-929D-093AEF8FB0AC}" type="presParOf" srcId="{4D225C0E-7CF4-A94D-82F5-9220921FF567}" destId="{6FA79C19-2528-6B48-ABD6-6C6EA3356893}" srcOrd="1" destOrd="0" presId="urn:microsoft.com/office/officeart/2005/8/layout/cycle4"/>
    <dgm:cxn modelId="{13A2965E-129F-3943-93D8-D165BDD2B643}" type="presParOf" srcId="{4D225C0E-7CF4-A94D-82F5-9220921FF567}" destId="{7E927F3A-05B5-A84B-AB32-2FA2D00712F2}" srcOrd="2" destOrd="0" presId="urn:microsoft.com/office/officeart/2005/8/layout/cycle4"/>
    <dgm:cxn modelId="{0E7480D6-161E-BF4C-BF88-7CCFF96CE67E}" type="presParOf" srcId="{4D225C0E-7CF4-A94D-82F5-9220921FF567}" destId="{27724E98-9F91-A046-A366-FB830FB7BC17}" srcOrd="3" destOrd="0" presId="urn:microsoft.com/office/officeart/2005/8/layout/cycle4"/>
    <dgm:cxn modelId="{0ADE67F7-74F3-F84A-9A47-454302E8018E}" type="presParOf" srcId="{4D225C0E-7CF4-A94D-82F5-9220921FF567}" destId="{EBA5B6BD-82F9-B44E-B110-4A66D7ECE8D1}" srcOrd="4" destOrd="0" presId="urn:microsoft.com/office/officeart/2005/8/layout/cycle4"/>
    <dgm:cxn modelId="{5D277DA3-ABBF-B44D-9DC0-EA4A37DF7DFC}" type="presParOf" srcId="{E7DFF903-7546-0946-93E0-388699EFF74C}" destId="{3372E17F-4F28-2E4C-80DD-4132EB5DAC6C}" srcOrd="2" destOrd="0" presId="urn:microsoft.com/office/officeart/2005/8/layout/cycle4"/>
    <dgm:cxn modelId="{FEBF9F06-101E-5941-AA08-AC93772A7D7F}" type="presParOf" srcId="{E7DFF903-7546-0946-93E0-388699EFF74C}" destId="{B3D4449A-EC59-6A4B-8655-9260B0F71119}"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82583-ED5B-2640-B715-D5CE6E7C8935}">
      <dsp:nvSpPr>
        <dsp:cNvPr id="0" name=""/>
        <dsp:cNvSpPr/>
      </dsp:nvSpPr>
      <dsp:spPr>
        <a:xfrm>
          <a:off x="1658291" y="498036"/>
          <a:ext cx="3365631" cy="2397114"/>
        </a:xfrm>
        <a:prstGeom prst="trapezoid">
          <a:avLst>
            <a:gd name="adj" fmla="val 57714"/>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_tradnl" sz="1400" b="1" kern="1200" noProof="0" dirty="0"/>
            <a:t>INTRA-COVID</a:t>
          </a:r>
        </a:p>
        <a:p>
          <a:pPr lvl="0" algn="ctr" defTabSz="622300">
            <a:lnSpc>
              <a:spcPct val="90000"/>
            </a:lnSpc>
            <a:spcBef>
              <a:spcPct val="0"/>
            </a:spcBef>
            <a:spcAft>
              <a:spcPct val="35000"/>
            </a:spcAft>
          </a:pPr>
          <a:r>
            <a:rPr lang="es-ES_tradnl" sz="1400" kern="1200" noProof="0" dirty="0"/>
            <a:t>¿Cómo </a:t>
          </a:r>
        </a:p>
        <a:p>
          <a:pPr lvl="0" algn="ctr" defTabSz="622300">
            <a:lnSpc>
              <a:spcPct val="90000"/>
            </a:lnSpc>
            <a:spcBef>
              <a:spcPct val="0"/>
            </a:spcBef>
            <a:spcAft>
              <a:spcPct val="35000"/>
            </a:spcAft>
          </a:pPr>
          <a:r>
            <a:rPr lang="es-ES_tradnl" sz="1400" kern="1200" noProof="0" dirty="0"/>
            <a:t>asignamos </a:t>
          </a:r>
        </a:p>
        <a:p>
          <a:pPr lvl="0" algn="ctr" defTabSz="622300">
            <a:lnSpc>
              <a:spcPct val="90000"/>
            </a:lnSpc>
            <a:spcBef>
              <a:spcPct val="0"/>
            </a:spcBef>
            <a:spcAft>
              <a:spcPct val="35000"/>
            </a:spcAft>
          </a:pPr>
          <a:r>
            <a:rPr lang="es-ES_tradnl" sz="1400" kern="1200" noProof="0" dirty="0"/>
            <a:t>recursos </a:t>
          </a:r>
        </a:p>
        <a:p>
          <a:pPr lvl="0" algn="ctr" defTabSz="622300">
            <a:lnSpc>
              <a:spcPct val="90000"/>
            </a:lnSpc>
            <a:spcBef>
              <a:spcPct val="0"/>
            </a:spcBef>
            <a:spcAft>
              <a:spcPct val="35000"/>
            </a:spcAft>
          </a:pPr>
          <a:r>
            <a:rPr lang="es-ES_tradnl" sz="1400" kern="1200" noProof="0" dirty="0"/>
            <a:t>entre diferentes</a:t>
          </a:r>
        </a:p>
        <a:p>
          <a:pPr lvl="0" algn="ctr" defTabSz="622300">
            <a:lnSpc>
              <a:spcPct val="90000"/>
            </a:lnSpc>
            <a:spcBef>
              <a:spcPct val="0"/>
            </a:spcBef>
            <a:spcAft>
              <a:spcPct val="35000"/>
            </a:spcAft>
          </a:pPr>
          <a:r>
            <a:rPr lang="es-ES_tradnl" sz="1400" kern="1200" noProof="0" dirty="0"/>
            <a:t> intervenciones terapéuticas </a:t>
          </a:r>
        </a:p>
        <a:p>
          <a:pPr lvl="0" algn="ctr" defTabSz="622300">
            <a:lnSpc>
              <a:spcPct val="90000"/>
            </a:lnSpc>
            <a:spcBef>
              <a:spcPct val="0"/>
            </a:spcBef>
            <a:spcAft>
              <a:spcPct val="35000"/>
            </a:spcAft>
          </a:pPr>
          <a:r>
            <a:rPr lang="es-ES_tradnl" sz="1400" kern="1200" noProof="0" dirty="0"/>
            <a:t>y no terapéuticas </a:t>
          </a:r>
        </a:p>
        <a:p>
          <a:pPr lvl="0" algn="ctr" defTabSz="622300">
            <a:lnSpc>
              <a:spcPct val="90000"/>
            </a:lnSpc>
            <a:spcBef>
              <a:spcPct val="0"/>
            </a:spcBef>
            <a:spcAft>
              <a:spcPct val="35000"/>
            </a:spcAft>
          </a:pPr>
          <a:r>
            <a:rPr lang="es-ES_tradnl" sz="1400" kern="1200" noProof="0" dirty="0"/>
            <a:t>para combatir el Covid-19?</a:t>
          </a:r>
          <a:endParaRPr lang="es-ES_tradnl" sz="1400" u="sng" kern="1200" noProof="0" dirty="0"/>
        </a:p>
      </dsp:txBody>
      <dsp:txXfrm>
        <a:off x="1658291" y="498036"/>
        <a:ext cx="3365631" cy="2397114"/>
      </dsp:txXfrm>
    </dsp:sp>
    <dsp:sp modelId="{E0B86D35-407C-3C4C-8261-87BE0252882B}">
      <dsp:nvSpPr>
        <dsp:cNvPr id="0" name=""/>
        <dsp:cNvSpPr/>
      </dsp:nvSpPr>
      <dsp:spPr>
        <a:xfrm>
          <a:off x="964225" y="2799952"/>
          <a:ext cx="4821056" cy="1336932"/>
        </a:xfrm>
        <a:prstGeom prst="trapezoid">
          <a:avLst>
            <a:gd name="adj" fmla="val 57714"/>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_tradnl" sz="1400" b="1" kern="1200" noProof="0" dirty="0"/>
            <a:t>AL INTERIOR DEL SECTOR SALUD</a:t>
          </a:r>
        </a:p>
        <a:p>
          <a:pPr lvl="0" algn="ctr" defTabSz="622300">
            <a:lnSpc>
              <a:spcPct val="90000"/>
            </a:lnSpc>
            <a:spcBef>
              <a:spcPct val="0"/>
            </a:spcBef>
            <a:spcAft>
              <a:spcPct val="35000"/>
            </a:spcAft>
          </a:pPr>
          <a:r>
            <a:rPr lang="es-ES_tradnl" sz="1400" kern="1200" noProof="0" dirty="0"/>
            <a:t>¿Cómo asignamos recursos entre intervenciones para la atención y contención del Covid-19 y otras enfermedades? </a:t>
          </a:r>
        </a:p>
      </dsp:txBody>
      <dsp:txXfrm>
        <a:off x="1807910" y="2799952"/>
        <a:ext cx="3133686" cy="1336932"/>
      </dsp:txXfrm>
    </dsp:sp>
    <dsp:sp modelId="{C115A3D1-EC20-3245-818A-3C23AC922DC8}">
      <dsp:nvSpPr>
        <dsp:cNvPr id="0" name=""/>
        <dsp:cNvSpPr/>
      </dsp:nvSpPr>
      <dsp:spPr>
        <a:xfrm>
          <a:off x="0" y="4078390"/>
          <a:ext cx="6763593" cy="1716870"/>
        </a:xfrm>
        <a:prstGeom prst="trapezoid">
          <a:avLst>
            <a:gd name="adj" fmla="val 57714"/>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_tradnl" sz="1400" b="1" kern="1200" noProof="0" dirty="0">
              <a:solidFill>
                <a:schemeClr val="bg2"/>
              </a:solidFill>
            </a:rPr>
            <a:t>ENTRE SECTORES</a:t>
          </a:r>
        </a:p>
        <a:p>
          <a:pPr lvl="0" algn="ctr" defTabSz="622300">
            <a:lnSpc>
              <a:spcPct val="90000"/>
            </a:lnSpc>
            <a:spcBef>
              <a:spcPct val="0"/>
            </a:spcBef>
            <a:spcAft>
              <a:spcPct val="35000"/>
            </a:spcAft>
          </a:pPr>
          <a:r>
            <a:rPr lang="es-ES_tradnl" sz="1400" kern="1200" noProof="0" dirty="0">
              <a:solidFill>
                <a:schemeClr val="bg2"/>
              </a:solidFill>
            </a:rPr>
            <a:t>Cómo asignamos recursos entre salud y otros sectores, por ejemplo asistencia social o estímulos económicos</a:t>
          </a:r>
        </a:p>
      </dsp:txBody>
      <dsp:txXfrm>
        <a:off x="1183628" y="4078390"/>
        <a:ext cx="4396335" cy="17168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781C1-2186-0642-9DDB-C1FA893B4CAB}">
      <dsp:nvSpPr>
        <dsp:cNvPr id="0" name=""/>
        <dsp:cNvSpPr/>
      </dsp:nvSpPr>
      <dsp:spPr>
        <a:xfrm>
          <a:off x="22438" y="254154"/>
          <a:ext cx="3282735" cy="7033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s-ES_tradnl" sz="1900" kern="1200" noProof="0" dirty="0"/>
            <a:t>Holísticamente</a:t>
          </a:r>
        </a:p>
      </dsp:txBody>
      <dsp:txXfrm>
        <a:off x="22438" y="254154"/>
        <a:ext cx="3282735" cy="703354"/>
      </dsp:txXfrm>
    </dsp:sp>
    <dsp:sp modelId="{C195D213-565D-254F-BE70-BBA095EF6058}">
      <dsp:nvSpPr>
        <dsp:cNvPr id="0" name=""/>
        <dsp:cNvSpPr/>
      </dsp:nvSpPr>
      <dsp:spPr>
        <a:xfrm>
          <a:off x="5209" y="957508"/>
          <a:ext cx="3317193" cy="36508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s-ES_tradnl" sz="1900" kern="1200" noProof="0" dirty="0"/>
            <a:t>Efectos directos en salud del Covid-19</a:t>
          </a:r>
        </a:p>
        <a:p>
          <a:pPr marL="171450" lvl="1" indent="-171450" algn="l" defTabSz="844550">
            <a:lnSpc>
              <a:spcPct val="90000"/>
            </a:lnSpc>
            <a:spcBef>
              <a:spcPct val="0"/>
            </a:spcBef>
            <a:spcAft>
              <a:spcPct val="15000"/>
            </a:spcAft>
            <a:buChar char="••"/>
          </a:pPr>
          <a:r>
            <a:rPr lang="es-ES_tradnl" sz="1900" kern="1200" noProof="0" dirty="0"/>
            <a:t>Los efectos indirectos en otras condiciones de salud por INT (ej. confinamiento)</a:t>
          </a:r>
        </a:p>
        <a:p>
          <a:pPr marL="171450" lvl="1" indent="-171450" algn="l" defTabSz="844550">
            <a:lnSpc>
              <a:spcPct val="90000"/>
            </a:lnSpc>
            <a:spcBef>
              <a:spcPct val="0"/>
            </a:spcBef>
            <a:spcAft>
              <a:spcPct val="15000"/>
            </a:spcAft>
            <a:buChar char="••"/>
          </a:pPr>
          <a:r>
            <a:rPr lang="es-ES_tradnl" sz="1900" kern="1200" noProof="0" dirty="0"/>
            <a:t>Los efectos directos en salud por desplazamiento de servicios y recursos</a:t>
          </a:r>
        </a:p>
        <a:p>
          <a:pPr marL="171450" lvl="1" indent="-171450" algn="l" defTabSz="844550">
            <a:lnSpc>
              <a:spcPct val="90000"/>
            </a:lnSpc>
            <a:spcBef>
              <a:spcPct val="0"/>
            </a:spcBef>
            <a:spcAft>
              <a:spcPct val="15000"/>
            </a:spcAft>
            <a:buChar char="••"/>
          </a:pPr>
          <a:r>
            <a:rPr lang="es-ES_tradnl" sz="1900" kern="1200" noProof="0" dirty="0"/>
            <a:t>Los efectos indirectos sobre otras condiciones de salud por impactos socio-económicos</a:t>
          </a:r>
        </a:p>
      </dsp:txBody>
      <dsp:txXfrm>
        <a:off x="5209" y="957508"/>
        <a:ext cx="3317193" cy="3650849"/>
      </dsp:txXfrm>
    </dsp:sp>
    <dsp:sp modelId="{FE76BBB7-958E-7F41-A3CC-C437C48F4A88}">
      <dsp:nvSpPr>
        <dsp:cNvPr id="0" name=""/>
        <dsp:cNvSpPr/>
      </dsp:nvSpPr>
      <dsp:spPr>
        <a:xfrm>
          <a:off x="3763770" y="254154"/>
          <a:ext cx="3152626" cy="7033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s-ES_tradnl" sz="1900" kern="1200" noProof="0" dirty="0"/>
            <a:t>Guiado por principios explícitos</a:t>
          </a:r>
        </a:p>
      </dsp:txBody>
      <dsp:txXfrm>
        <a:off x="3763770" y="254154"/>
        <a:ext cx="3152626" cy="703354"/>
      </dsp:txXfrm>
    </dsp:sp>
    <dsp:sp modelId="{E00E1275-9502-DA4F-9AFC-F8A04E748E45}">
      <dsp:nvSpPr>
        <dsp:cNvPr id="0" name=""/>
        <dsp:cNvSpPr/>
      </dsp:nvSpPr>
      <dsp:spPr>
        <a:xfrm>
          <a:off x="3763770" y="957508"/>
          <a:ext cx="3152626" cy="36508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s-ES_tradnl" sz="1900" kern="1200" noProof="0" dirty="0"/>
            <a:t>Eficiencia o mayor beneficio en salud para la mayoría</a:t>
          </a:r>
        </a:p>
        <a:p>
          <a:pPr marL="171450" lvl="1" indent="-171450" algn="l" defTabSz="844550">
            <a:lnSpc>
              <a:spcPct val="90000"/>
            </a:lnSpc>
            <a:spcBef>
              <a:spcPct val="0"/>
            </a:spcBef>
            <a:spcAft>
              <a:spcPct val="15000"/>
            </a:spcAft>
            <a:buChar char="••"/>
          </a:pPr>
          <a:r>
            <a:rPr lang="es-ES_tradnl" sz="1900" kern="1200" noProof="0" dirty="0"/>
            <a:t>Equidad y protección de los más vulnerables</a:t>
          </a:r>
        </a:p>
        <a:p>
          <a:pPr marL="171450" lvl="1" indent="-171450" algn="l" defTabSz="844550">
            <a:lnSpc>
              <a:spcPct val="90000"/>
            </a:lnSpc>
            <a:spcBef>
              <a:spcPct val="0"/>
            </a:spcBef>
            <a:spcAft>
              <a:spcPct val="15000"/>
            </a:spcAft>
            <a:buChar char="••"/>
          </a:pPr>
          <a:r>
            <a:rPr lang="es-ES_tradnl" sz="1900" kern="1200" noProof="0" dirty="0"/>
            <a:t>Reciprocidad</a:t>
          </a:r>
        </a:p>
        <a:p>
          <a:pPr marL="171450" lvl="1" indent="-171450" algn="l" defTabSz="844550">
            <a:lnSpc>
              <a:spcPct val="90000"/>
            </a:lnSpc>
            <a:spcBef>
              <a:spcPct val="0"/>
            </a:spcBef>
            <a:spcAft>
              <a:spcPct val="15000"/>
            </a:spcAft>
            <a:buChar char="••"/>
          </a:pPr>
          <a:r>
            <a:rPr lang="es-ES_tradnl" sz="1900" kern="1200" noProof="0" dirty="0"/>
            <a:t>Autonomía y libertad individual</a:t>
          </a:r>
        </a:p>
      </dsp:txBody>
      <dsp:txXfrm>
        <a:off x="3763770" y="957508"/>
        <a:ext cx="3152626" cy="3650849"/>
      </dsp:txXfrm>
    </dsp:sp>
    <dsp:sp modelId="{0A84EC88-5462-E44E-9C64-9B58FCD380B0}">
      <dsp:nvSpPr>
        <dsp:cNvPr id="0" name=""/>
        <dsp:cNvSpPr/>
      </dsp:nvSpPr>
      <dsp:spPr>
        <a:xfrm>
          <a:off x="7357764" y="254154"/>
          <a:ext cx="3152626" cy="70335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s-ES_tradnl" sz="1900" kern="1200" noProof="0" dirty="0"/>
            <a:t>Siguiendo procesos</a:t>
          </a:r>
        </a:p>
      </dsp:txBody>
      <dsp:txXfrm>
        <a:off x="7357764" y="254154"/>
        <a:ext cx="3152626" cy="703354"/>
      </dsp:txXfrm>
    </dsp:sp>
    <dsp:sp modelId="{F7E182A8-997D-F64C-94AA-BFD8F473E1B6}">
      <dsp:nvSpPr>
        <dsp:cNvPr id="0" name=""/>
        <dsp:cNvSpPr/>
      </dsp:nvSpPr>
      <dsp:spPr>
        <a:xfrm>
          <a:off x="7357764" y="957508"/>
          <a:ext cx="3152626" cy="36508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s-ES_tradnl" sz="1900" kern="1200" noProof="0" dirty="0"/>
            <a:t>Públicos y transparentes</a:t>
          </a:r>
        </a:p>
        <a:p>
          <a:pPr marL="171450" lvl="1" indent="-171450" algn="l" defTabSz="844550">
            <a:lnSpc>
              <a:spcPct val="90000"/>
            </a:lnSpc>
            <a:spcBef>
              <a:spcPct val="0"/>
            </a:spcBef>
            <a:spcAft>
              <a:spcPct val="15000"/>
            </a:spcAft>
            <a:buChar char="••"/>
          </a:pPr>
          <a:r>
            <a:rPr lang="es-ES_tradnl" sz="1900" kern="1200" noProof="0" dirty="0"/>
            <a:t>Basados en la evidencia y-o el juicio experto</a:t>
          </a:r>
        </a:p>
        <a:p>
          <a:pPr marL="171450" lvl="1" indent="-171450" algn="l" defTabSz="844550">
            <a:lnSpc>
              <a:spcPct val="90000"/>
            </a:lnSpc>
            <a:spcBef>
              <a:spcPct val="0"/>
            </a:spcBef>
            <a:spcAft>
              <a:spcPct val="15000"/>
            </a:spcAft>
            <a:buChar char="••"/>
          </a:pPr>
          <a:r>
            <a:rPr lang="es-ES_tradnl" sz="1900" kern="1200" noProof="0" dirty="0"/>
            <a:t>Usando razones relevantes y válidas (principios)</a:t>
          </a:r>
        </a:p>
        <a:p>
          <a:pPr marL="171450" lvl="1" indent="-171450" algn="l" defTabSz="844550">
            <a:lnSpc>
              <a:spcPct val="90000"/>
            </a:lnSpc>
            <a:spcBef>
              <a:spcPct val="0"/>
            </a:spcBef>
            <a:spcAft>
              <a:spcPct val="15000"/>
            </a:spcAft>
            <a:buChar char="••"/>
          </a:pPr>
          <a:r>
            <a:rPr lang="es-ES_tradnl" sz="1900" kern="1200" noProof="0" dirty="0"/>
            <a:t>Participativos</a:t>
          </a:r>
        </a:p>
        <a:p>
          <a:pPr marL="171450" lvl="1" indent="-171450" algn="l" defTabSz="844550">
            <a:lnSpc>
              <a:spcPct val="90000"/>
            </a:lnSpc>
            <a:spcBef>
              <a:spcPct val="0"/>
            </a:spcBef>
            <a:spcAft>
              <a:spcPct val="15000"/>
            </a:spcAft>
            <a:buChar char="••"/>
          </a:pPr>
          <a:r>
            <a:rPr lang="es-ES_tradnl" sz="1900" kern="1200" noProof="0" dirty="0"/>
            <a:t>Consistentes</a:t>
          </a:r>
        </a:p>
        <a:p>
          <a:pPr marL="171450" lvl="1" indent="-171450" algn="l" defTabSz="844550">
            <a:lnSpc>
              <a:spcPct val="90000"/>
            </a:lnSpc>
            <a:spcBef>
              <a:spcPct val="0"/>
            </a:spcBef>
            <a:spcAft>
              <a:spcPct val="15000"/>
            </a:spcAft>
            <a:buChar char="••"/>
          </a:pPr>
          <a:r>
            <a:rPr lang="es-ES_tradnl" sz="1900" kern="1200" noProof="0" dirty="0"/>
            <a:t>Con capacidad de revisión y apelación</a:t>
          </a:r>
        </a:p>
        <a:p>
          <a:pPr marL="171450" lvl="1" indent="-171450" algn="l" defTabSz="844550">
            <a:lnSpc>
              <a:spcPct val="90000"/>
            </a:lnSpc>
            <a:spcBef>
              <a:spcPct val="0"/>
            </a:spcBef>
            <a:spcAft>
              <a:spcPct val="15000"/>
            </a:spcAft>
            <a:buChar char="••"/>
          </a:pPr>
          <a:r>
            <a:rPr lang="es-ES_tradnl" sz="1900" kern="1200" noProof="0" dirty="0"/>
            <a:t>Monitoreados y regulados</a:t>
          </a:r>
        </a:p>
        <a:p>
          <a:pPr marL="171450" lvl="1" indent="-171450" algn="l" defTabSz="844550">
            <a:lnSpc>
              <a:spcPct val="90000"/>
            </a:lnSpc>
            <a:spcBef>
              <a:spcPct val="0"/>
            </a:spcBef>
            <a:spcAft>
              <a:spcPct val="15000"/>
            </a:spcAft>
            <a:buChar char="••"/>
          </a:pPr>
          <a:endParaRPr lang="es-ES_tradnl" sz="1900" kern="1200" noProof="0" dirty="0"/>
        </a:p>
      </dsp:txBody>
      <dsp:txXfrm>
        <a:off x="7357764" y="957508"/>
        <a:ext cx="3152626" cy="36508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525B5-F71B-AB4C-AA12-FE9E22D2379B}">
      <dsp:nvSpPr>
        <dsp:cNvPr id="0" name=""/>
        <dsp:cNvSpPr/>
      </dsp:nvSpPr>
      <dsp:spPr>
        <a:xfrm>
          <a:off x="5890594" y="4017437"/>
          <a:ext cx="2918550" cy="18905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t>Detener</a:t>
          </a:r>
          <a:r>
            <a:rPr lang="en-US" sz="1600" kern="1200" dirty="0"/>
            <a:t> </a:t>
          </a:r>
          <a:r>
            <a:rPr lang="en-US" sz="1600" kern="1200" dirty="0" err="1"/>
            <a:t>cadenas</a:t>
          </a:r>
          <a:r>
            <a:rPr lang="en-US" sz="1600" kern="1200" dirty="0"/>
            <a:t> de </a:t>
          </a:r>
          <a:r>
            <a:rPr lang="en-US" sz="1600" kern="1200" dirty="0" err="1"/>
            <a:t>transmisión</a:t>
          </a:r>
          <a:endParaRPr lang="en-US" sz="1600" kern="1200" dirty="0"/>
        </a:p>
      </dsp:txBody>
      <dsp:txXfrm>
        <a:off x="6807688" y="4531606"/>
        <a:ext cx="1959927" cy="1334861"/>
      </dsp:txXfrm>
    </dsp:sp>
    <dsp:sp modelId="{18366D13-2F70-B949-8154-082E3B69951E}">
      <dsp:nvSpPr>
        <dsp:cNvPr id="0" name=""/>
        <dsp:cNvSpPr/>
      </dsp:nvSpPr>
      <dsp:spPr>
        <a:xfrm>
          <a:off x="1128748" y="4017437"/>
          <a:ext cx="2918550" cy="18905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t>Diagnosticar</a:t>
          </a:r>
          <a:endParaRPr lang="en-US" sz="1600" kern="1200" dirty="0"/>
        </a:p>
        <a:p>
          <a:pPr marL="171450" lvl="1" indent="-171450" algn="l" defTabSz="711200">
            <a:lnSpc>
              <a:spcPct val="90000"/>
            </a:lnSpc>
            <a:spcBef>
              <a:spcPct val="0"/>
            </a:spcBef>
            <a:spcAft>
              <a:spcPct val="15000"/>
            </a:spcAft>
            <a:buChar char="••"/>
          </a:pPr>
          <a:r>
            <a:rPr lang="en-US" sz="1600" kern="1200" dirty="0" err="1"/>
            <a:t>Detener</a:t>
          </a:r>
          <a:r>
            <a:rPr lang="en-US" sz="1600" kern="1200" dirty="0"/>
            <a:t> </a:t>
          </a:r>
          <a:r>
            <a:rPr lang="en-US" sz="1600" kern="1200" dirty="0" err="1"/>
            <a:t>cadenas</a:t>
          </a:r>
          <a:r>
            <a:rPr lang="en-US" sz="1600" kern="1200" dirty="0"/>
            <a:t> de </a:t>
          </a:r>
          <a:r>
            <a:rPr lang="en-US" sz="1600" kern="1200" dirty="0" err="1"/>
            <a:t>transmisión</a:t>
          </a:r>
          <a:endParaRPr lang="en-US" sz="1600" kern="1200" dirty="0"/>
        </a:p>
      </dsp:txBody>
      <dsp:txXfrm>
        <a:off x="1170277" y="4531606"/>
        <a:ext cx="1959927" cy="1334861"/>
      </dsp:txXfrm>
    </dsp:sp>
    <dsp:sp modelId="{93C907DD-F829-6847-A56A-DB5C8730EA31}">
      <dsp:nvSpPr>
        <dsp:cNvPr id="0" name=""/>
        <dsp:cNvSpPr/>
      </dsp:nvSpPr>
      <dsp:spPr>
        <a:xfrm>
          <a:off x="5890594" y="0"/>
          <a:ext cx="2918550" cy="18905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t>Reducir</a:t>
          </a:r>
          <a:r>
            <a:rPr lang="en-US" sz="1600" kern="1200" dirty="0"/>
            <a:t> </a:t>
          </a:r>
          <a:r>
            <a:rPr lang="en-US" sz="1600" kern="1200" dirty="0" err="1"/>
            <a:t>trasnmisibilidad</a:t>
          </a:r>
          <a:endParaRPr lang="en-US" sz="1600" kern="1200" dirty="0"/>
        </a:p>
        <a:p>
          <a:pPr marL="171450" lvl="1" indent="-171450" algn="l" defTabSz="711200">
            <a:lnSpc>
              <a:spcPct val="90000"/>
            </a:lnSpc>
            <a:spcBef>
              <a:spcPct val="0"/>
            </a:spcBef>
            <a:spcAft>
              <a:spcPct val="15000"/>
            </a:spcAft>
            <a:buChar char="••"/>
          </a:pPr>
          <a:r>
            <a:rPr lang="en-US" sz="1600" kern="1200" dirty="0" err="1"/>
            <a:t>Reducir</a:t>
          </a:r>
          <a:r>
            <a:rPr lang="en-US" sz="1600" kern="1200" dirty="0"/>
            <a:t> “</a:t>
          </a:r>
          <a:r>
            <a:rPr lang="en-US" sz="1600" kern="1200" dirty="0" err="1"/>
            <a:t>contactos</a:t>
          </a:r>
          <a:r>
            <a:rPr lang="en-US" sz="1600" kern="1200" dirty="0"/>
            <a:t> </a:t>
          </a:r>
          <a:r>
            <a:rPr lang="en-US" sz="1600" kern="1200" dirty="0" err="1"/>
            <a:t>cercanos</a:t>
          </a:r>
          <a:r>
            <a:rPr lang="en-US" sz="1600" kern="1200" dirty="0"/>
            <a:t>”</a:t>
          </a:r>
        </a:p>
      </dsp:txBody>
      <dsp:txXfrm>
        <a:off x="6807688" y="41529"/>
        <a:ext cx="1959927" cy="1334861"/>
      </dsp:txXfrm>
    </dsp:sp>
    <dsp:sp modelId="{0BF4FB66-5186-394D-B55C-DDAB23E677AF}">
      <dsp:nvSpPr>
        <dsp:cNvPr id="0" name=""/>
        <dsp:cNvSpPr/>
      </dsp:nvSpPr>
      <dsp:spPr>
        <a:xfrm>
          <a:off x="1128748" y="0"/>
          <a:ext cx="2918550" cy="18905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marL="171450" lvl="1" indent="-171450" algn="l" defTabSz="711200">
            <a:lnSpc>
              <a:spcPct val="90000"/>
            </a:lnSpc>
            <a:spcBef>
              <a:spcPct val="0"/>
            </a:spcBef>
            <a:spcAft>
              <a:spcPct val="15000"/>
            </a:spcAft>
            <a:buChar char="••"/>
          </a:pPr>
          <a:r>
            <a:rPr lang="en-US" sz="1600" kern="1200" dirty="0" err="1"/>
            <a:t>Reducir</a:t>
          </a:r>
          <a:r>
            <a:rPr lang="en-US" sz="1600" kern="1200" dirty="0"/>
            <a:t> </a:t>
          </a:r>
          <a:r>
            <a:rPr lang="en-US" sz="1600" kern="1200" dirty="0" err="1"/>
            <a:t>número</a:t>
          </a:r>
          <a:r>
            <a:rPr lang="en-US" sz="1600" kern="1200" dirty="0"/>
            <a:t> de </a:t>
          </a:r>
          <a:r>
            <a:rPr lang="en-US" sz="1600" kern="1200" dirty="0" err="1"/>
            <a:t>contactos</a:t>
          </a:r>
          <a:r>
            <a:rPr lang="en-US" sz="1600" kern="1200" dirty="0"/>
            <a:t> entre personas</a:t>
          </a:r>
        </a:p>
      </dsp:txBody>
      <dsp:txXfrm>
        <a:off x="1170277" y="41529"/>
        <a:ext cx="1959927" cy="1334861"/>
      </dsp:txXfrm>
    </dsp:sp>
    <dsp:sp modelId="{B07AF984-0FC1-4A4D-98D2-17167579AAC4}">
      <dsp:nvSpPr>
        <dsp:cNvPr id="0" name=""/>
        <dsp:cNvSpPr/>
      </dsp:nvSpPr>
      <dsp:spPr>
        <a:xfrm>
          <a:off x="2351704" y="336755"/>
          <a:ext cx="2558162" cy="255816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err="1"/>
            <a:t>Distancia-miento</a:t>
          </a:r>
          <a:endParaRPr lang="en-US" sz="2800" kern="1200" dirty="0"/>
        </a:p>
        <a:p>
          <a:pPr lvl="0" algn="ctr" defTabSz="1244600">
            <a:lnSpc>
              <a:spcPct val="90000"/>
            </a:lnSpc>
            <a:spcBef>
              <a:spcPct val="0"/>
            </a:spcBef>
            <a:spcAft>
              <a:spcPct val="35000"/>
            </a:spcAft>
          </a:pPr>
          <a:r>
            <a:rPr lang="en-US" sz="2800" kern="1200" dirty="0"/>
            <a:t>Social</a:t>
          </a:r>
        </a:p>
      </dsp:txBody>
      <dsp:txXfrm>
        <a:off x="3100972" y="1086023"/>
        <a:ext cx="1808894" cy="1808894"/>
      </dsp:txXfrm>
    </dsp:sp>
    <dsp:sp modelId="{6FA79C19-2528-6B48-ABD6-6C6EA3356893}">
      <dsp:nvSpPr>
        <dsp:cNvPr id="0" name=""/>
        <dsp:cNvSpPr/>
      </dsp:nvSpPr>
      <dsp:spPr>
        <a:xfrm rot="5400000">
          <a:off x="5028026" y="336755"/>
          <a:ext cx="2558162" cy="255816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a:t>EPP</a:t>
          </a:r>
        </a:p>
      </dsp:txBody>
      <dsp:txXfrm rot="-5400000">
        <a:off x="5028026" y="1086023"/>
        <a:ext cx="1808894" cy="1808894"/>
      </dsp:txXfrm>
    </dsp:sp>
    <dsp:sp modelId="{7E927F3A-05B5-A84B-AB32-2FA2D00712F2}">
      <dsp:nvSpPr>
        <dsp:cNvPr id="0" name=""/>
        <dsp:cNvSpPr/>
      </dsp:nvSpPr>
      <dsp:spPr>
        <a:xfrm rot="10800000">
          <a:off x="5028026" y="3013078"/>
          <a:ext cx="2558162" cy="255816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err="1"/>
            <a:t>Rastreo</a:t>
          </a:r>
          <a:endParaRPr lang="en-US" sz="3200" kern="1200" dirty="0"/>
        </a:p>
      </dsp:txBody>
      <dsp:txXfrm rot="10800000">
        <a:off x="5028026" y="3013078"/>
        <a:ext cx="1808894" cy="1808894"/>
      </dsp:txXfrm>
    </dsp:sp>
    <dsp:sp modelId="{27724E98-9F91-A046-A366-FB830FB7BC17}">
      <dsp:nvSpPr>
        <dsp:cNvPr id="0" name=""/>
        <dsp:cNvSpPr/>
      </dsp:nvSpPr>
      <dsp:spPr>
        <a:xfrm rot="16200000">
          <a:off x="2351704" y="3013078"/>
          <a:ext cx="2558162" cy="255816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err="1"/>
            <a:t>Pruebas</a:t>
          </a:r>
          <a:endParaRPr lang="en-US" sz="3200" kern="1200" dirty="0"/>
        </a:p>
      </dsp:txBody>
      <dsp:txXfrm rot="5400000">
        <a:off x="3100972" y="3013078"/>
        <a:ext cx="1808894" cy="1808894"/>
      </dsp:txXfrm>
    </dsp:sp>
    <dsp:sp modelId="{3372E17F-4F28-2E4C-80DD-4132EB5DAC6C}">
      <dsp:nvSpPr>
        <dsp:cNvPr id="0" name=""/>
        <dsp:cNvSpPr/>
      </dsp:nvSpPr>
      <dsp:spPr>
        <a:xfrm>
          <a:off x="4527324" y="2422278"/>
          <a:ext cx="883245" cy="76803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D4449A-EC59-6A4B-8655-9260B0F71119}">
      <dsp:nvSpPr>
        <dsp:cNvPr id="0" name=""/>
        <dsp:cNvSpPr/>
      </dsp:nvSpPr>
      <dsp:spPr>
        <a:xfrm rot="10800000">
          <a:off x="4527324" y="2717678"/>
          <a:ext cx="883245" cy="76803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FF19B-3AD5-8843-A301-098C949FB672}" type="datetimeFigureOut">
              <a:rPr lang="es-CO" smtClean="0"/>
              <a:t>20/07/2021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C78042-C220-F742-9EFE-43C02E7F37F7}" type="slidenum">
              <a:rPr lang="es-CO" smtClean="0"/>
              <a:t>‹Nº›</a:t>
            </a:fld>
            <a:endParaRPr lang="es-CO"/>
          </a:p>
        </p:txBody>
      </p:sp>
    </p:spTree>
    <p:extLst>
      <p:ext uri="{BB962C8B-B14F-4D97-AF65-F5344CB8AC3E}">
        <p14:creationId xmlns:p14="http://schemas.microsoft.com/office/powerpoint/2010/main" val="293106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Muchas gracias por esta invitación, es un placer estar con ustedes en este </a:t>
            </a:r>
            <a:r>
              <a:rPr lang="es-CO" dirty="0" err="1"/>
              <a:t>webinar</a:t>
            </a:r>
            <a:r>
              <a:rPr lang="es-CO" dirty="0"/>
              <a:t>. </a:t>
            </a:r>
          </a:p>
          <a:p>
            <a:r>
              <a:rPr lang="es-CO" dirty="0"/>
              <a:t>Las notas técnicas abarcan en detalle el tema de la priorización y es imposible cubrir todos los temas en esta presentación. Quiero entonces resumir algunos de los puntos que me parecen más relevantes, pero los invito a leer las notas, que describen más detalle los temas que trataré acá.</a:t>
            </a:r>
          </a:p>
          <a:p>
            <a:r>
              <a:rPr lang="es-CO" dirty="0"/>
              <a:t>Lo primero que quiero presentar es el marco conceptual que se desarrolla en la primera nota técnica. El marco hace referencia a QUÉ es lo que debemos priorizar para minimizar los impactos en salud de la pandemia. Y CÓMO hacer esta priorización.</a:t>
            </a:r>
          </a:p>
          <a:p>
            <a:endParaRPr lang="es-CO" dirty="0"/>
          </a:p>
          <a:p>
            <a:r>
              <a:rPr lang="es-CO" dirty="0"/>
              <a:t>CLICK, empecemos por QUÉ es lo que debemos priorizar de manera explícita. Las nota propone pensar la priorización como tres bolsas de recursos o dimensiones de asignación. En Una primera dimensión debemos definir…. </a:t>
            </a:r>
          </a:p>
          <a:p>
            <a:endParaRPr lang="es-CO" dirty="0"/>
          </a:p>
          <a:p>
            <a:r>
              <a:rPr lang="es-CO" dirty="0"/>
              <a:t>LEER DIAP. </a:t>
            </a:r>
          </a:p>
          <a:p>
            <a:endParaRPr lang="es-CO" dirty="0"/>
          </a:p>
          <a:p>
            <a:r>
              <a:rPr lang="es-CO" dirty="0"/>
              <a:t>En las notas abordamos los dos primeros segmentos de la pirámide, pero es importante no olvidar que otros sectores, como la priorización de asistencia social también tiene impactos en salud, y compite por la misma bolsa de recursos.</a:t>
            </a:r>
          </a:p>
          <a:p>
            <a:endParaRPr lang="es-CO" dirty="0"/>
          </a:p>
        </p:txBody>
      </p:sp>
      <p:sp>
        <p:nvSpPr>
          <p:cNvPr id="4" name="Marcador de número de diapositiva 3"/>
          <p:cNvSpPr>
            <a:spLocks noGrp="1"/>
          </p:cNvSpPr>
          <p:nvPr>
            <p:ph type="sldNum" sz="quarter" idx="5"/>
          </p:nvPr>
        </p:nvSpPr>
        <p:spPr/>
        <p:txBody>
          <a:bodyPr/>
          <a:lstStyle/>
          <a:p>
            <a:fld id="{76C78042-C220-F742-9EFE-43C02E7F37F7}" type="slidenum">
              <a:rPr lang="es-CO" smtClean="0"/>
              <a:t>4</a:t>
            </a:fld>
            <a:endParaRPr lang="es-CO"/>
          </a:p>
        </p:txBody>
      </p:sp>
    </p:spTree>
    <p:extLst>
      <p:ext uri="{BB962C8B-B14F-4D97-AF65-F5344CB8AC3E}">
        <p14:creationId xmlns:p14="http://schemas.microsoft.com/office/powerpoint/2010/main" val="1392852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La nota  también aborda el cómo, y propone que la priorización debe hacerse de manera holística, guiada por principios y siguiendo procesos.</a:t>
            </a:r>
          </a:p>
          <a:p>
            <a:endParaRPr lang="es-CO" dirty="0"/>
          </a:p>
          <a:p>
            <a:r>
              <a:rPr lang="es-CO" dirty="0"/>
              <a:t>CLICK. Leer diapositiva 1</a:t>
            </a:r>
          </a:p>
          <a:p>
            <a:endParaRPr lang="es-CO" dirty="0"/>
          </a:p>
          <a:p>
            <a:r>
              <a:rPr lang="es-CO" dirty="0"/>
              <a:t>CLICK</a:t>
            </a:r>
          </a:p>
          <a:p>
            <a:endParaRPr lang="es-CO" dirty="0"/>
          </a:p>
          <a:p>
            <a:r>
              <a:rPr lang="es-ES_tradnl" sz="1200" i="1" noProof="0" dirty="0">
                <a:solidFill>
                  <a:schemeClr val="accent2">
                    <a:lumMod val="75000"/>
                  </a:schemeClr>
                </a:solidFill>
              </a:rPr>
              <a:t>Eficiencia:</a:t>
            </a:r>
            <a:r>
              <a:rPr lang="es-ES_tradnl" sz="1200" noProof="0" dirty="0">
                <a:solidFill>
                  <a:schemeClr val="accent2">
                    <a:lumMod val="75000"/>
                  </a:schemeClr>
                </a:solidFill>
              </a:rPr>
              <a:t> </a:t>
            </a:r>
            <a:r>
              <a:rPr lang="es-ES_tradnl" sz="1200" noProof="0" dirty="0"/>
              <a:t>alcanzar el mayor bienestar posible con los recursos disponibles.  </a:t>
            </a:r>
          </a:p>
          <a:p>
            <a:endParaRPr lang="es-ES_tradnl" sz="1200" i="1" noProof="0" dirty="0">
              <a:solidFill>
                <a:schemeClr val="accent2">
                  <a:lumMod val="75000"/>
                </a:schemeClr>
              </a:solidFill>
            </a:endParaRPr>
          </a:p>
          <a:p>
            <a:r>
              <a:rPr lang="es-ES_tradnl" sz="1200" i="1" noProof="0" dirty="0">
                <a:solidFill>
                  <a:schemeClr val="accent2">
                    <a:lumMod val="75000"/>
                  </a:schemeClr>
                </a:solidFill>
              </a:rPr>
              <a:t>Equidad/Solidaridad</a:t>
            </a:r>
            <a:r>
              <a:rPr lang="es-ES_tradnl" sz="1200" noProof="0" dirty="0">
                <a:solidFill>
                  <a:schemeClr val="accent2">
                    <a:lumMod val="75000"/>
                  </a:schemeClr>
                </a:solidFill>
              </a:rPr>
              <a:t>: </a:t>
            </a:r>
            <a:r>
              <a:rPr lang="es-ES_tradnl" sz="1200" noProof="0" dirty="0"/>
              <a:t>todas las personas deben tener la misma probabilidad de acceder a los beneficios sin referencia a su edad, genero, religión, capacidad de pago, condición social, o localización geográfica. También busca que el costo de las intervenciones sea absorbido de manera colectiva y distribuido equitativamente, y evita exacerbar inequidades </a:t>
            </a:r>
          </a:p>
          <a:p>
            <a:endParaRPr lang="es-ES_tradnl" sz="1200" i="1" noProof="0" dirty="0">
              <a:solidFill>
                <a:schemeClr val="accent2">
                  <a:lumMod val="75000"/>
                </a:schemeClr>
              </a:solidFill>
            </a:endParaRPr>
          </a:p>
          <a:p>
            <a:r>
              <a:rPr lang="es-ES_tradnl" sz="1200" i="1" noProof="0" dirty="0">
                <a:solidFill>
                  <a:schemeClr val="accent2">
                    <a:lumMod val="75000"/>
                  </a:schemeClr>
                </a:solidFill>
              </a:rPr>
              <a:t>Reciprocidad </a:t>
            </a:r>
            <a:r>
              <a:rPr lang="es-ES_tradnl" sz="1200" noProof="0" dirty="0">
                <a:solidFill>
                  <a:schemeClr val="accent2">
                    <a:lumMod val="75000"/>
                  </a:schemeClr>
                </a:solidFill>
              </a:rPr>
              <a:t>: </a:t>
            </a:r>
            <a:r>
              <a:rPr lang="es-ES_tradnl" sz="1200" noProof="0" dirty="0"/>
              <a:t>La reciprocidad da prioridad en la asignación de recursos a quienes asumen un riesgo o costo desproporcionado en beneficio de otros. ej. Personal de salud</a:t>
            </a:r>
          </a:p>
          <a:p>
            <a:endParaRPr lang="es-ES_tradnl" sz="1200" i="1" noProof="0" dirty="0">
              <a:solidFill>
                <a:schemeClr val="accent2">
                  <a:lumMod val="75000"/>
                </a:schemeClr>
              </a:solidFill>
            </a:endParaRPr>
          </a:p>
          <a:p>
            <a:r>
              <a:rPr lang="es-ES_tradnl" sz="1200" i="1" noProof="0" dirty="0">
                <a:solidFill>
                  <a:schemeClr val="accent2">
                    <a:lumMod val="75000"/>
                  </a:schemeClr>
                </a:solidFill>
              </a:rPr>
              <a:t>Protección de la libertad individual</a:t>
            </a:r>
            <a:r>
              <a:rPr lang="es-ES_tradnl" sz="1200" noProof="0" dirty="0">
                <a:solidFill>
                  <a:schemeClr val="accent2">
                    <a:lumMod val="75000"/>
                  </a:schemeClr>
                </a:solidFill>
              </a:rPr>
              <a:t>. </a:t>
            </a:r>
            <a:r>
              <a:rPr lang="es-ES_tradnl" sz="1200" noProof="0" dirty="0"/>
              <a:t>El consentimiento informado, respeto por la decisión individual  y la libertad individual consignada en las constituciones y acuerdos internacionales.</a:t>
            </a:r>
          </a:p>
          <a:p>
            <a:endParaRPr lang="es-ES_tradnl" sz="1200" noProof="0" dirty="0"/>
          </a:p>
          <a:p>
            <a:r>
              <a:rPr lang="es-ES_tradnl" sz="1200" noProof="0" dirty="0"/>
              <a:t>CLICK</a:t>
            </a:r>
          </a:p>
          <a:p>
            <a:pPr marL="114300" marR="0">
              <a:spcBef>
                <a:spcPts val="0"/>
              </a:spcBef>
              <a:spcAft>
                <a:spcPts val="0"/>
              </a:spcAft>
            </a:pPr>
            <a:r>
              <a:rPr lang="es-ES_tradnl" sz="1200" i="1" noProof="0" dirty="0">
                <a:solidFill>
                  <a:schemeClr val="accent2">
                    <a:lumMod val="75000"/>
                  </a:schemeClr>
                </a:solidFill>
                <a:effectLst/>
                <a:ea typeface="MS Mincho" panose="02020609040205080304" pitchFamily="49" charset="-128"/>
                <a:cs typeface="Vrinda" panose="020B0502040204020203" pitchFamily="34" charset="0"/>
              </a:rPr>
              <a:t>Publicidad</a:t>
            </a:r>
            <a:r>
              <a:rPr lang="es-ES_tradnl" sz="1200" noProof="0" dirty="0">
                <a:solidFill>
                  <a:schemeClr val="accent2">
                    <a:lumMod val="75000"/>
                  </a:schemeClr>
                </a:solidFill>
                <a:effectLst/>
                <a:ea typeface="MS Mincho" panose="02020609040205080304" pitchFamily="49" charset="-128"/>
                <a:cs typeface="Vrinda" panose="020B0502040204020203" pitchFamily="34" charset="0"/>
              </a:rPr>
              <a:t>: </a:t>
            </a:r>
            <a:r>
              <a:rPr lang="es-ES_tradnl" sz="1200" noProof="0" dirty="0">
                <a:effectLst/>
                <a:ea typeface="MS Mincho" panose="02020609040205080304" pitchFamily="49" charset="-128"/>
                <a:cs typeface="Vrinda" panose="020B0502040204020203" pitchFamily="34" charset="0"/>
              </a:rPr>
              <a:t>Las razones y procesos que se usaron para decidir deben ser públicos y transparentes.</a:t>
            </a:r>
          </a:p>
          <a:p>
            <a:pPr marL="114300" marR="0">
              <a:spcBef>
                <a:spcPts val="0"/>
              </a:spcBef>
              <a:spcAft>
                <a:spcPts val="0"/>
              </a:spcAft>
            </a:pPr>
            <a:endParaRPr lang="es-ES_tradnl" sz="1200" noProof="0" dirty="0">
              <a:effectLst/>
              <a:ea typeface="MS Mincho" panose="02020609040205080304" pitchFamily="49" charset="-128"/>
              <a:cs typeface="Vrinda" panose="020B0502040204020203" pitchFamily="34" charset="0"/>
            </a:endParaRPr>
          </a:p>
          <a:p>
            <a:pPr marL="114300" marR="0">
              <a:spcBef>
                <a:spcPts val="0"/>
              </a:spcBef>
              <a:spcAft>
                <a:spcPts val="0"/>
              </a:spcAft>
            </a:pPr>
            <a:r>
              <a:rPr lang="es-ES_tradnl" sz="1200" i="1" noProof="0" dirty="0">
                <a:solidFill>
                  <a:schemeClr val="accent2">
                    <a:lumMod val="75000"/>
                  </a:schemeClr>
                </a:solidFill>
                <a:effectLst/>
                <a:ea typeface="Times New Roman" panose="02020603050405020304" pitchFamily="18" charset="0"/>
                <a:cs typeface="Vrinda" panose="020B0502040204020203" pitchFamily="34" charset="0"/>
              </a:rPr>
              <a:t>Basados en la evidencia</a:t>
            </a:r>
            <a:r>
              <a:rPr lang="es-ES_tradnl" sz="1200" noProof="0" dirty="0">
                <a:solidFill>
                  <a:schemeClr val="accent2">
                    <a:lumMod val="75000"/>
                  </a:schemeClr>
                </a:solidFill>
                <a:effectLst/>
                <a:ea typeface="Times New Roman" panose="02020603050405020304" pitchFamily="18" charset="0"/>
                <a:cs typeface="Vrinda" panose="020B0502040204020203" pitchFamily="34" charset="0"/>
              </a:rPr>
              <a:t>: </a:t>
            </a:r>
            <a:r>
              <a:rPr lang="es-ES_tradnl" sz="1200" noProof="0" dirty="0">
                <a:effectLst/>
                <a:ea typeface="Times New Roman" panose="02020603050405020304" pitchFamily="18" charset="0"/>
                <a:cs typeface="Vrinda" panose="020B0502040204020203" pitchFamily="34" charset="0"/>
              </a:rPr>
              <a:t>Las decisiones deben incorporar toda la evidencia posible, y deben explicitar la calidad e incertidumbre de la misma. Si el costo de una decisión es alto, esta debe estar soportada en evidencia de alta calidad y baja incertidumbre.</a:t>
            </a:r>
            <a:endParaRPr lang="es-ES_tradnl" sz="1200" noProof="0" dirty="0">
              <a:effectLst/>
              <a:ea typeface="MS Mincho" panose="02020609040205080304" pitchFamily="49" charset="-128"/>
              <a:cs typeface="Vrinda" panose="020B0502040204020203" pitchFamily="34" charset="0"/>
            </a:endParaRPr>
          </a:p>
          <a:p>
            <a:pPr marL="0" marR="0" indent="0">
              <a:spcBef>
                <a:spcPts val="0"/>
              </a:spcBef>
              <a:spcAft>
                <a:spcPts val="0"/>
              </a:spcAft>
              <a:buNone/>
            </a:pPr>
            <a:endParaRPr lang="es-ES_tradnl" sz="1200" noProof="0" dirty="0">
              <a:effectLst/>
              <a:ea typeface="MS Mincho" panose="02020609040205080304" pitchFamily="49" charset="-128"/>
              <a:cs typeface="Vrinda" panose="020B0502040204020203" pitchFamily="34" charset="0"/>
            </a:endParaRPr>
          </a:p>
          <a:p>
            <a:pPr marL="114300" marR="0">
              <a:spcBef>
                <a:spcPts val="0"/>
              </a:spcBef>
              <a:spcAft>
                <a:spcPts val="0"/>
              </a:spcAft>
            </a:pPr>
            <a:r>
              <a:rPr lang="es-ES_tradnl" sz="1200" i="1" noProof="0" dirty="0">
                <a:solidFill>
                  <a:schemeClr val="accent2">
                    <a:lumMod val="75000"/>
                  </a:schemeClr>
                </a:solidFill>
                <a:effectLst/>
                <a:ea typeface="Times New Roman" panose="02020603050405020304" pitchFamily="18" charset="0"/>
                <a:cs typeface="Vrinda" panose="020B0502040204020203" pitchFamily="34" charset="0"/>
              </a:rPr>
              <a:t>Relevancia</a:t>
            </a:r>
            <a:r>
              <a:rPr lang="es-ES_tradnl" sz="1200" noProof="0" dirty="0">
                <a:solidFill>
                  <a:schemeClr val="accent2">
                    <a:lumMod val="75000"/>
                  </a:schemeClr>
                </a:solidFill>
                <a:effectLst/>
                <a:ea typeface="Times New Roman" panose="02020603050405020304" pitchFamily="18" charset="0"/>
                <a:cs typeface="Vrinda" panose="020B0502040204020203" pitchFamily="34" charset="0"/>
              </a:rPr>
              <a:t>: </a:t>
            </a:r>
            <a:r>
              <a:rPr lang="es-ES_tradnl" sz="1200" noProof="0" dirty="0">
                <a:effectLst/>
                <a:ea typeface="Times New Roman" panose="02020603050405020304" pitchFamily="18" charset="0"/>
                <a:cs typeface="Vrinda" panose="020B0502040204020203" pitchFamily="34" charset="0"/>
              </a:rPr>
              <a:t>El raciocinio apela a la evidencia, y las razones usadas son válidas para quienes resultan afectados por la decisión. Esto requiere necesariamente procesos participativos que consulten las preferencias de los afectados y de  otros actores relevantes (expertos, personas del común).</a:t>
            </a:r>
            <a:endParaRPr lang="es-ES_tradnl" sz="1200" noProof="0" dirty="0">
              <a:effectLst/>
              <a:ea typeface="MS Mincho" panose="02020609040205080304" pitchFamily="49" charset="-128"/>
              <a:cs typeface="Vrinda" panose="020B0502040204020203" pitchFamily="34" charset="0"/>
            </a:endParaRPr>
          </a:p>
          <a:p>
            <a:pPr marL="114300" marR="0">
              <a:spcBef>
                <a:spcPts val="0"/>
              </a:spcBef>
              <a:spcAft>
                <a:spcPts val="0"/>
              </a:spcAft>
            </a:pPr>
            <a:r>
              <a:rPr lang="es-ES_tradnl" sz="1200" noProof="0" dirty="0">
                <a:effectLst/>
                <a:ea typeface="Times New Roman" panose="02020603050405020304" pitchFamily="18" charset="0"/>
                <a:cs typeface="Vrinda" panose="020B0502040204020203" pitchFamily="34" charset="0"/>
              </a:rPr>
              <a:t> </a:t>
            </a:r>
            <a:endParaRPr lang="es-ES_tradnl" sz="1200" noProof="0" dirty="0">
              <a:effectLst/>
              <a:ea typeface="MS Mincho" panose="02020609040205080304" pitchFamily="49" charset="-128"/>
              <a:cs typeface="Vrinda" panose="020B0502040204020203" pitchFamily="34" charset="0"/>
            </a:endParaRPr>
          </a:p>
          <a:p>
            <a:pPr marL="114300" marR="0">
              <a:spcBef>
                <a:spcPts val="0"/>
              </a:spcBef>
              <a:spcAft>
                <a:spcPts val="0"/>
              </a:spcAft>
            </a:pPr>
            <a:r>
              <a:rPr lang="es-ES_tradnl" sz="1200" i="1" noProof="0" dirty="0">
                <a:solidFill>
                  <a:schemeClr val="accent2">
                    <a:lumMod val="75000"/>
                  </a:schemeClr>
                </a:solidFill>
                <a:effectLst/>
                <a:ea typeface="Times New Roman" panose="02020603050405020304" pitchFamily="18" charset="0"/>
                <a:cs typeface="Vrinda" panose="020B0502040204020203" pitchFamily="34" charset="0"/>
              </a:rPr>
              <a:t>Consistencia</a:t>
            </a:r>
            <a:r>
              <a:rPr lang="es-ES_tradnl" sz="1200" noProof="0" dirty="0">
                <a:solidFill>
                  <a:schemeClr val="accent2">
                    <a:lumMod val="75000"/>
                  </a:schemeClr>
                </a:solidFill>
                <a:effectLst/>
                <a:ea typeface="Times New Roman" panose="02020603050405020304" pitchFamily="18" charset="0"/>
                <a:cs typeface="Vrinda" panose="020B0502040204020203" pitchFamily="34" charset="0"/>
              </a:rPr>
              <a:t>: </a:t>
            </a:r>
            <a:r>
              <a:rPr lang="es-ES_tradnl" sz="1200" noProof="0" dirty="0">
                <a:effectLst/>
                <a:ea typeface="Times New Roman" panose="02020603050405020304" pitchFamily="18" charset="0"/>
                <a:cs typeface="Vrinda" panose="020B0502040204020203" pitchFamily="34" charset="0"/>
              </a:rPr>
              <a:t>Las reglas de decisión se aplican de manera uniforme entre personas y a lo largo del tiempo, dos personas idénticas deben estar sujetas a la misma decisión. Variaciones en el tiempo deben responder a nueva evidencia, y no a cambios arbitrarios de reglas.</a:t>
            </a:r>
            <a:endParaRPr lang="es-ES_tradnl" sz="1200" noProof="0" dirty="0">
              <a:effectLst/>
              <a:ea typeface="MS Mincho" panose="02020609040205080304" pitchFamily="49" charset="-128"/>
              <a:cs typeface="Vrinda" panose="020B0502040204020203" pitchFamily="34" charset="0"/>
            </a:endParaRPr>
          </a:p>
          <a:p>
            <a:pPr marL="0" marR="0" indent="0">
              <a:spcBef>
                <a:spcPts val="0"/>
              </a:spcBef>
              <a:spcAft>
                <a:spcPts val="0"/>
              </a:spcAft>
              <a:buNone/>
            </a:pPr>
            <a:endParaRPr lang="es-ES_tradnl" sz="1200" noProof="0" dirty="0">
              <a:effectLst/>
              <a:ea typeface="MS Mincho" panose="02020609040205080304" pitchFamily="49" charset="-128"/>
              <a:cs typeface="Vrinda" panose="020B0502040204020203" pitchFamily="34" charset="0"/>
            </a:endParaRPr>
          </a:p>
          <a:p>
            <a:pPr marL="114300" marR="0">
              <a:spcBef>
                <a:spcPts val="0"/>
              </a:spcBef>
              <a:spcAft>
                <a:spcPts val="0"/>
              </a:spcAft>
            </a:pPr>
            <a:r>
              <a:rPr lang="es-ES_tradnl" sz="1200" i="1" noProof="0" dirty="0">
                <a:solidFill>
                  <a:schemeClr val="accent2">
                    <a:lumMod val="75000"/>
                  </a:schemeClr>
                </a:solidFill>
                <a:effectLst/>
                <a:ea typeface="Times New Roman" panose="02020603050405020304" pitchFamily="18" charset="0"/>
                <a:cs typeface="Vrinda" panose="020B0502040204020203" pitchFamily="34" charset="0"/>
              </a:rPr>
              <a:t>Apelación y revisión</a:t>
            </a:r>
            <a:r>
              <a:rPr lang="es-ES_tradnl" sz="1200" noProof="0" dirty="0">
                <a:solidFill>
                  <a:schemeClr val="accent2">
                    <a:lumMod val="75000"/>
                  </a:schemeClr>
                </a:solidFill>
                <a:effectLst/>
                <a:ea typeface="Times New Roman" panose="02020603050405020304" pitchFamily="18" charset="0"/>
                <a:cs typeface="Vrinda" panose="020B0502040204020203" pitchFamily="34" charset="0"/>
              </a:rPr>
              <a:t>: </a:t>
            </a:r>
            <a:r>
              <a:rPr lang="es-ES_tradnl" sz="1200" noProof="0" dirty="0">
                <a:effectLst/>
                <a:ea typeface="Times New Roman" panose="02020603050405020304" pitchFamily="18" charset="0"/>
                <a:cs typeface="Vrinda" panose="020B0502040204020203" pitchFamily="34" charset="0"/>
              </a:rPr>
              <a:t>Las decisiones deben poder revisarse a la luz de nueva evidencia o nuevos argumentos, o si no se cumplió el proceso estipulado.</a:t>
            </a:r>
            <a:endParaRPr lang="es-ES_tradnl" sz="1200" noProof="0" dirty="0">
              <a:effectLst/>
              <a:ea typeface="MS Mincho" panose="02020609040205080304" pitchFamily="49" charset="-128"/>
              <a:cs typeface="Vrinda" panose="020B0502040204020203" pitchFamily="34" charset="0"/>
            </a:endParaRPr>
          </a:p>
          <a:p>
            <a:pPr marL="114300" marR="0">
              <a:spcBef>
                <a:spcPts val="0"/>
              </a:spcBef>
              <a:spcAft>
                <a:spcPts val="0"/>
              </a:spcAft>
            </a:pPr>
            <a:r>
              <a:rPr lang="es-ES_tradnl" sz="1200" noProof="0" dirty="0">
                <a:effectLst/>
                <a:ea typeface="Times New Roman" panose="02020603050405020304" pitchFamily="18" charset="0"/>
                <a:cs typeface="Vrinda" panose="020B0502040204020203" pitchFamily="34" charset="0"/>
              </a:rPr>
              <a:t> </a:t>
            </a:r>
            <a:endParaRPr lang="es-ES_tradnl" sz="1200" noProof="0" dirty="0">
              <a:effectLst/>
              <a:ea typeface="MS Mincho" panose="02020609040205080304" pitchFamily="49" charset="-128"/>
              <a:cs typeface="Vrinda" panose="020B0502040204020203" pitchFamily="34" charset="0"/>
            </a:endParaRPr>
          </a:p>
          <a:p>
            <a:pPr marL="114300" marR="0">
              <a:spcBef>
                <a:spcPts val="0"/>
              </a:spcBef>
              <a:spcAft>
                <a:spcPts val="0"/>
              </a:spcAft>
            </a:pPr>
            <a:r>
              <a:rPr lang="es-ES_tradnl" sz="1200" i="1" noProof="0" dirty="0">
                <a:solidFill>
                  <a:schemeClr val="accent2">
                    <a:lumMod val="75000"/>
                  </a:schemeClr>
                </a:solidFill>
                <a:effectLst/>
                <a:ea typeface="Times New Roman" panose="02020603050405020304" pitchFamily="18" charset="0"/>
                <a:cs typeface="Vrinda" panose="020B0502040204020203" pitchFamily="34" charset="0"/>
              </a:rPr>
              <a:t>Regulación</a:t>
            </a:r>
            <a:r>
              <a:rPr lang="es-ES_tradnl" sz="1200" noProof="0" dirty="0">
                <a:solidFill>
                  <a:schemeClr val="accent2">
                    <a:lumMod val="75000"/>
                  </a:schemeClr>
                </a:solidFill>
                <a:effectLst/>
                <a:ea typeface="Times New Roman" panose="02020603050405020304" pitchFamily="18" charset="0"/>
                <a:cs typeface="Vrinda" panose="020B0502040204020203" pitchFamily="34" charset="0"/>
              </a:rPr>
              <a:t>: </a:t>
            </a:r>
            <a:r>
              <a:rPr lang="es-ES_tradnl" sz="1200" noProof="0" dirty="0">
                <a:effectLst/>
                <a:ea typeface="Times New Roman" panose="02020603050405020304" pitchFamily="18" charset="0"/>
                <a:cs typeface="Vrinda" panose="020B0502040204020203" pitchFamily="34" charset="0"/>
              </a:rPr>
              <a:t>Los pasos y reglas del proceso de decisión son explícitos y públicos, y son monitoreados para garantizar </a:t>
            </a:r>
            <a:r>
              <a:rPr lang="es-ES_tradnl" sz="1200" dirty="0">
                <a:effectLst/>
                <a:ea typeface="Times New Roman" panose="02020603050405020304" pitchFamily="18" charset="0"/>
                <a:cs typeface="Vrinda" panose="020B0502040204020203" pitchFamily="34" charset="0"/>
              </a:rPr>
              <a:t>su cumplimiento.</a:t>
            </a:r>
            <a:endParaRPr lang="en-US" sz="1200" dirty="0">
              <a:effectLst/>
              <a:ea typeface="MS Mincho" panose="02020609040205080304" pitchFamily="49" charset="-128"/>
              <a:cs typeface="Vrinda" panose="020B0502040204020203" pitchFamily="34" charset="0"/>
            </a:endParaRPr>
          </a:p>
          <a:p>
            <a:endParaRPr lang="es-ES_tradnl" sz="1200" noProof="0" dirty="0"/>
          </a:p>
          <a:p>
            <a:endParaRPr lang="es-ES_tradnl" sz="1200" noProof="0" dirty="0"/>
          </a:p>
          <a:p>
            <a:endParaRPr lang="es-CO" dirty="0"/>
          </a:p>
          <a:p>
            <a:endParaRPr lang="es-CO" dirty="0"/>
          </a:p>
          <a:p>
            <a:endParaRPr lang="es-CO" dirty="0"/>
          </a:p>
        </p:txBody>
      </p:sp>
      <p:sp>
        <p:nvSpPr>
          <p:cNvPr id="4" name="Marcador de número de diapositiva 3"/>
          <p:cNvSpPr>
            <a:spLocks noGrp="1"/>
          </p:cNvSpPr>
          <p:nvPr>
            <p:ph type="sldNum" sz="quarter" idx="5"/>
          </p:nvPr>
        </p:nvSpPr>
        <p:spPr/>
        <p:txBody>
          <a:bodyPr/>
          <a:lstStyle/>
          <a:p>
            <a:fld id="{76C78042-C220-F742-9EFE-43C02E7F37F7}" type="slidenum">
              <a:rPr lang="es-CO" smtClean="0"/>
              <a:t>5</a:t>
            </a:fld>
            <a:endParaRPr lang="es-CO"/>
          </a:p>
        </p:txBody>
      </p:sp>
    </p:spTree>
    <p:extLst>
      <p:ext uri="{BB962C8B-B14F-4D97-AF65-F5344CB8AC3E}">
        <p14:creationId xmlns:p14="http://schemas.microsoft.com/office/powerpoint/2010/main" val="4199815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a:p>
            <a:r>
              <a:rPr lang="es-CO" dirty="0"/>
              <a:t>Esta diapositiva presenta los principios de asignación y las herramientas o reglas para su aplicación, para la asignación de IT como ventiladores, medicamentos y el tema de las vacunas que se cubre en mayor detalle en la nota 2.</a:t>
            </a:r>
          </a:p>
          <a:p>
            <a:r>
              <a:rPr lang="es-CO" dirty="0"/>
              <a:t>Por ejemplo, para aplicar el principio de eficiencia en la priorización de ventiladores…EXPLICAR</a:t>
            </a:r>
          </a:p>
        </p:txBody>
      </p:sp>
      <p:sp>
        <p:nvSpPr>
          <p:cNvPr id="4" name="Marcador de número de diapositiva 3"/>
          <p:cNvSpPr>
            <a:spLocks noGrp="1"/>
          </p:cNvSpPr>
          <p:nvPr>
            <p:ph type="sldNum" sz="quarter" idx="5"/>
          </p:nvPr>
        </p:nvSpPr>
        <p:spPr/>
        <p:txBody>
          <a:bodyPr/>
          <a:lstStyle/>
          <a:p>
            <a:fld id="{76C78042-C220-F742-9EFE-43C02E7F37F7}" type="slidenum">
              <a:rPr lang="es-CO" smtClean="0"/>
              <a:t>7</a:t>
            </a:fld>
            <a:endParaRPr lang="es-CO"/>
          </a:p>
        </p:txBody>
      </p:sp>
    </p:spTree>
    <p:extLst>
      <p:ext uri="{BB962C8B-B14F-4D97-AF65-F5344CB8AC3E}">
        <p14:creationId xmlns:p14="http://schemas.microsoft.com/office/powerpoint/2010/main" val="4033242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Para priorizar ENTRE intervenciones terapéuticas se debe tener en cuenta los mismos principios de asignación. En el caso de la eficiencia por ejemplo, se suele usar la costo-efectividad. La costo efectividad sin embrago requiere de información no siempre disponible en condiciones de una pandemia por un patógeno nuevo. Igualmente, para decidir si una intervención es es costo-efectiva se suele usar un umbral de CE, como 3 veces el PIB per cápita. Si el costo vida salvada es inferior al umbral la intervención es CE. Sin embargo no es claro que los umbrales que se usan en condiciones normales apliquen a condiciones de emergencias. Por esto a veces es más útil usar el impacto presupuestal, que da una idea clara del monto de recursos que podrían destinarse a otra intervención.</a:t>
            </a:r>
          </a:p>
          <a:p>
            <a:endParaRPr lang="es-CO" dirty="0"/>
          </a:p>
          <a:p>
            <a:r>
              <a:rPr lang="es-CO" dirty="0"/>
              <a:t>La revisión de literatura realizada, muestra que…la vacunación…</a:t>
            </a:r>
          </a:p>
          <a:p>
            <a:endParaRPr lang="es-CO" dirty="0"/>
          </a:p>
          <a:p>
            <a:r>
              <a:rPr lang="es-ES" sz="1200" kern="1200" dirty="0">
                <a:solidFill>
                  <a:schemeClr val="tx1"/>
                </a:solidFill>
                <a:effectLst/>
                <a:latin typeface="+mn-lt"/>
                <a:ea typeface="+mn-ea"/>
                <a:cs typeface="+mn-cs"/>
              </a:rPr>
              <a:t>El Fondo Monetario Internacional predice que las economías de América Latina y el Caribe se habrán contraído un 7.2% generando pérdidas por US 280 mil millones una durante 2020 y 2021 debido al COVID-19, y concluye que  poner fin a la pandemia solo tres meses antes produciría casi $ 125 mil millones para la región únicamente en beneficios económicos.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Varios estudios soportan la costo-</a:t>
            </a:r>
            <a:r>
              <a:rPr lang="es-ES" sz="1200" kern="1200" dirty="0" err="1">
                <a:solidFill>
                  <a:schemeClr val="tx1"/>
                </a:solidFill>
                <a:effectLst/>
                <a:latin typeface="+mn-lt"/>
                <a:ea typeface="+mn-ea"/>
                <a:cs typeface="+mn-cs"/>
              </a:rPr>
              <a:t>efectivida</a:t>
            </a:r>
            <a:r>
              <a:rPr lang="es-ES" sz="1200" kern="1200" dirty="0">
                <a:solidFill>
                  <a:schemeClr val="tx1"/>
                </a:solidFill>
                <a:effectLst/>
                <a:latin typeface="+mn-lt"/>
                <a:ea typeface="+mn-ea"/>
                <a:cs typeface="+mn-cs"/>
              </a:rPr>
              <a:t> del al </a:t>
            </a:r>
            <a:r>
              <a:rPr lang="es-ES" sz="1200" kern="1200" dirty="0" err="1">
                <a:solidFill>
                  <a:schemeClr val="tx1"/>
                </a:solidFill>
                <a:effectLst/>
                <a:latin typeface="+mn-lt"/>
                <a:ea typeface="+mn-ea"/>
                <a:cs typeface="+mn-cs"/>
              </a:rPr>
              <a:t>dexametasona</a:t>
            </a:r>
            <a:r>
              <a:rPr lang="es-ES" sz="1200" kern="1200" dirty="0">
                <a:solidFill>
                  <a:schemeClr val="tx1"/>
                </a:solidFill>
                <a:effectLst/>
                <a:latin typeface="+mn-lt"/>
                <a:ea typeface="+mn-ea"/>
                <a:cs typeface="+mn-cs"/>
              </a:rPr>
              <a:t>…</a:t>
            </a:r>
            <a:r>
              <a:rPr lang="en-US" dirty="0">
                <a:effectLst/>
              </a:rPr>
              <a:t> </a:t>
            </a:r>
            <a:endParaRPr lang="es-CO" dirty="0"/>
          </a:p>
        </p:txBody>
      </p:sp>
      <p:sp>
        <p:nvSpPr>
          <p:cNvPr id="4" name="Marcador de número de diapositiva 3"/>
          <p:cNvSpPr>
            <a:spLocks noGrp="1"/>
          </p:cNvSpPr>
          <p:nvPr>
            <p:ph type="sldNum" sz="quarter" idx="5"/>
          </p:nvPr>
        </p:nvSpPr>
        <p:spPr/>
        <p:txBody>
          <a:bodyPr/>
          <a:lstStyle/>
          <a:p>
            <a:fld id="{76C78042-C220-F742-9EFE-43C02E7F37F7}" type="slidenum">
              <a:rPr lang="es-CO" smtClean="0"/>
              <a:t>8</a:t>
            </a:fld>
            <a:endParaRPr lang="es-CO"/>
          </a:p>
        </p:txBody>
      </p:sp>
    </p:spTree>
    <p:extLst>
      <p:ext uri="{BB962C8B-B14F-4D97-AF65-F5344CB8AC3E}">
        <p14:creationId xmlns:p14="http://schemas.microsoft.com/office/powerpoint/2010/main" val="119817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Existen tres tipos de INT…leer</a:t>
            </a:r>
          </a:p>
          <a:p>
            <a:endParaRPr lang="es-CO" dirty="0"/>
          </a:p>
          <a:p>
            <a:r>
              <a:rPr lang="es-CO" dirty="0"/>
              <a:t>El objetivo del distanciamiento es REDUCIR EL NUMERO DE CONTACTOS QUE TIENE LAS PERSONAS su efectividad se debe medir bajo este criterio, y si es posible traducirlo a vidas salvadas o contagios evitados, para poder comprar entre intervenciones.</a:t>
            </a:r>
          </a:p>
          <a:p>
            <a:endParaRPr lang="es-CO" dirty="0"/>
          </a:p>
          <a:p>
            <a:r>
              <a:rPr lang="es-CO" dirty="0"/>
              <a:t>LEER EL RESTO</a:t>
            </a:r>
          </a:p>
        </p:txBody>
      </p:sp>
      <p:sp>
        <p:nvSpPr>
          <p:cNvPr id="4" name="Marcador de número de diapositiva 3"/>
          <p:cNvSpPr>
            <a:spLocks noGrp="1"/>
          </p:cNvSpPr>
          <p:nvPr>
            <p:ph type="sldNum" sz="quarter" idx="5"/>
          </p:nvPr>
        </p:nvSpPr>
        <p:spPr/>
        <p:txBody>
          <a:bodyPr/>
          <a:lstStyle/>
          <a:p>
            <a:fld id="{76C78042-C220-F742-9EFE-43C02E7F37F7}" type="slidenum">
              <a:rPr lang="es-CO" smtClean="0"/>
              <a:t>10</a:t>
            </a:fld>
            <a:endParaRPr lang="es-CO"/>
          </a:p>
        </p:txBody>
      </p:sp>
    </p:spTree>
    <p:extLst>
      <p:ext uri="{BB962C8B-B14F-4D97-AF65-F5344CB8AC3E}">
        <p14:creationId xmlns:p14="http://schemas.microsoft.com/office/powerpoint/2010/main" val="2761715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Existen importantes limitaciones a la hora de comparar entre INT…</a:t>
            </a:r>
          </a:p>
          <a:p>
            <a:r>
              <a:rPr lang="es-CO" dirty="0"/>
              <a:t>INCERTIDUMBRE Y CONTEXTUAL</a:t>
            </a:r>
          </a:p>
          <a:p>
            <a:endParaRPr lang="es-CO" dirty="0"/>
          </a:p>
          <a:p>
            <a:r>
              <a:rPr lang="es-CO" dirty="0"/>
              <a:t>Además es importante tener en cuenta que VARIA CON EL NIVEL DE CONTAGIO</a:t>
            </a:r>
          </a:p>
          <a:p>
            <a:endParaRPr lang="es-CO" dirty="0"/>
          </a:p>
          <a:p>
            <a:r>
              <a:rPr lang="es-CO" dirty="0"/>
              <a:t>También sabemos que EL CONJUNTO…</a:t>
            </a:r>
          </a:p>
        </p:txBody>
      </p:sp>
      <p:sp>
        <p:nvSpPr>
          <p:cNvPr id="4" name="Marcador de número de diapositiva 3"/>
          <p:cNvSpPr>
            <a:spLocks noGrp="1"/>
          </p:cNvSpPr>
          <p:nvPr>
            <p:ph type="sldNum" sz="quarter" idx="5"/>
          </p:nvPr>
        </p:nvSpPr>
        <p:spPr/>
        <p:txBody>
          <a:bodyPr/>
          <a:lstStyle/>
          <a:p>
            <a:fld id="{76C78042-C220-F742-9EFE-43C02E7F37F7}" type="slidenum">
              <a:rPr lang="es-CO" smtClean="0"/>
              <a:t>11</a:t>
            </a:fld>
            <a:endParaRPr lang="es-CO"/>
          </a:p>
        </p:txBody>
      </p:sp>
    </p:spTree>
    <p:extLst>
      <p:ext uri="{BB962C8B-B14F-4D97-AF65-F5344CB8AC3E}">
        <p14:creationId xmlns:p14="http://schemas.microsoft.com/office/powerpoint/2010/main" val="2467787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6C78042-C220-F742-9EFE-43C02E7F37F7}" type="slidenum">
              <a:rPr lang="es-CO" smtClean="0"/>
              <a:t>12</a:t>
            </a:fld>
            <a:endParaRPr lang="es-CO"/>
          </a:p>
        </p:txBody>
      </p:sp>
    </p:spTree>
    <p:extLst>
      <p:ext uri="{BB962C8B-B14F-4D97-AF65-F5344CB8AC3E}">
        <p14:creationId xmlns:p14="http://schemas.microsoft.com/office/powerpoint/2010/main" val="2993105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s-419" sz="1200" kern="1200" dirty="0">
                    <a:solidFill>
                      <a:schemeClr val="tx1"/>
                    </a:solidFill>
                    <a:effectLst/>
                    <a:latin typeface="+mn-lt"/>
                    <a:ea typeface="+mn-ea"/>
                    <a:cs typeface="+mn-cs"/>
                  </a:rPr>
                  <a:t>A pesar de que las encuestas realizadas por UNICEF y OMS muestran disrupciones importantes en los servicios de salud, estimar los imapactos totales en salud no es facil. Por un lado,  Pocos países llevan registro actualizados de mortalidad por causa semanal o mensual. Pero además los impactos de las reducciones en actividades de prevención y atenciones no urgentes se verá solo en los siguientes años. Hay tres formas de aproximarse a los impactos en salud, la primera es identificando y midiendo disminución en los servicios de prevención, y luego modelando el impacto de largo plazo. La segunda es comprando el exceso de mortalidad con  con la mortalidad reportada por covid-19 y atribuir la dfrencia a la disrupción en la oferta y demenda de servicos de salud. Alternativamente se puede mirar el impacto sobre causas de muerte que son suceptibles de ser fatales si no reciben atención rápida</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(CLICK) El Reino Unido es uno de los páises que ha mirado esto más de cerca. Los resultados indican que el exceso de mortalidad por causas no relacionadas con Covid-19 fue significativo en las semanas 11 a 18. Posteriormente, se reduce. No es claro si el exceso de mortalidad por otras causas se debe a un subreporte.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(CLICK) Al mirar las muertes por causas que requieren atención urgente, se confirma un aumento de estas durante las priemeras 17 semanas de la pandemia.</a:t>
                </a:r>
                <a:endParaRPr lang="en-US"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mc:Choice>
        <mc:Fallback xmlns="">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calculated intervention unit costs “bottom-up” using normative assumptions about all required inputs (personnel, drugs, exams, etc.), and projected the population in need for each intervention using various sources, such as the Global Burden of Disease 2017.</a:t>
                </a:r>
              </a:p>
              <a:p>
                <a:pPr marL="171450" indent="-171450">
                  <a:buFont typeface="Arial" panose="020B0604020202020204" pitchFamily="34" charset="0"/>
                  <a:buChar char="•"/>
                </a:pPr>
                <a:r>
                  <a:rPr lang="en-GB" dirty="0"/>
                  <a:t>Micro-costing provides a way to identify costs per individual patient and to gain insight into patient subgroups that might have a greater share in the total costs.</a:t>
                </a:r>
              </a:p>
              <a:p>
                <a:pPr marL="171450" indent="-171450">
                  <a:buFont typeface="Arial" panose="020B0604020202020204" pitchFamily="34" charset="0"/>
                  <a:buChar char="•"/>
                </a:pPr>
                <a:r>
                  <a:rPr lang="en-GB" dirty="0"/>
                  <a:t>Bottom-up approach relies on detailed measurement of input quantities at the service or patient level while the top-down approach relies on average costing. Bottom-up costing documents the specific resources used to deliver a narrowly defined service or to treat a type of patient.</a:t>
                </a:r>
              </a:p>
              <a:p>
                <a:pPr marL="171450" indent="-171450">
                  <a:buFont typeface="Arial" panose="020B0604020202020204" pitchFamily="34" charset="0"/>
                  <a:buChar char="•"/>
                </a:pPr>
                <a:r>
                  <a:rPr lang="en-GB" dirty="0"/>
                  <a:t>undertaken as static analyses producing point estimates of costs,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CC: </a:t>
                </a:r>
                <a:r>
                  <a:rPr lang="es-CL" sz="1200" kern="1200" dirty="0">
                    <a:solidFill>
                      <a:schemeClr val="tx1"/>
                    </a:solidFill>
                    <a:effectLst/>
                    <a:latin typeface="+mn-lt"/>
                    <a:ea typeface="+mn-ea"/>
                    <a:cs typeface="+mn-cs"/>
                  </a:rPr>
                  <a:t> el costo promedio de entregar la prestación </a:t>
                </a:r>
                <a:r>
                  <a:rPr lang="es-CL" sz="1200" i="0" kern="1200">
                    <a:solidFill>
                      <a:schemeClr val="tx1"/>
                    </a:solidFill>
                    <a:effectLst/>
                    <a:latin typeface="+mn-lt"/>
                    <a:ea typeface="+mn-ea"/>
                    <a:cs typeface="+mn-cs"/>
                  </a:rPr>
                  <a:t>𝑖</a:t>
                </a:r>
                <a:r>
                  <a:rPr lang="es-CL" sz="1200" kern="1200" dirty="0">
                    <a:solidFill>
                      <a:schemeClr val="tx1"/>
                    </a:solidFill>
                    <a:effectLst/>
                    <a:latin typeface="+mn-lt"/>
                    <a:ea typeface="+mn-ea"/>
                    <a:cs typeface="+mn-cs"/>
                  </a:rPr>
                  <a:t> para una persona, expresado en términos reales.</a:t>
                </a:r>
              </a:p>
              <a:p>
                <a:r>
                  <a:rPr lang="en-GB" dirty="0">
                    <a:effectLst/>
                  </a:rPr>
                  <a:t> Target</a:t>
                </a:r>
                <a:r>
                  <a:rPr lang="en-GB" baseline="0" dirty="0">
                    <a:effectLst/>
                  </a:rPr>
                  <a:t> population: </a:t>
                </a:r>
                <a:r>
                  <a:rPr lang="es-CL" sz="1200" kern="1200" dirty="0">
                    <a:solidFill>
                      <a:schemeClr val="tx1"/>
                    </a:solidFill>
                    <a:effectLst/>
                    <a:latin typeface="+mn-lt"/>
                    <a:ea typeface="+mn-ea"/>
                    <a:cs typeface="+mn-cs"/>
                  </a:rPr>
                  <a:t>es el tamaño de la población objetivo para la prestación </a:t>
                </a:r>
                <a:r>
                  <a:rPr lang="es-CL" sz="1200" i="0" kern="1200">
                    <a:solidFill>
                      <a:schemeClr val="tx1"/>
                    </a:solidFill>
                    <a:effectLst/>
                    <a:latin typeface="+mn-lt"/>
                    <a:ea typeface="+mn-ea"/>
                    <a:cs typeface="+mn-cs"/>
                  </a:rPr>
                  <a:t>𝑖</a:t>
                </a:r>
                <a:r>
                  <a:rPr lang="es-CL" sz="1200" kern="1200" dirty="0">
                    <a:solidFill>
                      <a:schemeClr val="tx1"/>
                    </a:solidFill>
                    <a:effectLst/>
                    <a:latin typeface="+mn-lt"/>
                    <a:ea typeface="+mn-ea"/>
                    <a:cs typeface="+mn-cs"/>
                  </a:rPr>
                  <a:t>, en el año </a:t>
                </a:r>
                <a:r>
                  <a:rPr lang="es-CL" sz="1200" i="0" kern="1200">
                    <a:solidFill>
                      <a:schemeClr val="tx1"/>
                    </a:solidFill>
                    <a:effectLst/>
                    <a:latin typeface="+mn-lt"/>
                    <a:ea typeface="+mn-ea"/>
                    <a:cs typeface="+mn-cs"/>
                  </a:rPr>
                  <a:t>𝑗</a:t>
                </a:r>
                <a:r>
                  <a:rPr lang="es-CL"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i="1" kern="1200" dirty="0">
                    <a:solidFill>
                      <a:schemeClr val="tx1"/>
                    </a:solidFill>
                    <a:effectLst/>
                    <a:latin typeface="+mn-lt"/>
                    <a:ea typeface="+mn-ea"/>
                    <a:cs typeface="+mn-cs"/>
                  </a:rPr>
                  <a:t>Tasa de necesidad:</a:t>
                </a:r>
                <a:r>
                  <a:rPr lang="es-CL" sz="1200" kern="1200" dirty="0">
                    <a:solidFill>
                      <a:schemeClr val="tx1"/>
                    </a:solidFill>
                    <a:effectLst/>
                    <a:latin typeface="+mn-lt"/>
                    <a:ea typeface="+mn-ea"/>
                    <a:cs typeface="+mn-cs"/>
                  </a:rPr>
                  <a:t> o la probabilidad de que un miembro de la población objetivo requiera, durante el año </a:t>
                </a:r>
                <a:r>
                  <a:rPr lang="es-CL" sz="1200" i="0" kern="1200">
                    <a:solidFill>
                      <a:schemeClr val="tx1"/>
                    </a:solidFill>
                    <a:effectLst/>
                    <a:latin typeface="+mn-lt"/>
                    <a:ea typeface="+mn-ea"/>
                    <a:cs typeface="+mn-cs"/>
                  </a:rPr>
                  <a:t>𝑗</a:t>
                </a:r>
                <a:r>
                  <a:rPr lang="es-CL" sz="1200" kern="1200" dirty="0">
                    <a:solidFill>
                      <a:schemeClr val="tx1"/>
                    </a:solidFill>
                    <a:effectLst/>
                    <a:latin typeface="+mn-lt"/>
                    <a:ea typeface="+mn-ea"/>
                    <a:cs typeface="+mn-cs"/>
                  </a:rPr>
                  <a:t>, al menos uno de los servicios o productos en la prestación </a:t>
                </a:r>
                <a:r>
                  <a:rPr lang="es-CL" sz="1200" i="0" kern="1200">
                    <a:solidFill>
                      <a:schemeClr val="tx1"/>
                    </a:solidFill>
                    <a:effectLst/>
                    <a:latin typeface="+mn-lt"/>
                    <a:ea typeface="+mn-ea"/>
                    <a:cs typeface="+mn-cs"/>
                  </a:rPr>
                  <a:t>𝑖</a:t>
                </a:r>
                <a:r>
                  <a:rPr lang="es-CL"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Coverage or utilization rate: </a:t>
                </a:r>
                <a:r>
                  <a:rPr lang="es-CL" sz="1200" i="1" kern="1200" dirty="0">
                    <a:solidFill>
                      <a:schemeClr val="tx1"/>
                    </a:solidFill>
                    <a:effectLst/>
                    <a:latin typeface="+mn-lt"/>
                    <a:ea typeface="+mn-ea"/>
                    <a:cs typeface="+mn-cs"/>
                  </a:rPr>
                  <a:t>de cobertura poblacional </a:t>
                </a:r>
                <a:r>
                  <a:rPr lang="es-CL" sz="1200" kern="1200" dirty="0">
                    <a:solidFill>
                      <a:schemeClr val="tx1"/>
                    </a:solidFill>
                    <a:effectLst/>
                    <a:latin typeface="+mn-lt"/>
                    <a:ea typeface="+mn-ea"/>
                    <a:cs typeface="+mn-cs"/>
                  </a:rPr>
                  <a:t>(en este costeo, utilización es equivalente a cobertura poblacional o universal). Es la probabilidad de que una persona con necesidad utilice la prestación </a:t>
                </a:r>
                <a:r>
                  <a:rPr lang="es-CL" sz="1200" i="0" kern="1200">
                    <a:solidFill>
                      <a:schemeClr val="tx1"/>
                    </a:solidFill>
                    <a:effectLst/>
                    <a:latin typeface="+mn-lt"/>
                    <a:ea typeface="+mn-ea"/>
                    <a:cs typeface="+mn-cs"/>
                  </a:rPr>
                  <a:t>𝑖</a:t>
                </a:r>
                <a:r>
                  <a:rPr lang="es-CL" sz="1200" kern="1200" dirty="0">
                    <a:solidFill>
                      <a:schemeClr val="tx1"/>
                    </a:solidFill>
                    <a:effectLst/>
                    <a:latin typeface="+mn-lt"/>
                    <a:ea typeface="+mn-ea"/>
                    <a:cs typeface="+mn-cs"/>
                  </a:rPr>
                  <a:t>, durante el año </a:t>
                </a:r>
                <a:r>
                  <a:rPr lang="es-CL" sz="1200" i="0" kern="1200">
                    <a:solidFill>
                      <a:schemeClr val="tx1"/>
                    </a:solidFill>
                    <a:effectLst/>
                    <a:latin typeface="+mn-lt"/>
                    <a:ea typeface="+mn-ea"/>
                    <a:cs typeface="+mn-cs"/>
                  </a:rPr>
                  <a:t>𝑗</a:t>
                </a:r>
                <a:r>
                  <a:rPr lang="en-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El valor de </a:t>
                </a:r>
                <a:r>
                  <a:rPr lang="es-CL" sz="1200" i="0" kern="1200">
                    <a:solidFill>
                      <a:schemeClr val="tx1"/>
                    </a:solidFill>
                    <a:effectLst/>
                    <a:latin typeface="+mn-lt"/>
                    <a:ea typeface="+mn-ea"/>
                    <a:cs typeface="+mn-cs"/>
                  </a:rPr>
                  <a:t>𝑃</a:t>
                </a:r>
                <a:r>
                  <a:rPr lang="en-GB" sz="1200" i="0" kern="1200">
                    <a:solidFill>
                      <a:schemeClr val="tx1"/>
                    </a:solidFill>
                    <a:effectLst/>
                    <a:latin typeface="+mn-lt"/>
                    <a:ea typeface="+mn-ea"/>
                    <a:cs typeface="+mn-cs"/>
                  </a:rPr>
                  <a:t>_</a:t>
                </a:r>
                <a:r>
                  <a:rPr lang="es-CL" sz="1200" i="0" kern="1200">
                    <a:solidFill>
                      <a:schemeClr val="tx1"/>
                    </a:solidFill>
                    <a:effectLst/>
                    <a:latin typeface="+mn-lt"/>
                    <a:ea typeface="+mn-ea"/>
                    <a:cs typeface="+mn-cs"/>
                  </a:rPr>
                  <a:t>𝑖𝑗</a:t>
                </a:r>
                <a:r>
                  <a:rPr lang="es-CL" sz="1200" kern="1200" dirty="0">
                    <a:solidFill>
                      <a:schemeClr val="tx1"/>
                    </a:solidFill>
                    <a:effectLst/>
                    <a:latin typeface="+mn-lt"/>
                    <a:ea typeface="+mn-ea"/>
                    <a:cs typeface="+mn-cs"/>
                  </a:rPr>
                  <a:t> proviene de proyecciones demográficas y estadísticas de población beneficiaria en el IHSS (Anexo 1 “</a:t>
                </a:r>
                <a:r>
                  <a:rPr lang="es-ES" sz="1200" kern="1200" dirty="0">
                    <a:solidFill>
                      <a:schemeClr val="tx1"/>
                    </a:solidFill>
                    <a:effectLst/>
                    <a:latin typeface="+mn-lt"/>
                    <a:ea typeface="+mn-ea"/>
                    <a:cs typeface="+mn-cs"/>
                  </a:rPr>
                  <a:t>Proyecciones de población SESAL y IHSS, por edad y sexo, a 2030</a:t>
                </a:r>
                <a:r>
                  <a:rPr lang="es-CL" sz="1200" kern="1200" dirty="0">
                    <a:solidFill>
                      <a:schemeClr val="tx1"/>
                    </a:solidFill>
                    <a:effectLst/>
                    <a:latin typeface="+mn-lt"/>
                    <a:ea typeface="+mn-ea"/>
                    <a:cs typeface="+mn-cs"/>
                  </a:rPr>
                  <a:t>”), y depende del sexo y edad de la población objetivo de la prestación.</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El valor de </a:t>
                </a:r>
                <a:r>
                  <a:rPr lang="es-CL" sz="1200" i="0" kern="1200">
                    <a:solidFill>
                      <a:schemeClr val="tx1"/>
                    </a:solidFill>
                    <a:effectLst/>
                    <a:latin typeface="+mn-lt"/>
                    <a:ea typeface="+mn-ea"/>
                    <a:cs typeface="+mn-cs"/>
                  </a:rPr>
                  <a:t>𝑁</a:t>
                </a:r>
                <a:r>
                  <a:rPr lang="en-GB" sz="1200" i="0" kern="1200">
                    <a:solidFill>
                      <a:schemeClr val="tx1"/>
                    </a:solidFill>
                    <a:effectLst/>
                    <a:latin typeface="+mn-lt"/>
                    <a:ea typeface="+mn-ea"/>
                    <a:cs typeface="+mn-cs"/>
                  </a:rPr>
                  <a:t>_</a:t>
                </a:r>
                <a:r>
                  <a:rPr lang="es-CL" sz="1200" i="0" kern="1200">
                    <a:solidFill>
                      <a:schemeClr val="tx1"/>
                    </a:solidFill>
                    <a:effectLst/>
                    <a:latin typeface="+mn-lt"/>
                    <a:ea typeface="+mn-ea"/>
                    <a:cs typeface="+mn-cs"/>
                  </a:rPr>
                  <a:t>𝑖𝑗</a:t>
                </a:r>
                <a:r>
                  <a:rPr lang="es-CL" sz="1200" kern="1200" dirty="0">
                    <a:solidFill>
                      <a:schemeClr val="tx1"/>
                    </a:solidFill>
                    <a:effectLst/>
                    <a:latin typeface="+mn-lt"/>
                    <a:ea typeface="+mn-ea"/>
                    <a:cs typeface="+mn-cs"/>
                  </a:rPr>
                  <a:t> proviene de diversas fuentes. La fuente de información más utilizada para estimar la necesidad fue el estudio </a:t>
                </a:r>
                <a:r>
                  <a:rPr lang="es-CL" sz="1200" i="1" kern="1200" dirty="0">
                    <a:solidFill>
                      <a:schemeClr val="tx1"/>
                    </a:solidFill>
                    <a:effectLst/>
                    <a:latin typeface="+mn-lt"/>
                    <a:ea typeface="+mn-ea"/>
                    <a:cs typeface="+mn-cs"/>
                  </a:rPr>
                  <a:t>Global Burden of Disease</a:t>
                </a:r>
                <a:r>
                  <a:rPr lang="es-CL" sz="1200" kern="1200" dirty="0">
                    <a:solidFill>
                      <a:schemeClr val="tx1"/>
                    </a:solidFill>
                    <a:effectLst/>
                    <a:latin typeface="+mn-lt"/>
                    <a:ea typeface="+mn-ea"/>
                    <a:cs typeface="+mn-cs"/>
                  </a:rPr>
                  <a:t> (GBD), que contiene datos de incidencia y prevalencia de un conjunto de problemas o condiciones de salud, por sexo y edad </a:t>
                </a:r>
                <a:r>
                  <a:rPr lang="es-ES" sz="1200" kern="1200" dirty="0">
                    <a:solidFill>
                      <a:schemeClr val="tx1"/>
                    </a:solidFill>
                    <a:effectLst/>
                    <a:latin typeface="+mn-lt"/>
                    <a:ea typeface="+mn-ea"/>
                    <a:cs typeface="+mn-cs"/>
                  </a:rPr>
                  <a:t>(IHME, 2020)</a:t>
                </a:r>
                <a:r>
                  <a:rPr lang="es-CL" sz="1200" kern="1200" dirty="0">
                    <a:solidFill>
                      <a:schemeClr val="tx1"/>
                    </a:solidFill>
                    <a:effectLst/>
                    <a:latin typeface="+mn-lt"/>
                    <a:ea typeface="+mn-ea"/>
                    <a:cs typeface="+mn-cs"/>
                  </a:rPr>
                  <a:t>. El sexo y edad son determinantes de varios problemas de salud, por lo que los cálculos en SESAL e IHSS se hicieron tomando en cuenta la estructura demográfica de cada sector. El GBD sirvió para estimar la necesidad de 55 de las 92 prestaciones, a veces en conjunto con otras fuentes.</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Para las prestaciones de planificación familiar (201 y 202), y las prestaciones para madres primerizas (601 y 1401), se utilizó la Encuesta Nacional de Demografía y Salud (ENDESA) 2011-2012. La ENDESA contiene un análisis detallado de la utilización y demanda insatisfecha de planificación familiar. También provee la tasa de fecundidad (2.9 nacidos por mujer), que se utilizó para calcular la cantidad de madres primerizas.</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Para algunas prestaciones asociadas con hipertensión (410, 411, 1606, 1607 y 1608), se utilizó la Encuesta de Diabetes, Hipertensión y Factores de Riesgo de Enfermedades Crónicas (CAMDI), realizada en Tegucigalpa en 2003. La CAMDI midió la prevalencia de obesidad (aprox. 1/3 de la población), hipertensión (22.6% de la población) e hipertensión diagnosticada (aprox. 13% de los hipertensos).</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Para las prestaciones asociadas a atención prenatal, parto y puerperio, se utilizó las tasas de natalidad proyectadas por el INE para 2021-2023, en combinación con otras fuentes. Por ejemplo, para calcular la cantidad de embarazos, se sumó los nacidos vivos (calculados en base a la tasa de natalidad) y los nacidos muertos y abortos (calculados en base al GBD).</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Muchas prestaciones están pensadas para subpoblaciones particulares, para los cuales no existen datos de incidencia o prevalencia. En estos casos, se estimaron los tamaños de las subpoblaciones con base a estadísticas de diagnósticos, referencias internacionales, o el juicio de expertos médicos. Por ejemplo, para estimar el porcentaje de embarazos que serán de alto o bajo riesgo, se analizaron diagnósticos CIE de egresos hospitalarios para el IHSS, y se utilizó el juicio experto para la SESAL.</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El valor de </a:t>
                </a:r>
                <a:r>
                  <a:rPr lang="es-CL" sz="1200" i="0" kern="1200">
                    <a:solidFill>
                      <a:schemeClr val="tx1"/>
                    </a:solidFill>
                    <a:effectLst/>
                    <a:latin typeface="+mn-lt"/>
                    <a:ea typeface="+mn-ea"/>
                    <a:cs typeface="+mn-cs"/>
                  </a:rPr>
                  <a:t>𝐶</a:t>
                </a:r>
                <a:r>
                  <a:rPr lang="en-GB" sz="1200" i="0" kern="1200">
                    <a:solidFill>
                      <a:schemeClr val="tx1"/>
                    </a:solidFill>
                    <a:effectLst/>
                    <a:latin typeface="+mn-lt"/>
                    <a:ea typeface="+mn-ea"/>
                    <a:cs typeface="+mn-cs"/>
                  </a:rPr>
                  <a:t>_</a:t>
                </a:r>
                <a:r>
                  <a:rPr lang="es-CL" sz="1200" i="0" kern="1200">
                    <a:solidFill>
                      <a:schemeClr val="tx1"/>
                    </a:solidFill>
                    <a:effectLst/>
                    <a:latin typeface="+mn-lt"/>
                    <a:ea typeface="+mn-ea"/>
                    <a:cs typeface="+mn-cs"/>
                  </a:rPr>
                  <a:t>𝑖𝑗</a:t>
                </a:r>
                <a:r>
                  <a:rPr lang="es-CL" sz="1200" kern="1200" dirty="0">
                    <a:solidFill>
                      <a:schemeClr val="tx1"/>
                    </a:solidFill>
                    <a:effectLst/>
                    <a:latin typeface="+mn-lt"/>
                    <a:ea typeface="+mn-ea"/>
                    <a:cs typeface="+mn-cs"/>
                  </a:rPr>
                  <a:t> es objeto de simulación, y puede ir desde la cobertura observada actualmente, hasta 100% (cobertura universal).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Mainly data from SESAL and the health insurance institution (IHSS). Mandatory reports, Annual statistics, vaccine reports.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lvl="0"/>
                <a:r>
                  <a:rPr lang="es-CL" sz="1200" i="0" kern="1200">
                    <a:solidFill>
                      <a:schemeClr val="tx1"/>
                    </a:solidFill>
                    <a:effectLst/>
                    <a:latin typeface="+mn-lt"/>
                    <a:ea typeface="+mn-ea"/>
                    <a:cs typeface="+mn-cs"/>
                  </a:rPr>
                  <a:t>𝑓</a:t>
                </a:r>
                <a:r>
                  <a:rPr lang="en-GB" sz="1200" i="0" kern="1200">
                    <a:solidFill>
                      <a:schemeClr val="tx1"/>
                    </a:solidFill>
                    <a:effectLst/>
                    <a:latin typeface="+mn-lt"/>
                    <a:ea typeface="+mn-ea"/>
                    <a:cs typeface="+mn-cs"/>
                  </a:rPr>
                  <a:t>_</a:t>
                </a:r>
                <a:r>
                  <a:rPr lang="es-CL" sz="1200" i="0" kern="1200">
                    <a:solidFill>
                      <a:schemeClr val="tx1"/>
                    </a:solidFill>
                    <a:effectLst/>
                    <a:latin typeface="+mn-lt"/>
                    <a:ea typeface="+mn-ea"/>
                    <a:cs typeface="+mn-cs"/>
                  </a:rPr>
                  <a:t>𝑖𝑘</a:t>
                </a:r>
                <a:r>
                  <a:rPr lang="es-CL" sz="1200" kern="1200" dirty="0">
                    <a:solidFill>
                      <a:schemeClr val="tx1"/>
                    </a:solidFill>
                    <a:effectLst/>
                    <a:latin typeface="+mn-lt"/>
                    <a:ea typeface="+mn-ea"/>
                    <a:cs typeface="+mn-cs"/>
                  </a:rPr>
                  <a:t> es el porcentaje de casos de la prestación </a:t>
                </a:r>
                <a:r>
                  <a:rPr lang="es-CL" sz="1200" i="0" kern="1200">
                    <a:solidFill>
                      <a:schemeClr val="tx1"/>
                    </a:solidFill>
                    <a:effectLst/>
                    <a:latin typeface="+mn-lt"/>
                    <a:ea typeface="+mn-ea"/>
                    <a:cs typeface="+mn-cs"/>
                  </a:rPr>
                  <a:t>𝑖</a:t>
                </a:r>
                <a:r>
                  <a:rPr lang="es-CL" sz="1200" kern="1200" dirty="0">
                    <a:solidFill>
                      <a:schemeClr val="tx1"/>
                    </a:solidFill>
                    <a:effectLst/>
                    <a:latin typeface="+mn-lt"/>
                    <a:ea typeface="+mn-ea"/>
                    <a:cs typeface="+mn-cs"/>
                  </a:rPr>
                  <a:t> que requieren un producto o servicio </a:t>
                </a:r>
                <a:r>
                  <a:rPr lang="es-CL" sz="1200" i="0" kern="1200">
                    <a:solidFill>
                      <a:schemeClr val="tx1"/>
                    </a:solidFill>
                    <a:effectLst/>
                    <a:latin typeface="+mn-lt"/>
                    <a:ea typeface="+mn-ea"/>
                    <a:cs typeface="+mn-cs"/>
                  </a:rPr>
                  <a:t>𝑘</a:t>
                </a:r>
                <a:r>
                  <a:rPr lang="es-CL" sz="1200" kern="1200" dirty="0">
                    <a:solidFill>
                      <a:schemeClr val="tx1"/>
                    </a:solidFill>
                    <a:effectLst/>
                    <a:latin typeface="+mn-lt"/>
                    <a:ea typeface="+mn-ea"/>
                    <a:cs typeface="+mn-cs"/>
                  </a:rPr>
                  <a:t>, también llamado </a:t>
                </a:r>
                <a:r>
                  <a:rPr lang="es-CL" sz="1200" i="1" kern="1200" dirty="0">
                    <a:solidFill>
                      <a:schemeClr val="tx1"/>
                    </a:solidFill>
                    <a:effectLst/>
                    <a:latin typeface="+mn-lt"/>
                    <a:ea typeface="+mn-ea"/>
                    <a:cs typeface="+mn-cs"/>
                  </a:rPr>
                  <a:t>frecuencia relativa</a:t>
                </a:r>
                <a:r>
                  <a:rPr lang="es-CL" sz="1200" kern="1200" dirty="0">
                    <a:solidFill>
                      <a:schemeClr val="tx1"/>
                    </a:solidFill>
                    <a:effectLst/>
                    <a:latin typeface="+mn-lt"/>
                    <a:ea typeface="+mn-ea"/>
                    <a:cs typeface="+mn-cs"/>
                  </a:rPr>
                  <a:t>, o simplemente </a:t>
                </a:r>
                <a:r>
                  <a:rPr lang="es-CL" sz="1200" i="1" kern="1200" dirty="0">
                    <a:solidFill>
                      <a:schemeClr val="tx1"/>
                    </a:solidFill>
                    <a:effectLst/>
                    <a:latin typeface="+mn-lt"/>
                    <a:ea typeface="+mn-ea"/>
                    <a:cs typeface="+mn-cs"/>
                  </a:rPr>
                  <a:t>frecuencia</a:t>
                </a:r>
                <a:r>
                  <a:rPr lang="es-CL" sz="1200" kern="1200" dirty="0">
                    <a:solidFill>
                      <a:schemeClr val="tx1"/>
                    </a:solidFill>
                    <a:effectLst/>
                    <a:latin typeface="+mn-lt"/>
                    <a:ea typeface="+mn-ea"/>
                    <a:cs typeface="+mn-cs"/>
                  </a:rPr>
                  <a:t>. Este parámetro sirve para tomar en cuenta que no siempre todos los casos requieren los mismos productos o servicios;</a:t>
                </a:r>
                <a:endParaRPr lang="en-GB" sz="1200" kern="1200" dirty="0">
                  <a:solidFill>
                    <a:schemeClr val="tx1"/>
                  </a:solidFill>
                  <a:effectLst/>
                  <a:latin typeface="+mn-lt"/>
                  <a:ea typeface="+mn-ea"/>
                  <a:cs typeface="+mn-cs"/>
                </a:endParaRPr>
              </a:p>
              <a:p>
                <a:pPr lvl="0"/>
                <a:r>
                  <a:rPr lang="es-CL" sz="1200" i="0" kern="1200">
                    <a:solidFill>
                      <a:schemeClr val="tx1"/>
                    </a:solidFill>
                    <a:effectLst/>
                    <a:latin typeface="+mn-lt"/>
                    <a:ea typeface="+mn-ea"/>
                    <a:cs typeface="+mn-cs"/>
                  </a:rPr>
                  <a:t>𝑞</a:t>
                </a:r>
                <a:r>
                  <a:rPr lang="en-GB" sz="1200" i="0" kern="1200">
                    <a:solidFill>
                      <a:schemeClr val="tx1"/>
                    </a:solidFill>
                    <a:effectLst/>
                    <a:latin typeface="+mn-lt"/>
                    <a:ea typeface="+mn-ea"/>
                    <a:cs typeface="+mn-cs"/>
                  </a:rPr>
                  <a:t>_</a:t>
                </a:r>
                <a:r>
                  <a:rPr lang="es-CL" sz="1200" i="0" kern="1200">
                    <a:solidFill>
                      <a:schemeClr val="tx1"/>
                    </a:solidFill>
                    <a:effectLst/>
                    <a:latin typeface="+mn-lt"/>
                    <a:ea typeface="+mn-ea"/>
                    <a:cs typeface="+mn-cs"/>
                  </a:rPr>
                  <a:t>𝑖𝑘</a:t>
                </a:r>
                <a:r>
                  <a:rPr lang="es-CL" sz="1200" kern="1200" dirty="0">
                    <a:solidFill>
                      <a:schemeClr val="tx1"/>
                    </a:solidFill>
                    <a:effectLst/>
                    <a:latin typeface="+mn-lt"/>
                    <a:ea typeface="+mn-ea"/>
                    <a:cs typeface="+mn-cs"/>
                  </a:rPr>
                  <a:t> es la cantidad de unidades del producto o servicio </a:t>
                </a:r>
                <a:r>
                  <a:rPr lang="es-CL" sz="1200" i="0" kern="1200">
                    <a:solidFill>
                      <a:schemeClr val="tx1"/>
                    </a:solidFill>
                    <a:effectLst/>
                    <a:latin typeface="+mn-lt"/>
                    <a:ea typeface="+mn-ea"/>
                    <a:cs typeface="+mn-cs"/>
                  </a:rPr>
                  <a:t>𝑘</a:t>
                </a:r>
                <a:r>
                  <a:rPr lang="es-CL" sz="1200" kern="1200" dirty="0">
                    <a:solidFill>
                      <a:schemeClr val="tx1"/>
                    </a:solidFill>
                    <a:effectLst/>
                    <a:latin typeface="+mn-lt"/>
                    <a:ea typeface="+mn-ea"/>
                    <a:cs typeface="+mn-cs"/>
                  </a:rPr>
                  <a:t>, consumida por un caso de la prestación </a:t>
                </a:r>
                <a:r>
                  <a:rPr lang="es-CL" sz="1200" i="0" kern="1200">
                    <a:solidFill>
                      <a:schemeClr val="tx1"/>
                    </a:solidFill>
                    <a:effectLst/>
                    <a:latin typeface="+mn-lt"/>
                    <a:ea typeface="+mn-ea"/>
                    <a:cs typeface="+mn-cs"/>
                  </a:rPr>
                  <a:t>𝑖</a:t>
                </a:r>
                <a:r>
                  <a:rPr lang="es-CL" sz="1200" kern="1200" dirty="0">
                    <a:solidFill>
                      <a:schemeClr val="tx1"/>
                    </a:solidFill>
                    <a:effectLst/>
                    <a:latin typeface="+mn-lt"/>
                    <a:ea typeface="+mn-ea"/>
                    <a:cs typeface="+mn-cs"/>
                  </a:rPr>
                  <a:t> (entre aquellos casos que requieren dicho tipo de producto o servicio). Este parámetro se define de manera normativa; </a:t>
                </a:r>
                <a:endParaRPr lang="en-GB" sz="1200" kern="1200" dirty="0">
                  <a:solidFill>
                    <a:schemeClr val="tx1"/>
                  </a:solidFill>
                  <a:effectLst/>
                  <a:latin typeface="+mn-lt"/>
                  <a:ea typeface="+mn-ea"/>
                  <a:cs typeface="+mn-cs"/>
                </a:endParaRPr>
              </a:p>
              <a:p>
                <a:pPr lvl="0"/>
                <a:r>
                  <a:rPr lang="es-CL" sz="1200" i="0" kern="1200">
                    <a:solidFill>
                      <a:schemeClr val="tx1"/>
                    </a:solidFill>
                    <a:effectLst/>
                    <a:latin typeface="+mn-lt"/>
                    <a:ea typeface="+mn-ea"/>
                    <a:cs typeface="+mn-cs"/>
                  </a:rPr>
                  <a:t>𝑐</a:t>
                </a:r>
                <a:r>
                  <a:rPr lang="en-GB" sz="1200" i="0" kern="1200">
                    <a:solidFill>
                      <a:schemeClr val="tx1"/>
                    </a:solidFill>
                    <a:effectLst/>
                    <a:latin typeface="+mn-lt"/>
                    <a:ea typeface="+mn-ea"/>
                    <a:cs typeface="+mn-cs"/>
                  </a:rPr>
                  <a:t>_</a:t>
                </a:r>
                <a:r>
                  <a:rPr lang="es-CL" sz="1200" i="0" kern="1200">
                    <a:solidFill>
                      <a:schemeClr val="tx1"/>
                    </a:solidFill>
                    <a:effectLst/>
                    <a:latin typeface="+mn-lt"/>
                    <a:ea typeface="+mn-ea"/>
                    <a:cs typeface="+mn-cs"/>
                  </a:rPr>
                  <a:t>𝑘</a:t>
                </a:r>
                <a:r>
                  <a:rPr lang="es-CL" sz="1200" kern="1200" dirty="0">
                    <a:solidFill>
                      <a:schemeClr val="tx1"/>
                    </a:solidFill>
                    <a:effectLst/>
                    <a:latin typeface="+mn-lt"/>
                    <a:ea typeface="+mn-ea"/>
                    <a:cs typeface="+mn-cs"/>
                  </a:rPr>
                  <a:t> es el costo unitario del producto o servicio </a:t>
                </a:r>
                <a:r>
                  <a:rPr lang="es-CL" sz="1200" i="0" kern="1200">
                    <a:solidFill>
                      <a:schemeClr val="tx1"/>
                    </a:solidFill>
                    <a:effectLst/>
                    <a:latin typeface="+mn-lt"/>
                    <a:ea typeface="+mn-ea"/>
                    <a:cs typeface="+mn-cs"/>
                  </a:rPr>
                  <a:t>𝑘</a:t>
                </a:r>
                <a:r>
                  <a:rPr lang="es-CL" sz="1200" kern="1200" dirty="0">
                    <a:solidFill>
                      <a:schemeClr val="tx1"/>
                    </a:solidFill>
                    <a:effectLst/>
                    <a:latin typeface="+mn-lt"/>
                    <a:ea typeface="+mn-ea"/>
                    <a:cs typeface="+mn-cs"/>
                  </a:rPr>
                  <a:t>, expresado en términos reales.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La frecuencia toma en cuenta diferencias en el tipo de personal en zonas urbanas y rurales, y las preferencias por distintos métodos anticonceptivos. Las cantidades están definidas por médicos. Los costos unitarios de los productos y servicios provienen de diversas fuentes, que se describen a continuación.</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El costo unitario de las consultas de primer nivel se estima de arriba hacia abajo, con base a los salarios promedio del personal permanente y por contrato de SESAL e IHSS, según tipo de personal. Se asume una duración de 10 minutos por consulta general (equivalente a 36 consultas por turno de 6 horas); lo mismo para consultas de enfermería y auxiliar de enfermería. Para consultas de especialidades, se asume una duración de 15 minutos, excepto para las especialidades de neurología, cardiología y psiquiatría, para las cuales se asume una consulta de 30 minutos. Al costo en recurso humano, se suma un porcentaje de costos indirectos, estimado en base a datos del Hospital de Especialidades (HE). </a:t>
                </a:r>
              </a:p>
              <a:p>
                <a:endParaRPr lang="es-CL"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Para costear medicamentos, se utiliza el listado nacional de la SESAL, las licitaciones UNOPS, y el listado oficial del IHSS. También se obtienen precios de vacunas del Fondo Rotario para El Salvador, 2018, y se utilizan precios del Estudio de Verificación de Costos (EVC) del conjunto de prestaciones en salud de Chile, conocido como Garantías Explícitas en Salud (GES).</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Para costear productos hospitalarios (consultas externas, urgencias y día-cama), se utilizan datos de gastos por centro de costo del HE, el Hospital Regional Norte (HRN) y el Hospital María de Especialidades Pediátricas (HMEP), para realizar un costeo de arriba hacia abajo. </a:t>
                </a:r>
              </a:p>
              <a:p>
                <a:endParaRPr lang="es-C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latin typeface="+mn-lt"/>
                    <a:ea typeface="+mn-ea"/>
                    <a:cs typeface="+mn-cs"/>
                  </a:rPr>
                  <a:t>Para costear exámenes de laboratorio, se utilizan tarifas del HMEP y un listado de referencia del IHSS. Para costear imágenes se utilizan precios del EVC 2015 y de la Clínica Solidaria 2020. Para los diferentes tipos de partos, se utilizan tarifas del convenio SESAL-MAFE, y de servicios subrogados por el IHSS. Para cirugías se utiliza el estudio de costos de cirugías para lesiones de causa externa en el Hospital Escuela (2006). Finalmente, para algunas actividades de promoción y prevención se utilizan costos unitarios del estudio DCP3.</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answer the question (how much </a:t>
                </a:r>
                <a:r>
                  <a:rPr lang="en-GB" sz="1200" i="1" kern="1200" dirty="0">
                    <a:solidFill>
                      <a:schemeClr val="tx1"/>
                    </a:solidFill>
                    <a:effectLst/>
                    <a:latin typeface="+mn-lt"/>
                    <a:ea typeface="+mn-ea"/>
                    <a:cs typeface="+mn-cs"/>
                  </a:rPr>
                  <a:t>more</a:t>
                </a:r>
                <a:r>
                  <a:rPr lang="en-GB" sz="1200" kern="1200" dirty="0">
                    <a:solidFill>
                      <a:schemeClr val="tx1"/>
                    </a:solidFill>
                    <a:effectLst/>
                    <a:latin typeface="+mn-lt"/>
                    <a:ea typeface="+mn-ea"/>
                    <a:cs typeface="+mn-cs"/>
                  </a:rPr>
                  <a:t> do we need) we had to estimate current coverage levels for each intervention using utilization data reported by health centres and hospitals, and present policy scenarios on how to increase them. </a:t>
                </a:r>
                <a:r>
                  <a:rPr lang="en-US" sz="1200" kern="1200" dirty="0">
                    <a:solidFill>
                      <a:schemeClr val="tx1"/>
                    </a:solidFill>
                    <a:effectLst/>
                    <a:latin typeface="+mn-lt"/>
                    <a:ea typeface="+mn-ea"/>
                    <a:cs typeface="+mn-cs"/>
                  </a:rPr>
                  <a:t>For example, the intervention “</a:t>
                </a:r>
                <a:r>
                  <a:rPr lang="en-US" sz="1200" i="1" kern="1200" dirty="0">
                    <a:solidFill>
                      <a:schemeClr val="tx1"/>
                    </a:solidFill>
                    <a:effectLst/>
                    <a:latin typeface="+mn-lt"/>
                    <a:ea typeface="+mn-ea"/>
                    <a:cs typeface="+mn-cs"/>
                  </a:rPr>
                  <a:t>treatment of acute lower respiratory infections (ARIs) for children under 5</a:t>
                </a:r>
                <a:r>
                  <a:rPr lang="en-US" sz="1200" kern="1200" dirty="0">
                    <a:solidFill>
                      <a:schemeClr val="tx1"/>
                    </a:solidFill>
                    <a:effectLst/>
                    <a:latin typeface="+mn-lt"/>
                    <a:ea typeface="+mn-ea"/>
                    <a:cs typeface="+mn-cs"/>
                  </a:rPr>
                  <a:t>” currently only covers around 35% of those in need. Possible</a:t>
                </a:r>
                <a:r>
                  <a:rPr lang="en-GB" sz="1200" kern="1200" dirty="0">
                    <a:solidFill>
                      <a:schemeClr val="tx1"/>
                    </a:solidFill>
                    <a:effectLst/>
                    <a:latin typeface="+mn-lt"/>
                    <a:ea typeface="+mn-ea"/>
                    <a:cs typeface="+mn-cs"/>
                  </a:rPr>
                  <a:t> scenarios for increasing intervention coverage up to 70% and 100% in 5 years’ time were considered in the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Other sources for unit cost information: WHO CHOICE, other central America countries.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Canasta (medical study): Bundle – all products and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Micro-costing is the calculation of the costs associated with a HBP, starting from an actuarial economic study that estimates the resources that a coverage will require from all events involving that coverage, taking into account the burden of disease, the protocols or clinical guidelines attached to prevention or treatment, the technologies to be deployed, and the actual and potential utilization rates associated with the above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002060"/>
                    </a:solidFill>
                    <a:latin typeface="+mn-lt"/>
                    <a:ea typeface="+mn-ea"/>
                    <a:cs typeface="+mn-cs"/>
                  </a:rPr>
                  <a:t>Lempiras currency, Central bank inflation rates,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dirty="0"/>
              </a:p>
            </p:txBody>
          </p:sp>
        </mc:Fallback>
      </mc:AlternateContent>
      <p:sp>
        <p:nvSpPr>
          <p:cNvPr id="4" name="Slide Number Placeholder 3"/>
          <p:cNvSpPr>
            <a:spLocks noGrp="1"/>
          </p:cNvSpPr>
          <p:nvPr>
            <p:ph type="sldNum" sz="quarter" idx="5"/>
          </p:nvPr>
        </p:nvSpPr>
        <p:spPr/>
        <p:txBody>
          <a:bodyPr/>
          <a:lstStyle/>
          <a:p>
            <a:fld id="{1A08FCCD-4CD2-CB4B-BBD1-9BCD20978DD1}" type="slidenum">
              <a:rPr lang="en-US" smtClean="0"/>
              <a:t>14</a:t>
            </a:fld>
            <a:endParaRPr lang="en-US"/>
          </a:p>
        </p:txBody>
      </p:sp>
    </p:spTree>
    <p:extLst>
      <p:ext uri="{BB962C8B-B14F-4D97-AF65-F5344CB8AC3E}">
        <p14:creationId xmlns:p14="http://schemas.microsoft.com/office/powerpoint/2010/main" val="2989769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Al mirar servicios o condicione particulares también se evidencian impactos importantes. Un ejercicio de modelación realizado por…</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Leer diapositivas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Sin embargo hay lecciones importantes. La primera es que la experiencia muestra que es posible mitigar el impacto en otras condiciones, priorizando intervenciones, realizando ajustes como telemedicina, o dispensación de medicamentos a domicilio y para múltiples meses. Adicionalmente se evidenció la necesidad de desarrollar sistemas para monitorear los impactos en servicios de salud prioritarios con mayor impacto en los años de vida perdidos. Esto incluye otras enfermedades infecciosas, servicios materno-infantiles, y condiciones del sistema circulatorio entre otros, y realizar las intervenciones de mitigación necesarias.</a:t>
            </a:r>
            <a:r>
              <a:rPr lang="en-US" dirty="0">
                <a:effectLst/>
              </a:rPr>
              <a:t> </a:t>
            </a:r>
            <a:endParaRPr lang="en-US" dirty="0"/>
          </a:p>
        </p:txBody>
      </p:sp>
      <p:sp>
        <p:nvSpPr>
          <p:cNvPr id="4" name="Slide Number Placeholder 3"/>
          <p:cNvSpPr>
            <a:spLocks noGrp="1"/>
          </p:cNvSpPr>
          <p:nvPr>
            <p:ph type="sldNum" sz="quarter" idx="5"/>
          </p:nvPr>
        </p:nvSpPr>
        <p:spPr/>
        <p:txBody>
          <a:bodyPr/>
          <a:lstStyle/>
          <a:p>
            <a:fld id="{76C78042-C220-F742-9EFE-43C02E7F37F7}" type="slidenum">
              <a:rPr lang="es-CO" smtClean="0"/>
              <a:t>15</a:t>
            </a:fld>
            <a:endParaRPr lang="es-CO"/>
          </a:p>
        </p:txBody>
      </p:sp>
    </p:spTree>
    <p:extLst>
      <p:ext uri="{BB962C8B-B14F-4D97-AF65-F5344CB8AC3E}">
        <p14:creationId xmlns:p14="http://schemas.microsoft.com/office/powerpoint/2010/main" val="2947899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3D72D3-DC03-4EF9-BB44-B9B31D6383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3BA5BD8C-2E4D-425C-9BB5-41CB1558B971}"/>
              </a:ext>
            </a:extLst>
          </p:cNvPr>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409B8DC5-6D1E-4C19-B7B6-C7CF94EDB6B1}"/>
              </a:ext>
            </a:extLst>
          </p:cNvPr>
          <p:cNvSpPr>
            <a:spLocks noGrp="1"/>
          </p:cNvSpPr>
          <p:nvPr>
            <p:ph type="dt" sz="half" idx="10"/>
          </p:nvPr>
        </p:nvSpPr>
        <p:spPr/>
        <p:txBody>
          <a:bodyPr/>
          <a:lstStyle/>
          <a:p>
            <a:fld id="{8B1A7D13-DC24-42AB-80B7-19861C22D865}" type="datetimeFigureOut">
              <a:rPr lang="es-CO" smtClean="0"/>
              <a:t>20/07/2021</a:t>
            </a:fld>
            <a:endParaRPr lang="es-CO"/>
          </a:p>
        </p:txBody>
      </p:sp>
      <p:sp>
        <p:nvSpPr>
          <p:cNvPr id="5" name="Marcador de pie de página 4">
            <a:extLst>
              <a:ext uri="{FF2B5EF4-FFF2-40B4-BE49-F238E27FC236}">
                <a16:creationId xmlns:a16="http://schemas.microsoft.com/office/drawing/2014/main" id="{D902D012-7B08-4E52-BAF0-8E6043FDD12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7465839-1059-4714-9FF9-69016A21C966}"/>
              </a:ext>
            </a:extLst>
          </p:cNvPr>
          <p:cNvSpPr>
            <a:spLocks noGrp="1"/>
          </p:cNvSpPr>
          <p:nvPr>
            <p:ph type="sldNum" sz="quarter" idx="12"/>
          </p:nvPr>
        </p:nvSpPr>
        <p:spPr/>
        <p:txBody>
          <a:bodyPr/>
          <a:lstStyle/>
          <a:p>
            <a:fld id="{9AD79C8B-C3AB-4521-919E-514E75259556}" type="slidenum">
              <a:rPr lang="es-CO" smtClean="0"/>
              <a:t>‹Nº›</a:t>
            </a:fld>
            <a:endParaRPr lang="es-CO"/>
          </a:p>
        </p:txBody>
      </p:sp>
    </p:spTree>
    <p:extLst>
      <p:ext uri="{BB962C8B-B14F-4D97-AF65-F5344CB8AC3E}">
        <p14:creationId xmlns:p14="http://schemas.microsoft.com/office/powerpoint/2010/main" val="334542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F7275-81F7-4765-A44C-E35D665FEA4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1440B9A-D542-4528-B927-7C322A92D24C}"/>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CD5A814-2649-4D04-A225-573C1247A2BB}"/>
              </a:ext>
            </a:extLst>
          </p:cNvPr>
          <p:cNvSpPr>
            <a:spLocks noGrp="1"/>
          </p:cNvSpPr>
          <p:nvPr>
            <p:ph type="dt" sz="half" idx="10"/>
          </p:nvPr>
        </p:nvSpPr>
        <p:spPr/>
        <p:txBody>
          <a:bodyPr/>
          <a:lstStyle/>
          <a:p>
            <a:fld id="{8B1A7D13-DC24-42AB-80B7-19861C22D865}" type="datetimeFigureOut">
              <a:rPr lang="es-CO" smtClean="0"/>
              <a:t>20/07/2021</a:t>
            </a:fld>
            <a:endParaRPr lang="es-CO"/>
          </a:p>
        </p:txBody>
      </p:sp>
      <p:sp>
        <p:nvSpPr>
          <p:cNvPr id="5" name="Marcador de pie de página 4">
            <a:extLst>
              <a:ext uri="{FF2B5EF4-FFF2-40B4-BE49-F238E27FC236}">
                <a16:creationId xmlns:a16="http://schemas.microsoft.com/office/drawing/2014/main" id="{5B799ED1-9E2F-405E-BC46-327F91CC607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7C398D8-F48C-4860-9859-D981C8B182EC}"/>
              </a:ext>
            </a:extLst>
          </p:cNvPr>
          <p:cNvSpPr>
            <a:spLocks noGrp="1"/>
          </p:cNvSpPr>
          <p:nvPr>
            <p:ph type="sldNum" sz="quarter" idx="12"/>
          </p:nvPr>
        </p:nvSpPr>
        <p:spPr/>
        <p:txBody>
          <a:bodyPr/>
          <a:lstStyle/>
          <a:p>
            <a:fld id="{9AD79C8B-C3AB-4521-919E-514E75259556}" type="slidenum">
              <a:rPr lang="es-CO" smtClean="0"/>
              <a:t>‹Nº›</a:t>
            </a:fld>
            <a:endParaRPr lang="es-CO"/>
          </a:p>
        </p:txBody>
      </p:sp>
    </p:spTree>
    <p:extLst>
      <p:ext uri="{BB962C8B-B14F-4D97-AF65-F5344CB8AC3E}">
        <p14:creationId xmlns:p14="http://schemas.microsoft.com/office/powerpoint/2010/main" val="3210293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CFA388F-B69E-498F-92B4-A426C694B28E}"/>
              </a:ext>
            </a:extLst>
          </p:cNvPr>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A1750D45-70B8-4C3F-8522-F3A377CCD503}"/>
              </a:ext>
            </a:extLst>
          </p:cNvPr>
          <p:cNvSpPr>
            <a:spLocks noGrp="1"/>
          </p:cNvSpPr>
          <p:nvPr>
            <p:ph type="body" orient="vert" idx="1"/>
          </p:nvPr>
        </p:nvSpPr>
        <p:spPr>
          <a:xfrm>
            <a:off x="838203"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BDB389A-6DF6-45E8-BF5E-3CE91809D9C8}"/>
              </a:ext>
            </a:extLst>
          </p:cNvPr>
          <p:cNvSpPr>
            <a:spLocks noGrp="1"/>
          </p:cNvSpPr>
          <p:nvPr>
            <p:ph type="dt" sz="half" idx="10"/>
          </p:nvPr>
        </p:nvSpPr>
        <p:spPr/>
        <p:txBody>
          <a:bodyPr/>
          <a:lstStyle/>
          <a:p>
            <a:fld id="{8B1A7D13-DC24-42AB-80B7-19861C22D865}" type="datetimeFigureOut">
              <a:rPr lang="es-CO" smtClean="0"/>
              <a:t>20/07/2021</a:t>
            </a:fld>
            <a:endParaRPr lang="es-CO"/>
          </a:p>
        </p:txBody>
      </p:sp>
      <p:sp>
        <p:nvSpPr>
          <p:cNvPr id="5" name="Marcador de pie de página 4">
            <a:extLst>
              <a:ext uri="{FF2B5EF4-FFF2-40B4-BE49-F238E27FC236}">
                <a16:creationId xmlns:a16="http://schemas.microsoft.com/office/drawing/2014/main" id="{5B25044B-E844-424F-9D0E-B8104C6AC7E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582E8F1-7CAC-4AB9-9A63-FF5DE709BC7A}"/>
              </a:ext>
            </a:extLst>
          </p:cNvPr>
          <p:cNvSpPr>
            <a:spLocks noGrp="1"/>
          </p:cNvSpPr>
          <p:nvPr>
            <p:ph type="sldNum" sz="quarter" idx="12"/>
          </p:nvPr>
        </p:nvSpPr>
        <p:spPr/>
        <p:txBody>
          <a:bodyPr/>
          <a:lstStyle/>
          <a:p>
            <a:fld id="{9AD79C8B-C3AB-4521-919E-514E75259556}" type="slidenum">
              <a:rPr lang="es-CO" smtClean="0"/>
              <a:t>‹Nº›</a:t>
            </a:fld>
            <a:endParaRPr lang="es-CO"/>
          </a:p>
        </p:txBody>
      </p:sp>
    </p:spTree>
    <p:extLst>
      <p:ext uri="{BB962C8B-B14F-4D97-AF65-F5344CB8AC3E}">
        <p14:creationId xmlns:p14="http://schemas.microsoft.com/office/powerpoint/2010/main" val="317830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1CABFD-30C9-4613-AF52-4BDAB7FC63A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F466EB9-1217-48D7-A0AC-5858CD53E2F3}"/>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67726798-2DD1-4F4A-8F2F-C0F0CC43F88E}"/>
              </a:ext>
            </a:extLst>
          </p:cNvPr>
          <p:cNvSpPr>
            <a:spLocks noGrp="1"/>
          </p:cNvSpPr>
          <p:nvPr>
            <p:ph type="dt" sz="half" idx="10"/>
          </p:nvPr>
        </p:nvSpPr>
        <p:spPr/>
        <p:txBody>
          <a:bodyPr/>
          <a:lstStyle/>
          <a:p>
            <a:fld id="{8B1A7D13-DC24-42AB-80B7-19861C22D865}" type="datetimeFigureOut">
              <a:rPr lang="es-CO" smtClean="0"/>
              <a:t>20/07/2021</a:t>
            </a:fld>
            <a:endParaRPr lang="es-CO"/>
          </a:p>
        </p:txBody>
      </p:sp>
      <p:sp>
        <p:nvSpPr>
          <p:cNvPr id="5" name="Marcador de pie de página 4">
            <a:extLst>
              <a:ext uri="{FF2B5EF4-FFF2-40B4-BE49-F238E27FC236}">
                <a16:creationId xmlns:a16="http://schemas.microsoft.com/office/drawing/2014/main" id="{2C4A6A8A-FADA-4B61-ACB5-EE3801EA485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6279CD8-1BB8-4130-A99E-41EB3A7AFB0F}"/>
              </a:ext>
            </a:extLst>
          </p:cNvPr>
          <p:cNvSpPr>
            <a:spLocks noGrp="1"/>
          </p:cNvSpPr>
          <p:nvPr>
            <p:ph type="sldNum" sz="quarter" idx="12"/>
          </p:nvPr>
        </p:nvSpPr>
        <p:spPr/>
        <p:txBody>
          <a:bodyPr/>
          <a:lstStyle/>
          <a:p>
            <a:fld id="{9AD79C8B-C3AB-4521-919E-514E75259556}" type="slidenum">
              <a:rPr lang="es-CO" smtClean="0"/>
              <a:t>‹Nº›</a:t>
            </a:fld>
            <a:endParaRPr lang="es-CO"/>
          </a:p>
        </p:txBody>
      </p:sp>
    </p:spTree>
    <p:extLst>
      <p:ext uri="{BB962C8B-B14F-4D97-AF65-F5344CB8AC3E}">
        <p14:creationId xmlns:p14="http://schemas.microsoft.com/office/powerpoint/2010/main" val="136077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AA21DB-D697-4C10-98D7-7A676CA931F9}"/>
              </a:ext>
            </a:extLst>
          </p:cNvPr>
          <p:cNvSpPr>
            <a:spLocks noGrp="1"/>
          </p:cNvSpPr>
          <p:nvPr>
            <p:ph type="title"/>
          </p:nvPr>
        </p:nvSpPr>
        <p:spPr>
          <a:xfrm>
            <a:off x="831851" y="1709744"/>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436CBE4C-1A9F-4361-A617-BEC8266F2039}"/>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E47FDB86-B7A2-47E8-89EF-83A9C1BD13C2}"/>
              </a:ext>
            </a:extLst>
          </p:cNvPr>
          <p:cNvSpPr>
            <a:spLocks noGrp="1"/>
          </p:cNvSpPr>
          <p:nvPr>
            <p:ph type="dt" sz="half" idx="10"/>
          </p:nvPr>
        </p:nvSpPr>
        <p:spPr/>
        <p:txBody>
          <a:bodyPr/>
          <a:lstStyle/>
          <a:p>
            <a:fld id="{8B1A7D13-DC24-42AB-80B7-19861C22D865}" type="datetimeFigureOut">
              <a:rPr lang="es-CO" smtClean="0"/>
              <a:t>20/07/2021</a:t>
            </a:fld>
            <a:endParaRPr lang="es-CO"/>
          </a:p>
        </p:txBody>
      </p:sp>
      <p:sp>
        <p:nvSpPr>
          <p:cNvPr id="5" name="Marcador de pie de página 4">
            <a:extLst>
              <a:ext uri="{FF2B5EF4-FFF2-40B4-BE49-F238E27FC236}">
                <a16:creationId xmlns:a16="http://schemas.microsoft.com/office/drawing/2014/main" id="{C9A5D7DD-63EA-43C0-94EC-DCE715B25BB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EE0B7E3-51E4-4630-BE30-0A9F067E0D78}"/>
              </a:ext>
            </a:extLst>
          </p:cNvPr>
          <p:cNvSpPr>
            <a:spLocks noGrp="1"/>
          </p:cNvSpPr>
          <p:nvPr>
            <p:ph type="sldNum" sz="quarter" idx="12"/>
          </p:nvPr>
        </p:nvSpPr>
        <p:spPr/>
        <p:txBody>
          <a:bodyPr/>
          <a:lstStyle/>
          <a:p>
            <a:fld id="{9AD79C8B-C3AB-4521-919E-514E75259556}" type="slidenum">
              <a:rPr lang="es-CO" smtClean="0"/>
              <a:t>‹Nº›</a:t>
            </a:fld>
            <a:endParaRPr lang="es-CO"/>
          </a:p>
        </p:txBody>
      </p:sp>
    </p:spTree>
    <p:extLst>
      <p:ext uri="{BB962C8B-B14F-4D97-AF65-F5344CB8AC3E}">
        <p14:creationId xmlns:p14="http://schemas.microsoft.com/office/powerpoint/2010/main" val="1123865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24578-4B57-4370-8809-34C7804BF4E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F6271E2-03A9-40E6-A346-3BE139768F17}"/>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E002709D-D497-4AEB-B68B-F098C2C3722C}"/>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82C6F3A8-AFE9-4EAD-B8C8-3930FD317413}"/>
              </a:ext>
            </a:extLst>
          </p:cNvPr>
          <p:cNvSpPr>
            <a:spLocks noGrp="1"/>
          </p:cNvSpPr>
          <p:nvPr>
            <p:ph type="dt" sz="half" idx="10"/>
          </p:nvPr>
        </p:nvSpPr>
        <p:spPr/>
        <p:txBody>
          <a:bodyPr/>
          <a:lstStyle/>
          <a:p>
            <a:fld id="{8B1A7D13-DC24-42AB-80B7-19861C22D865}" type="datetimeFigureOut">
              <a:rPr lang="es-CO" smtClean="0"/>
              <a:t>20/07/2021</a:t>
            </a:fld>
            <a:endParaRPr lang="es-CO"/>
          </a:p>
        </p:txBody>
      </p:sp>
      <p:sp>
        <p:nvSpPr>
          <p:cNvPr id="6" name="Marcador de pie de página 5">
            <a:extLst>
              <a:ext uri="{FF2B5EF4-FFF2-40B4-BE49-F238E27FC236}">
                <a16:creationId xmlns:a16="http://schemas.microsoft.com/office/drawing/2014/main" id="{DF533AAB-93B4-4433-ACB4-1D4E6464805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7918A71-0B63-42AA-92A1-18D73AF19BE8}"/>
              </a:ext>
            </a:extLst>
          </p:cNvPr>
          <p:cNvSpPr>
            <a:spLocks noGrp="1"/>
          </p:cNvSpPr>
          <p:nvPr>
            <p:ph type="sldNum" sz="quarter" idx="12"/>
          </p:nvPr>
        </p:nvSpPr>
        <p:spPr/>
        <p:txBody>
          <a:bodyPr/>
          <a:lstStyle/>
          <a:p>
            <a:fld id="{9AD79C8B-C3AB-4521-919E-514E75259556}" type="slidenum">
              <a:rPr lang="es-CO" smtClean="0"/>
              <a:t>‹Nº›</a:t>
            </a:fld>
            <a:endParaRPr lang="es-CO"/>
          </a:p>
        </p:txBody>
      </p:sp>
    </p:spTree>
    <p:extLst>
      <p:ext uri="{BB962C8B-B14F-4D97-AF65-F5344CB8AC3E}">
        <p14:creationId xmlns:p14="http://schemas.microsoft.com/office/powerpoint/2010/main" val="120476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912E10-A8B0-4407-A97A-2B6A328F2C33}"/>
              </a:ext>
            </a:extLst>
          </p:cNvPr>
          <p:cNvSpPr>
            <a:spLocks noGrp="1"/>
          </p:cNvSpPr>
          <p:nvPr>
            <p:ph type="title"/>
          </p:nvPr>
        </p:nvSpPr>
        <p:spPr>
          <a:xfrm>
            <a:off x="839788" y="365129"/>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AB9A611-098D-42CE-ABBA-E7159C662FFF}"/>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4CB8831D-ADFF-49D6-A198-9501D5CE9FF6}"/>
              </a:ext>
            </a:extLst>
          </p:cNvPr>
          <p:cNvSpPr>
            <a:spLocks noGrp="1"/>
          </p:cNvSpPr>
          <p:nvPr>
            <p:ph sz="half" idx="2"/>
          </p:nvPr>
        </p:nvSpPr>
        <p:spPr>
          <a:xfrm>
            <a:off x="839789"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CA0BDBD1-7463-454E-9A21-18FBE5E95F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5676EBCE-DF1A-496E-90C5-672658045E7F}"/>
              </a:ext>
            </a:extLst>
          </p:cNvPr>
          <p:cNvSpPr>
            <a:spLocks noGrp="1"/>
          </p:cNvSpPr>
          <p:nvPr>
            <p:ph sz="quarter" idx="4"/>
          </p:nvPr>
        </p:nvSpPr>
        <p:spPr>
          <a:xfrm>
            <a:off x="6172203"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D39BE221-BD74-4E5A-95AD-706A446AA858}"/>
              </a:ext>
            </a:extLst>
          </p:cNvPr>
          <p:cNvSpPr>
            <a:spLocks noGrp="1"/>
          </p:cNvSpPr>
          <p:nvPr>
            <p:ph type="dt" sz="half" idx="10"/>
          </p:nvPr>
        </p:nvSpPr>
        <p:spPr/>
        <p:txBody>
          <a:bodyPr/>
          <a:lstStyle/>
          <a:p>
            <a:fld id="{8B1A7D13-DC24-42AB-80B7-19861C22D865}" type="datetimeFigureOut">
              <a:rPr lang="es-CO" smtClean="0"/>
              <a:t>20/07/2021</a:t>
            </a:fld>
            <a:endParaRPr lang="es-CO"/>
          </a:p>
        </p:txBody>
      </p:sp>
      <p:sp>
        <p:nvSpPr>
          <p:cNvPr id="8" name="Marcador de pie de página 7">
            <a:extLst>
              <a:ext uri="{FF2B5EF4-FFF2-40B4-BE49-F238E27FC236}">
                <a16:creationId xmlns:a16="http://schemas.microsoft.com/office/drawing/2014/main" id="{2F16F769-B97A-48A0-BB41-D150C509733E}"/>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F4299364-DD23-4BE6-97CD-107BC8439525}"/>
              </a:ext>
            </a:extLst>
          </p:cNvPr>
          <p:cNvSpPr>
            <a:spLocks noGrp="1"/>
          </p:cNvSpPr>
          <p:nvPr>
            <p:ph type="sldNum" sz="quarter" idx="12"/>
          </p:nvPr>
        </p:nvSpPr>
        <p:spPr/>
        <p:txBody>
          <a:bodyPr/>
          <a:lstStyle/>
          <a:p>
            <a:fld id="{9AD79C8B-C3AB-4521-919E-514E75259556}" type="slidenum">
              <a:rPr lang="es-CO" smtClean="0"/>
              <a:t>‹Nº›</a:t>
            </a:fld>
            <a:endParaRPr lang="es-CO"/>
          </a:p>
        </p:txBody>
      </p:sp>
    </p:spTree>
    <p:extLst>
      <p:ext uri="{BB962C8B-B14F-4D97-AF65-F5344CB8AC3E}">
        <p14:creationId xmlns:p14="http://schemas.microsoft.com/office/powerpoint/2010/main" val="62197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24D329-07DA-4734-B3BD-EBE1C887EC4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B515C28-4D4C-45BD-8CF3-CAFBB8EDB002}"/>
              </a:ext>
            </a:extLst>
          </p:cNvPr>
          <p:cNvSpPr>
            <a:spLocks noGrp="1"/>
          </p:cNvSpPr>
          <p:nvPr>
            <p:ph type="dt" sz="half" idx="10"/>
          </p:nvPr>
        </p:nvSpPr>
        <p:spPr/>
        <p:txBody>
          <a:bodyPr/>
          <a:lstStyle/>
          <a:p>
            <a:fld id="{8B1A7D13-DC24-42AB-80B7-19861C22D865}" type="datetimeFigureOut">
              <a:rPr lang="es-CO" smtClean="0"/>
              <a:t>20/07/2021</a:t>
            </a:fld>
            <a:endParaRPr lang="es-CO"/>
          </a:p>
        </p:txBody>
      </p:sp>
      <p:sp>
        <p:nvSpPr>
          <p:cNvPr id="4" name="Marcador de pie de página 3">
            <a:extLst>
              <a:ext uri="{FF2B5EF4-FFF2-40B4-BE49-F238E27FC236}">
                <a16:creationId xmlns:a16="http://schemas.microsoft.com/office/drawing/2014/main" id="{030FCF65-5742-488C-A215-A86BE4CA17D7}"/>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0325F66-0405-402B-AC25-E61149D966FB}"/>
              </a:ext>
            </a:extLst>
          </p:cNvPr>
          <p:cNvSpPr>
            <a:spLocks noGrp="1"/>
          </p:cNvSpPr>
          <p:nvPr>
            <p:ph type="sldNum" sz="quarter" idx="12"/>
          </p:nvPr>
        </p:nvSpPr>
        <p:spPr/>
        <p:txBody>
          <a:bodyPr/>
          <a:lstStyle/>
          <a:p>
            <a:fld id="{9AD79C8B-C3AB-4521-919E-514E75259556}" type="slidenum">
              <a:rPr lang="es-CO" smtClean="0"/>
              <a:t>‹Nº›</a:t>
            </a:fld>
            <a:endParaRPr lang="es-CO"/>
          </a:p>
        </p:txBody>
      </p:sp>
    </p:spTree>
    <p:extLst>
      <p:ext uri="{BB962C8B-B14F-4D97-AF65-F5344CB8AC3E}">
        <p14:creationId xmlns:p14="http://schemas.microsoft.com/office/powerpoint/2010/main" val="183956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9C560C9-F4DD-437C-A0DD-3BB8274A043D}"/>
              </a:ext>
            </a:extLst>
          </p:cNvPr>
          <p:cNvSpPr>
            <a:spLocks noGrp="1"/>
          </p:cNvSpPr>
          <p:nvPr>
            <p:ph type="dt" sz="half" idx="10"/>
          </p:nvPr>
        </p:nvSpPr>
        <p:spPr/>
        <p:txBody>
          <a:bodyPr/>
          <a:lstStyle/>
          <a:p>
            <a:fld id="{8B1A7D13-DC24-42AB-80B7-19861C22D865}" type="datetimeFigureOut">
              <a:rPr lang="es-CO" smtClean="0"/>
              <a:t>20/07/2021</a:t>
            </a:fld>
            <a:endParaRPr lang="es-CO"/>
          </a:p>
        </p:txBody>
      </p:sp>
      <p:sp>
        <p:nvSpPr>
          <p:cNvPr id="3" name="Marcador de pie de página 2">
            <a:extLst>
              <a:ext uri="{FF2B5EF4-FFF2-40B4-BE49-F238E27FC236}">
                <a16:creationId xmlns:a16="http://schemas.microsoft.com/office/drawing/2014/main" id="{82503126-A2D1-4352-84EC-8020B477B70F}"/>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5B3D09B6-8C42-4267-8454-59D24D3E93FE}"/>
              </a:ext>
            </a:extLst>
          </p:cNvPr>
          <p:cNvSpPr>
            <a:spLocks noGrp="1"/>
          </p:cNvSpPr>
          <p:nvPr>
            <p:ph type="sldNum" sz="quarter" idx="12"/>
          </p:nvPr>
        </p:nvSpPr>
        <p:spPr/>
        <p:txBody>
          <a:bodyPr/>
          <a:lstStyle/>
          <a:p>
            <a:fld id="{9AD79C8B-C3AB-4521-919E-514E75259556}" type="slidenum">
              <a:rPr lang="es-CO" smtClean="0"/>
              <a:t>‹Nº›</a:t>
            </a:fld>
            <a:endParaRPr lang="es-CO"/>
          </a:p>
        </p:txBody>
      </p:sp>
    </p:spTree>
    <p:extLst>
      <p:ext uri="{BB962C8B-B14F-4D97-AF65-F5344CB8AC3E}">
        <p14:creationId xmlns:p14="http://schemas.microsoft.com/office/powerpoint/2010/main" val="2777357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0396DC-55A7-4B12-8DD4-20A618933D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89DFEAE-6F3B-44E3-851C-29597B8B0541}"/>
              </a:ext>
            </a:extLst>
          </p:cNvPr>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30ED577F-3424-4F11-9A4B-7350D7D8575E}"/>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6EEB0758-683B-474B-A488-0984343A13FC}"/>
              </a:ext>
            </a:extLst>
          </p:cNvPr>
          <p:cNvSpPr>
            <a:spLocks noGrp="1"/>
          </p:cNvSpPr>
          <p:nvPr>
            <p:ph type="dt" sz="half" idx="10"/>
          </p:nvPr>
        </p:nvSpPr>
        <p:spPr/>
        <p:txBody>
          <a:bodyPr/>
          <a:lstStyle/>
          <a:p>
            <a:fld id="{8B1A7D13-DC24-42AB-80B7-19861C22D865}" type="datetimeFigureOut">
              <a:rPr lang="es-CO" smtClean="0"/>
              <a:t>20/07/2021</a:t>
            </a:fld>
            <a:endParaRPr lang="es-CO"/>
          </a:p>
        </p:txBody>
      </p:sp>
      <p:sp>
        <p:nvSpPr>
          <p:cNvPr id="6" name="Marcador de pie de página 5">
            <a:extLst>
              <a:ext uri="{FF2B5EF4-FFF2-40B4-BE49-F238E27FC236}">
                <a16:creationId xmlns:a16="http://schemas.microsoft.com/office/drawing/2014/main" id="{918C03AE-33D1-47A5-AF39-D4FCC49EB33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82AFDCB-0337-4266-85A5-1C87708683CF}"/>
              </a:ext>
            </a:extLst>
          </p:cNvPr>
          <p:cNvSpPr>
            <a:spLocks noGrp="1"/>
          </p:cNvSpPr>
          <p:nvPr>
            <p:ph type="sldNum" sz="quarter" idx="12"/>
          </p:nvPr>
        </p:nvSpPr>
        <p:spPr/>
        <p:txBody>
          <a:bodyPr/>
          <a:lstStyle/>
          <a:p>
            <a:fld id="{9AD79C8B-C3AB-4521-919E-514E75259556}" type="slidenum">
              <a:rPr lang="es-CO" smtClean="0"/>
              <a:t>‹Nº›</a:t>
            </a:fld>
            <a:endParaRPr lang="es-CO"/>
          </a:p>
        </p:txBody>
      </p:sp>
    </p:spTree>
    <p:extLst>
      <p:ext uri="{BB962C8B-B14F-4D97-AF65-F5344CB8AC3E}">
        <p14:creationId xmlns:p14="http://schemas.microsoft.com/office/powerpoint/2010/main" val="23679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5A4B7A-825D-42C0-B343-3D3450432F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9632EB85-71BC-4F1E-85C0-95CF284A696A}"/>
              </a:ext>
            </a:extLst>
          </p:cNvPr>
          <p:cNvSpPr>
            <a:spLocks noGrp="1"/>
          </p:cNvSpPr>
          <p:nvPr>
            <p:ph type="pic" idx="1"/>
          </p:nvPr>
        </p:nvSpPr>
        <p:spPr>
          <a:xfrm>
            <a:off x="5183188" y="987431"/>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s-CO"/>
          </a:p>
        </p:txBody>
      </p:sp>
      <p:sp>
        <p:nvSpPr>
          <p:cNvPr id="4" name="Marcador de texto 3">
            <a:extLst>
              <a:ext uri="{FF2B5EF4-FFF2-40B4-BE49-F238E27FC236}">
                <a16:creationId xmlns:a16="http://schemas.microsoft.com/office/drawing/2014/main" id="{C8CF7F18-3872-4CD8-B849-E4E2CE75A5B7}"/>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6AD3233A-2279-40D1-B191-99D810098B68}"/>
              </a:ext>
            </a:extLst>
          </p:cNvPr>
          <p:cNvSpPr>
            <a:spLocks noGrp="1"/>
          </p:cNvSpPr>
          <p:nvPr>
            <p:ph type="dt" sz="half" idx="10"/>
          </p:nvPr>
        </p:nvSpPr>
        <p:spPr/>
        <p:txBody>
          <a:bodyPr/>
          <a:lstStyle/>
          <a:p>
            <a:fld id="{8B1A7D13-DC24-42AB-80B7-19861C22D865}" type="datetimeFigureOut">
              <a:rPr lang="es-CO" smtClean="0"/>
              <a:t>20/07/2021</a:t>
            </a:fld>
            <a:endParaRPr lang="es-CO"/>
          </a:p>
        </p:txBody>
      </p:sp>
      <p:sp>
        <p:nvSpPr>
          <p:cNvPr id="6" name="Marcador de pie de página 5">
            <a:extLst>
              <a:ext uri="{FF2B5EF4-FFF2-40B4-BE49-F238E27FC236}">
                <a16:creationId xmlns:a16="http://schemas.microsoft.com/office/drawing/2014/main" id="{B3866DA7-30FB-4E61-A795-28DE5BAA9E1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9F25F47-E6F3-480A-B1C8-F5288D40A6E0}"/>
              </a:ext>
            </a:extLst>
          </p:cNvPr>
          <p:cNvSpPr>
            <a:spLocks noGrp="1"/>
          </p:cNvSpPr>
          <p:nvPr>
            <p:ph type="sldNum" sz="quarter" idx="12"/>
          </p:nvPr>
        </p:nvSpPr>
        <p:spPr/>
        <p:txBody>
          <a:bodyPr/>
          <a:lstStyle/>
          <a:p>
            <a:fld id="{9AD79C8B-C3AB-4521-919E-514E75259556}" type="slidenum">
              <a:rPr lang="es-CO" smtClean="0"/>
              <a:t>‹Nº›</a:t>
            </a:fld>
            <a:endParaRPr lang="es-CO"/>
          </a:p>
        </p:txBody>
      </p:sp>
    </p:spTree>
    <p:extLst>
      <p:ext uri="{BB962C8B-B14F-4D97-AF65-F5344CB8AC3E}">
        <p14:creationId xmlns:p14="http://schemas.microsoft.com/office/powerpoint/2010/main" val="1972428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9032AC4-D7F2-407E-BAD1-E7B2D77E1DC1}"/>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0D36BD7-9466-4B3E-A216-552A50D07F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41BE481-8458-4ED3-ABE5-D70B05FB3A9A}"/>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A7D13-DC24-42AB-80B7-19861C22D865}" type="datetimeFigureOut">
              <a:rPr lang="es-CO" smtClean="0"/>
              <a:t>20/07/2021</a:t>
            </a:fld>
            <a:endParaRPr lang="es-CO"/>
          </a:p>
        </p:txBody>
      </p:sp>
      <p:sp>
        <p:nvSpPr>
          <p:cNvPr id="5" name="Marcador de pie de página 4">
            <a:extLst>
              <a:ext uri="{FF2B5EF4-FFF2-40B4-BE49-F238E27FC236}">
                <a16:creationId xmlns:a16="http://schemas.microsoft.com/office/drawing/2014/main" id="{DE289219-E60E-46AB-9CA5-28C2EB1A7A14}"/>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B086A4D3-2319-4A3D-B2E5-E08ECB2BE62B}"/>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79C8B-C3AB-4521-919E-514E75259556}" type="slidenum">
              <a:rPr lang="es-CO" smtClean="0"/>
              <a:t>‹Nº›</a:t>
            </a:fld>
            <a:endParaRPr lang="es-CO"/>
          </a:p>
        </p:txBody>
      </p:sp>
    </p:spTree>
    <p:extLst>
      <p:ext uri="{BB962C8B-B14F-4D97-AF65-F5344CB8AC3E}">
        <p14:creationId xmlns:p14="http://schemas.microsoft.com/office/powerpoint/2010/main" val="1401827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hyperlink" Target="https://criteria.iadb.org/es/library" TargetMode="Externa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hyperlink" Target="https://criteria.iadb.org/es/library"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12192000" cy="6400800"/>
          </a:xfrm>
          <a:prstGeom prst="rect">
            <a:avLst/>
          </a:prstGeom>
        </p:spPr>
      </p:pic>
    </p:spTree>
    <p:extLst>
      <p:ext uri="{BB962C8B-B14F-4D97-AF65-F5344CB8AC3E}">
        <p14:creationId xmlns:p14="http://schemas.microsoft.com/office/powerpoint/2010/main" val="12668525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3A6FBC18-CB9A-2948-BAE8-8FF44F1858E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8" name="Grupo 37"/>
          <p:cNvGrpSpPr/>
          <p:nvPr/>
        </p:nvGrpSpPr>
        <p:grpSpPr>
          <a:xfrm>
            <a:off x="10444790" y="5930426"/>
            <a:ext cx="1610031" cy="927571"/>
            <a:chOff x="10444790" y="5930426"/>
            <a:chExt cx="1610031" cy="927571"/>
          </a:xfrm>
        </p:grpSpPr>
        <p:sp>
          <p:nvSpPr>
            <p:cNvPr id="39"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40" name="Imagen 39"/>
            <p:cNvPicPr>
              <a:picLocks noChangeAspect="1"/>
            </p:cNvPicPr>
            <p:nvPr/>
          </p:nvPicPr>
          <p:blipFill rotWithShape="1">
            <a:blip r:embed="rId3"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graphicFrame>
        <p:nvGraphicFramePr>
          <p:cNvPr id="36" name="Diagram 3">
            <a:extLst>
              <a:ext uri="{FF2B5EF4-FFF2-40B4-BE49-F238E27FC236}">
                <a16:creationId xmlns:a16="http://schemas.microsoft.com/office/drawing/2014/main" id="{E34CF78D-0934-3A4B-A079-9B5A1DFEB29B}"/>
              </a:ext>
            </a:extLst>
          </p:cNvPr>
          <p:cNvGraphicFramePr/>
          <p:nvPr>
            <p:extLst>
              <p:ext uri="{D42A27DB-BD31-4B8C-83A1-F6EECF244321}">
                <p14:modId xmlns:p14="http://schemas.microsoft.com/office/powerpoint/2010/main" val="3198089124"/>
              </p:ext>
            </p:extLst>
          </p:nvPr>
        </p:nvGraphicFramePr>
        <p:xfrm>
          <a:off x="1127053" y="178904"/>
          <a:ext cx="9937894" cy="59079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437007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3A6FBC18-CB9A-2948-BAE8-8FF44F1858E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1" name="Grupo 60"/>
          <p:cNvGrpSpPr/>
          <p:nvPr/>
        </p:nvGrpSpPr>
        <p:grpSpPr>
          <a:xfrm>
            <a:off x="10444790" y="5930426"/>
            <a:ext cx="1610031" cy="927571"/>
            <a:chOff x="10444790" y="5930426"/>
            <a:chExt cx="1610031" cy="927571"/>
          </a:xfrm>
        </p:grpSpPr>
        <p:sp>
          <p:nvSpPr>
            <p:cNvPr id="62"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63" name="Imagen 62"/>
            <p:cNvPicPr>
              <a:picLocks noChangeAspect="1"/>
            </p:cNvPicPr>
            <p:nvPr/>
          </p:nvPicPr>
          <p:blipFill rotWithShape="1">
            <a:blip r:embed="rId3"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sp>
        <p:nvSpPr>
          <p:cNvPr id="56" name="Title 1">
            <a:extLst>
              <a:ext uri="{FF2B5EF4-FFF2-40B4-BE49-F238E27FC236}">
                <a16:creationId xmlns:a16="http://schemas.microsoft.com/office/drawing/2014/main" id="{984A7250-E5DC-DF41-A65A-E6B69F2584A9}"/>
              </a:ext>
            </a:extLst>
          </p:cNvPr>
          <p:cNvSpPr txBox="1">
            <a:spLocks/>
          </p:cNvSpPr>
          <p:nvPr/>
        </p:nvSpPr>
        <p:spPr>
          <a:xfrm>
            <a:off x="838200" y="339862"/>
            <a:ext cx="10515600" cy="1325563"/>
          </a:xfrm>
          <a:prstGeom prst="rect">
            <a:avLst/>
          </a:prstGeom>
        </p:spPr>
        <p:txBody>
          <a:bodyPr vert="horz" lIns="91440" tIns="45720" rIns="91440" bIns="45720" rtlCol="0" anchor="ctr">
            <a:noAutofit/>
          </a:bodyPr>
          <a:lstStyle>
            <a:lvl1pPr defTabSz="914354">
              <a:lnSpc>
                <a:spcPct val="90000"/>
              </a:lnSpc>
              <a:spcBef>
                <a:spcPct val="0"/>
              </a:spcBef>
              <a:buNone/>
              <a:defRPr sz="3600" b="1">
                <a:solidFill>
                  <a:srgbClr val="ED6E3B"/>
                </a:solidFill>
                <a:latin typeface="+mj-lt"/>
                <a:ea typeface="+mj-ea"/>
                <a:cs typeface="+mj-cs"/>
              </a:defRPr>
            </a:lvl1pPr>
          </a:lstStyle>
          <a:p>
            <a:r>
              <a:rPr lang="es-ES"/>
              <a:t>Costo efectividad e impacto presupuestal</a:t>
            </a:r>
            <a:endParaRPr lang="es-ES_tradnl" dirty="0"/>
          </a:p>
        </p:txBody>
      </p:sp>
      <p:sp>
        <p:nvSpPr>
          <p:cNvPr id="57" name="Content Placeholder 2">
            <a:extLst>
              <a:ext uri="{FF2B5EF4-FFF2-40B4-BE49-F238E27FC236}">
                <a16:creationId xmlns:a16="http://schemas.microsoft.com/office/drawing/2014/main" id="{509B2D1D-4134-334A-B95C-D010DE73299E}"/>
              </a:ext>
            </a:extLst>
          </p:cNvPr>
          <p:cNvSpPr>
            <a:spLocks noGrp="1"/>
          </p:cNvSpPr>
          <p:nvPr>
            <p:ph idx="1"/>
          </p:nvPr>
        </p:nvSpPr>
        <p:spPr>
          <a:xfrm>
            <a:off x="838200" y="1825625"/>
            <a:ext cx="10515600" cy="4351338"/>
          </a:xfrm>
        </p:spPr>
        <p:txBody>
          <a:bodyPr/>
          <a:lstStyle/>
          <a:p>
            <a:r>
              <a:rPr lang="es-ES_tradnl" dirty="0"/>
              <a:t>Hay incertidumbre </a:t>
            </a:r>
          </a:p>
          <a:p>
            <a:pPr lvl="1"/>
            <a:r>
              <a:rPr lang="es-ES_tradnl" dirty="0"/>
              <a:t>estudios usan diferentes medidas de desenlace</a:t>
            </a:r>
          </a:p>
          <a:p>
            <a:pPr lvl="1"/>
            <a:r>
              <a:rPr lang="es-ES_tradnl" dirty="0"/>
              <a:t>Umbral</a:t>
            </a:r>
          </a:p>
          <a:p>
            <a:r>
              <a:rPr lang="es-ES_tradnl" dirty="0"/>
              <a:t>Contextual: </a:t>
            </a:r>
          </a:p>
          <a:p>
            <a:pPr lvl="1"/>
            <a:r>
              <a:rPr lang="es-ES_tradnl" dirty="0"/>
              <a:t>Nivel de desarrollo base (sistemas de información, laboratorios)</a:t>
            </a:r>
          </a:p>
          <a:p>
            <a:pPr lvl="1"/>
            <a:r>
              <a:rPr lang="es-ES_tradnl" dirty="0"/>
              <a:t>Depende de la efectividad de la comunicación alrededor de la estrategia y la confianza y la cultura</a:t>
            </a:r>
          </a:p>
          <a:p>
            <a:r>
              <a:rPr lang="es-ES_tradnl" dirty="0"/>
              <a:t>Varia con el nivel de contagio</a:t>
            </a:r>
          </a:p>
          <a:p>
            <a:r>
              <a:rPr lang="es-ES_tradnl" dirty="0"/>
              <a:t>El conjunto de medidas es más efectivo que las medidas aisladas</a:t>
            </a:r>
          </a:p>
        </p:txBody>
      </p:sp>
    </p:spTree>
    <p:extLst>
      <p:ext uri="{BB962C8B-B14F-4D97-AF65-F5344CB8AC3E}">
        <p14:creationId xmlns:p14="http://schemas.microsoft.com/office/powerpoint/2010/main" val="623940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10444790" y="5930426"/>
            <a:ext cx="1610031" cy="927571"/>
            <a:chOff x="10444790" y="5930426"/>
            <a:chExt cx="1610031" cy="927571"/>
          </a:xfrm>
        </p:grpSpPr>
        <p:sp>
          <p:nvSpPr>
            <p:cNvPr id="15"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17" name="Imagen 16"/>
            <p:cNvPicPr>
              <a:picLocks noChangeAspect="1"/>
            </p:cNvPicPr>
            <p:nvPr/>
          </p:nvPicPr>
          <p:blipFill rotWithShape="1">
            <a:blip r:embed="rId3"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sp>
        <p:nvSpPr>
          <p:cNvPr id="11" name="Title 1">
            <a:extLst>
              <a:ext uri="{FF2B5EF4-FFF2-40B4-BE49-F238E27FC236}">
                <a16:creationId xmlns:a16="http://schemas.microsoft.com/office/drawing/2014/main" id="{984A7250-E5DC-DF41-A65A-E6B69F2584A9}"/>
              </a:ext>
            </a:extLst>
          </p:cNvPr>
          <p:cNvSpPr txBox="1">
            <a:spLocks/>
          </p:cNvSpPr>
          <p:nvPr/>
        </p:nvSpPr>
        <p:spPr>
          <a:xfrm>
            <a:off x="734205" y="2893491"/>
            <a:ext cx="10515600" cy="1325563"/>
          </a:xfrm>
          <a:prstGeom prst="rect">
            <a:avLst/>
          </a:prstGeom>
        </p:spPr>
        <p:txBody>
          <a:bodyPr vert="horz" lIns="91440" tIns="45720" rIns="91440" bIns="45720" rtlCol="0" anchor="ctr">
            <a:noAutofit/>
          </a:bodyPr>
          <a:lstStyle>
            <a:lvl1pPr defTabSz="914354">
              <a:lnSpc>
                <a:spcPct val="90000"/>
              </a:lnSpc>
              <a:spcBef>
                <a:spcPct val="0"/>
              </a:spcBef>
              <a:buNone/>
              <a:defRPr sz="3600" b="1">
                <a:solidFill>
                  <a:srgbClr val="ED6E3B"/>
                </a:solidFill>
                <a:latin typeface="+mj-lt"/>
                <a:ea typeface="+mj-ea"/>
                <a:cs typeface="+mj-cs"/>
              </a:defRPr>
            </a:lvl1pPr>
          </a:lstStyle>
          <a:p>
            <a:pPr algn="ctr"/>
            <a:r>
              <a:rPr lang="es-ES" dirty="0"/>
              <a:t>Gracias</a:t>
            </a:r>
            <a:endParaRPr lang="es-ES_tradnl" dirty="0"/>
          </a:p>
        </p:txBody>
      </p:sp>
    </p:spTree>
    <p:extLst>
      <p:ext uri="{BB962C8B-B14F-4D97-AF65-F5344CB8AC3E}">
        <p14:creationId xmlns:p14="http://schemas.microsoft.com/office/powerpoint/2010/main" val="11253283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10444790" y="5930429"/>
            <a:ext cx="1610031" cy="927571"/>
            <a:chOff x="10444790" y="5930426"/>
            <a:chExt cx="1610031" cy="927571"/>
          </a:xfrm>
        </p:grpSpPr>
        <p:sp>
          <p:nvSpPr>
            <p:cNvPr id="12"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13" name="Imagen 12"/>
            <p:cNvPicPr>
              <a:picLocks noChangeAspect="1"/>
            </p:cNvPicPr>
            <p:nvPr/>
          </p:nvPicPr>
          <p:blipFill rotWithShape="1">
            <a:blip r:embed="rId2"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grpSp>
        <p:nvGrpSpPr>
          <p:cNvPr id="5" name="Grupo 4"/>
          <p:cNvGrpSpPr/>
          <p:nvPr/>
        </p:nvGrpSpPr>
        <p:grpSpPr>
          <a:xfrm>
            <a:off x="177707" y="294773"/>
            <a:ext cx="11877114" cy="5535013"/>
            <a:chOff x="177707" y="395416"/>
            <a:chExt cx="11735996" cy="6119893"/>
          </a:xfrm>
        </p:grpSpPr>
        <p:sp>
          <p:nvSpPr>
            <p:cNvPr id="8" name="Rectangle 1">
              <a:extLst>
                <a:ext uri="{FF2B5EF4-FFF2-40B4-BE49-F238E27FC236}">
                  <a16:creationId xmlns:a16="http://schemas.microsoft.com/office/drawing/2014/main" id="{4EE81454-3953-8741-8944-ECD68C4948B8}"/>
                </a:ext>
              </a:extLst>
            </p:cNvPr>
            <p:cNvSpPr/>
            <p:nvPr/>
          </p:nvSpPr>
          <p:spPr>
            <a:xfrm>
              <a:off x="894481" y="395416"/>
              <a:ext cx="3563311" cy="611989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angle 2">
              <a:extLst>
                <a:ext uri="{FF2B5EF4-FFF2-40B4-BE49-F238E27FC236}">
                  <a16:creationId xmlns:a16="http://schemas.microsoft.com/office/drawing/2014/main" id="{02C318FB-D3C6-0144-B606-5B3E2C9D10EC}"/>
                </a:ext>
              </a:extLst>
            </p:cNvPr>
            <p:cNvSpPr/>
            <p:nvPr/>
          </p:nvSpPr>
          <p:spPr>
            <a:xfrm>
              <a:off x="4766026" y="395416"/>
              <a:ext cx="3438493" cy="611989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angle 3">
              <a:extLst>
                <a:ext uri="{FF2B5EF4-FFF2-40B4-BE49-F238E27FC236}">
                  <a16:creationId xmlns:a16="http://schemas.microsoft.com/office/drawing/2014/main" id="{2455072B-BF9E-E44F-9C20-1A3BF79DE6C4}"/>
                </a:ext>
              </a:extLst>
            </p:cNvPr>
            <p:cNvSpPr/>
            <p:nvPr/>
          </p:nvSpPr>
          <p:spPr>
            <a:xfrm>
              <a:off x="8475210" y="395416"/>
              <a:ext cx="3438493" cy="610611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TextBox 4">
              <a:extLst>
                <a:ext uri="{FF2B5EF4-FFF2-40B4-BE49-F238E27FC236}">
                  <a16:creationId xmlns:a16="http://schemas.microsoft.com/office/drawing/2014/main" id="{46CA4CE8-DBB0-B549-9EF0-04982A3D765E}"/>
                </a:ext>
              </a:extLst>
            </p:cNvPr>
            <p:cNvSpPr txBox="1"/>
            <p:nvPr/>
          </p:nvSpPr>
          <p:spPr>
            <a:xfrm>
              <a:off x="1356336" y="522758"/>
              <a:ext cx="2656702" cy="369332"/>
            </a:xfrm>
            <a:prstGeom prst="rect">
              <a:avLst/>
            </a:prstGeom>
            <a:noFill/>
          </p:spPr>
          <p:txBody>
            <a:bodyPr wrap="square" rtlCol="0">
              <a:spAutoFit/>
            </a:bodyPr>
            <a:lstStyle/>
            <a:p>
              <a:r>
                <a:rPr lang="es-ES_tradnl">
                  <a:solidFill>
                    <a:schemeClr val="bg1"/>
                  </a:solidFill>
                </a:rPr>
                <a:t>CONTAGIO CONTROLADO </a:t>
              </a:r>
            </a:p>
          </p:txBody>
        </p:sp>
        <p:sp>
          <p:nvSpPr>
            <p:cNvPr id="15" name="TextBox 5">
              <a:extLst>
                <a:ext uri="{FF2B5EF4-FFF2-40B4-BE49-F238E27FC236}">
                  <a16:creationId xmlns:a16="http://schemas.microsoft.com/office/drawing/2014/main" id="{49F00523-E763-6D44-A355-60ED8F4C2E4C}"/>
                </a:ext>
              </a:extLst>
            </p:cNvPr>
            <p:cNvSpPr txBox="1"/>
            <p:nvPr/>
          </p:nvSpPr>
          <p:spPr>
            <a:xfrm>
              <a:off x="5183340" y="525162"/>
              <a:ext cx="2656702" cy="369332"/>
            </a:xfrm>
            <a:prstGeom prst="rect">
              <a:avLst/>
            </a:prstGeom>
            <a:noFill/>
          </p:spPr>
          <p:txBody>
            <a:bodyPr wrap="square" rtlCol="0">
              <a:spAutoFit/>
            </a:bodyPr>
            <a:lstStyle/>
            <a:p>
              <a:r>
                <a:rPr lang="es-ES_tradnl">
                  <a:solidFill>
                    <a:schemeClr val="bg1"/>
                  </a:solidFill>
                </a:rPr>
                <a:t>CONTAGIO</a:t>
              </a:r>
              <a:r>
                <a:rPr lang="es-ES_tradnl"/>
                <a:t> </a:t>
              </a:r>
              <a:r>
                <a:rPr lang="es-ES_tradnl">
                  <a:solidFill>
                    <a:schemeClr val="bg1"/>
                  </a:solidFill>
                </a:rPr>
                <a:t>MODERADO</a:t>
              </a:r>
              <a:r>
                <a:rPr lang="es-ES_tradnl"/>
                <a:t> </a:t>
              </a:r>
            </a:p>
          </p:txBody>
        </p:sp>
        <p:sp>
          <p:nvSpPr>
            <p:cNvPr id="16" name="TextBox 6">
              <a:extLst>
                <a:ext uri="{FF2B5EF4-FFF2-40B4-BE49-F238E27FC236}">
                  <a16:creationId xmlns:a16="http://schemas.microsoft.com/office/drawing/2014/main" id="{A7E40540-4268-F346-84B8-8D3862E2FAB4}"/>
                </a:ext>
              </a:extLst>
            </p:cNvPr>
            <p:cNvSpPr txBox="1"/>
            <p:nvPr/>
          </p:nvSpPr>
          <p:spPr>
            <a:xfrm>
              <a:off x="8866105" y="530690"/>
              <a:ext cx="2656702" cy="369332"/>
            </a:xfrm>
            <a:prstGeom prst="rect">
              <a:avLst/>
            </a:prstGeom>
            <a:noFill/>
          </p:spPr>
          <p:txBody>
            <a:bodyPr wrap="square" rtlCol="0">
              <a:spAutoFit/>
            </a:bodyPr>
            <a:lstStyle/>
            <a:p>
              <a:r>
                <a:rPr lang="es-ES_tradnl" dirty="0">
                  <a:solidFill>
                    <a:schemeClr val="bg1"/>
                  </a:solidFill>
                </a:rPr>
                <a:t>CONTAGIO ACELERADO </a:t>
              </a:r>
            </a:p>
          </p:txBody>
        </p:sp>
        <p:sp>
          <p:nvSpPr>
            <p:cNvPr id="17" name="TextBox 7">
              <a:extLst>
                <a:ext uri="{FF2B5EF4-FFF2-40B4-BE49-F238E27FC236}">
                  <a16:creationId xmlns:a16="http://schemas.microsoft.com/office/drawing/2014/main" id="{48876DA3-C70F-AD48-B1FC-CDA4276D86DF}"/>
                </a:ext>
              </a:extLst>
            </p:cNvPr>
            <p:cNvSpPr txBox="1"/>
            <p:nvPr/>
          </p:nvSpPr>
          <p:spPr>
            <a:xfrm>
              <a:off x="177707" y="525431"/>
              <a:ext cx="425767" cy="5976104"/>
            </a:xfrm>
            <a:prstGeom prst="rect">
              <a:avLst/>
            </a:prstGeom>
            <a:noFill/>
          </p:spPr>
          <p:txBody>
            <a:bodyPr vert="vert270" wrap="square" rtlCol="0">
              <a:spAutoFit/>
            </a:bodyPr>
            <a:lstStyle/>
            <a:p>
              <a:pPr algn="ctr"/>
              <a:r>
                <a:rPr lang="es-ES_tradnl" sz="1600" dirty="0"/>
                <a:t>MENOS COSTO EFECTIVO                    MAS COSTO EFECTIVO </a:t>
              </a:r>
            </a:p>
          </p:txBody>
        </p:sp>
        <p:sp>
          <p:nvSpPr>
            <p:cNvPr id="18" name="Left-Right Arrow 8">
              <a:extLst>
                <a:ext uri="{FF2B5EF4-FFF2-40B4-BE49-F238E27FC236}">
                  <a16:creationId xmlns:a16="http://schemas.microsoft.com/office/drawing/2014/main" id="{4C3EBDED-72BB-8B4F-8D28-58956C25187F}"/>
                </a:ext>
              </a:extLst>
            </p:cNvPr>
            <p:cNvSpPr/>
            <p:nvPr/>
          </p:nvSpPr>
          <p:spPr>
            <a:xfrm>
              <a:off x="8011966" y="2897475"/>
              <a:ext cx="3685874" cy="506627"/>
            </a:xfrm>
            <a:prstGeom prst="lef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a:solidFill>
                    <a:sysClr val="windowText" lastClr="000000"/>
                  </a:solidFill>
                </a:rPr>
                <a:t>Pruebas recurrentes a toda la población</a:t>
              </a:r>
            </a:p>
          </p:txBody>
        </p:sp>
        <p:sp>
          <p:nvSpPr>
            <p:cNvPr id="19" name="Left-Right Arrow 9">
              <a:extLst>
                <a:ext uri="{FF2B5EF4-FFF2-40B4-BE49-F238E27FC236}">
                  <a16:creationId xmlns:a16="http://schemas.microsoft.com/office/drawing/2014/main" id="{88E4415F-1955-124D-A866-2965729D5B6D}"/>
                </a:ext>
              </a:extLst>
            </p:cNvPr>
            <p:cNvSpPr/>
            <p:nvPr/>
          </p:nvSpPr>
          <p:spPr>
            <a:xfrm>
              <a:off x="983076" y="1467020"/>
              <a:ext cx="8494555" cy="506627"/>
            </a:xfrm>
            <a:prstGeom prst="lef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ysClr val="windowText" lastClr="000000"/>
                  </a:solidFill>
                </a:rPr>
                <a:t>Máscaras en la comunidad</a:t>
              </a:r>
            </a:p>
          </p:txBody>
        </p:sp>
        <p:sp>
          <p:nvSpPr>
            <p:cNvPr id="21" name="Left-Right Arrow 11">
              <a:extLst>
                <a:ext uri="{FF2B5EF4-FFF2-40B4-BE49-F238E27FC236}">
                  <a16:creationId xmlns:a16="http://schemas.microsoft.com/office/drawing/2014/main" id="{D2C70293-846D-2043-9F5C-FF1A116CEB91}"/>
                </a:ext>
              </a:extLst>
            </p:cNvPr>
            <p:cNvSpPr/>
            <p:nvPr/>
          </p:nvSpPr>
          <p:spPr>
            <a:xfrm>
              <a:off x="926466" y="3118895"/>
              <a:ext cx="7085500" cy="506627"/>
            </a:xfrm>
            <a:prstGeom prst="lef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ysClr val="windowText" lastClr="000000"/>
                  </a:solidFill>
                </a:rPr>
                <a:t>Diagnóstico y rastreo de contactos</a:t>
              </a:r>
            </a:p>
          </p:txBody>
        </p:sp>
        <p:sp>
          <p:nvSpPr>
            <p:cNvPr id="22" name="Left-Right Arrow 13">
              <a:extLst>
                <a:ext uri="{FF2B5EF4-FFF2-40B4-BE49-F238E27FC236}">
                  <a16:creationId xmlns:a16="http://schemas.microsoft.com/office/drawing/2014/main" id="{D8320853-9001-494A-A13B-8A13D1EE9A30}"/>
                </a:ext>
              </a:extLst>
            </p:cNvPr>
            <p:cNvSpPr/>
            <p:nvPr/>
          </p:nvSpPr>
          <p:spPr>
            <a:xfrm>
              <a:off x="983076" y="901857"/>
              <a:ext cx="10776078" cy="506627"/>
            </a:xfrm>
            <a:prstGeom prst="lef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ysClr val="windowText" lastClr="000000"/>
                  </a:solidFill>
                </a:rPr>
                <a:t>Distanciamiento social (3 </a:t>
              </a:r>
              <a:r>
                <a:rPr lang="es-ES_tradnl" sz="1400" dirty="0" err="1">
                  <a:solidFill>
                    <a:sysClr val="windowText" lastClr="000000"/>
                  </a:solidFill>
                </a:rPr>
                <a:t>mts</a:t>
              </a:r>
              <a:r>
                <a:rPr lang="es-ES_tradnl" sz="1400" dirty="0">
                  <a:solidFill>
                    <a:sysClr val="windowText" lastClr="000000"/>
                  </a:solidFill>
                </a:rPr>
                <a:t>.), lavado de manos</a:t>
              </a:r>
            </a:p>
          </p:txBody>
        </p:sp>
        <p:sp>
          <p:nvSpPr>
            <p:cNvPr id="23" name="Left-Right Arrow 14">
              <a:extLst>
                <a:ext uri="{FF2B5EF4-FFF2-40B4-BE49-F238E27FC236}">
                  <a16:creationId xmlns:a16="http://schemas.microsoft.com/office/drawing/2014/main" id="{9844F225-EB71-7D49-827D-7D041D51CBCF}"/>
                </a:ext>
              </a:extLst>
            </p:cNvPr>
            <p:cNvSpPr/>
            <p:nvPr/>
          </p:nvSpPr>
          <p:spPr>
            <a:xfrm>
              <a:off x="8671761" y="5960493"/>
              <a:ext cx="3109284" cy="506627"/>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a:solidFill>
                    <a:sysClr val="windowText" lastClr="000000"/>
                  </a:solidFill>
                </a:rPr>
                <a:t>Acuartelamiento en casa nacional</a:t>
              </a:r>
            </a:p>
          </p:txBody>
        </p:sp>
        <p:sp>
          <p:nvSpPr>
            <p:cNvPr id="24" name="Right Arrow 16">
              <a:extLst>
                <a:ext uri="{FF2B5EF4-FFF2-40B4-BE49-F238E27FC236}">
                  <a16:creationId xmlns:a16="http://schemas.microsoft.com/office/drawing/2014/main" id="{2C45E036-867C-6040-9A31-4BF3D752D4C2}"/>
                </a:ext>
              </a:extLst>
            </p:cNvPr>
            <p:cNvSpPr/>
            <p:nvPr/>
          </p:nvSpPr>
          <p:spPr>
            <a:xfrm>
              <a:off x="761823" y="5307249"/>
              <a:ext cx="1450036" cy="575279"/>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a:solidFill>
                    <a:sysClr val="windowText" lastClr="000000"/>
                  </a:solidFill>
                </a:rPr>
                <a:t>Acuartelamiento en casa</a:t>
              </a:r>
            </a:p>
          </p:txBody>
        </p:sp>
        <p:sp>
          <p:nvSpPr>
            <p:cNvPr id="25" name="Left-Right Arrow 17">
              <a:extLst>
                <a:ext uri="{FF2B5EF4-FFF2-40B4-BE49-F238E27FC236}">
                  <a16:creationId xmlns:a16="http://schemas.microsoft.com/office/drawing/2014/main" id="{E0D0BE33-9DA5-3641-9D92-56E11F48B82F}"/>
                </a:ext>
              </a:extLst>
            </p:cNvPr>
            <p:cNvSpPr/>
            <p:nvPr/>
          </p:nvSpPr>
          <p:spPr>
            <a:xfrm>
              <a:off x="2676136" y="3835260"/>
              <a:ext cx="4041238" cy="506627"/>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ysClr val="windowText" lastClr="000000"/>
                  </a:solidFill>
                </a:rPr>
                <a:t>Limitación a las aglomeraciones sociales  </a:t>
              </a:r>
            </a:p>
          </p:txBody>
        </p:sp>
        <p:sp>
          <p:nvSpPr>
            <p:cNvPr id="26" name="Left-Right Arrow 18">
              <a:extLst>
                <a:ext uri="{FF2B5EF4-FFF2-40B4-BE49-F238E27FC236}">
                  <a16:creationId xmlns:a16="http://schemas.microsoft.com/office/drawing/2014/main" id="{07477D71-170E-0044-97EC-D6EF7735FBCE}"/>
                </a:ext>
              </a:extLst>
            </p:cNvPr>
            <p:cNvSpPr/>
            <p:nvPr/>
          </p:nvSpPr>
          <p:spPr>
            <a:xfrm>
              <a:off x="983076" y="2355516"/>
              <a:ext cx="4041238" cy="506628"/>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ysClr val="windowText" lastClr="000000"/>
                  </a:solidFill>
                </a:rPr>
                <a:t>Recomendación de teletrabajo</a:t>
              </a:r>
            </a:p>
          </p:txBody>
        </p:sp>
        <p:sp>
          <p:nvSpPr>
            <p:cNvPr id="27" name="Left-Right Arrow 19">
              <a:extLst>
                <a:ext uri="{FF2B5EF4-FFF2-40B4-BE49-F238E27FC236}">
                  <a16:creationId xmlns:a16="http://schemas.microsoft.com/office/drawing/2014/main" id="{7EC1D666-1E50-4648-8662-6791FC9E7DCE}"/>
                </a:ext>
              </a:extLst>
            </p:cNvPr>
            <p:cNvSpPr/>
            <p:nvPr/>
          </p:nvSpPr>
          <p:spPr>
            <a:xfrm>
              <a:off x="4821312" y="4413630"/>
              <a:ext cx="5727675" cy="597603"/>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ysClr val="windowText" lastClr="000000"/>
                  </a:solidFill>
                </a:rPr>
                <a:t>Acuartelamiento focalizado geográficamente /grupos de alto riesgo</a:t>
              </a:r>
            </a:p>
          </p:txBody>
        </p:sp>
        <p:sp>
          <p:nvSpPr>
            <p:cNvPr id="28" name="Right Arrow 20">
              <a:extLst>
                <a:ext uri="{FF2B5EF4-FFF2-40B4-BE49-F238E27FC236}">
                  <a16:creationId xmlns:a16="http://schemas.microsoft.com/office/drawing/2014/main" id="{8EDEFB67-44CA-A04F-AD4F-F8F780907F89}"/>
                </a:ext>
              </a:extLst>
            </p:cNvPr>
            <p:cNvSpPr/>
            <p:nvPr/>
          </p:nvSpPr>
          <p:spPr>
            <a:xfrm>
              <a:off x="761823" y="4687328"/>
              <a:ext cx="1450036" cy="56242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a:solidFill>
                    <a:sysClr val="windowText" lastClr="000000"/>
                  </a:solidFill>
                </a:rPr>
                <a:t>Cierre de fronteras</a:t>
              </a:r>
            </a:p>
          </p:txBody>
        </p:sp>
        <p:sp>
          <p:nvSpPr>
            <p:cNvPr id="29" name="Left-Right Arrow 21">
              <a:extLst>
                <a:ext uri="{FF2B5EF4-FFF2-40B4-BE49-F238E27FC236}">
                  <a16:creationId xmlns:a16="http://schemas.microsoft.com/office/drawing/2014/main" id="{A15178B7-65DA-9E41-809A-1024EFF44744}"/>
                </a:ext>
              </a:extLst>
            </p:cNvPr>
            <p:cNvSpPr/>
            <p:nvPr/>
          </p:nvSpPr>
          <p:spPr>
            <a:xfrm>
              <a:off x="5397518" y="5016858"/>
              <a:ext cx="4575261" cy="506627"/>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dirty="0">
                  <a:solidFill>
                    <a:sysClr val="windowText" lastClr="000000"/>
                  </a:solidFill>
                </a:rPr>
                <a:t>Cierres parciales por sectores (restaurantes, gimnasios)</a:t>
              </a:r>
            </a:p>
          </p:txBody>
        </p:sp>
        <p:sp>
          <p:nvSpPr>
            <p:cNvPr id="30" name="Left-Right Arrow 22">
              <a:extLst>
                <a:ext uri="{FF2B5EF4-FFF2-40B4-BE49-F238E27FC236}">
                  <a16:creationId xmlns:a16="http://schemas.microsoft.com/office/drawing/2014/main" id="{E7A2F80F-2265-924E-A774-6531F0660F85}"/>
                </a:ext>
              </a:extLst>
            </p:cNvPr>
            <p:cNvSpPr/>
            <p:nvPr/>
          </p:nvSpPr>
          <p:spPr>
            <a:xfrm>
              <a:off x="6153218" y="5490805"/>
              <a:ext cx="4041238" cy="506627"/>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a:solidFill>
                    <a:sysClr val="windowText" lastClr="000000"/>
                  </a:solidFill>
                </a:rPr>
                <a:t>Cierre de colegios</a:t>
              </a:r>
            </a:p>
          </p:txBody>
        </p:sp>
      </p:grpSp>
    </p:spTree>
    <p:extLst>
      <p:ext uri="{BB962C8B-B14F-4D97-AF65-F5344CB8AC3E}">
        <p14:creationId xmlns:p14="http://schemas.microsoft.com/office/powerpoint/2010/main" val="2593063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0444790" y="5930429"/>
            <a:ext cx="1610031" cy="927571"/>
            <a:chOff x="10444790" y="5930426"/>
            <a:chExt cx="1610031" cy="927571"/>
          </a:xfrm>
        </p:grpSpPr>
        <p:sp>
          <p:nvSpPr>
            <p:cNvPr id="8"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9" name="Imagen 8"/>
            <p:cNvPicPr>
              <a:picLocks noChangeAspect="1"/>
            </p:cNvPicPr>
            <p:nvPr/>
          </p:nvPicPr>
          <p:blipFill rotWithShape="1">
            <a:blip r:embed="rId3"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sp>
        <p:nvSpPr>
          <p:cNvPr id="12" name="Title 1">
            <a:extLst>
              <a:ext uri="{FF2B5EF4-FFF2-40B4-BE49-F238E27FC236}">
                <a16:creationId xmlns:a16="http://schemas.microsoft.com/office/drawing/2014/main" id="{984A7250-E5DC-DF41-A65A-E6B69F2584A9}"/>
              </a:ext>
            </a:extLst>
          </p:cNvPr>
          <p:cNvSpPr txBox="1">
            <a:spLocks/>
          </p:cNvSpPr>
          <p:nvPr/>
        </p:nvSpPr>
        <p:spPr>
          <a:xfrm>
            <a:off x="838200" y="339862"/>
            <a:ext cx="10515600" cy="1325563"/>
          </a:xfrm>
          <a:prstGeom prst="rect">
            <a:avLst/>
          </a:prstGeom>
        </p:spPr>
        <p:txBody>
          <a:bodyPr vert="horz" lIns="91440" tIns="45720" rIns="91440" bIns="45720" rtlCol="0" anchor="ctr">
            <a:noAutofit/>
          </a:bodyPr>
          <a:lstStyle>
            <a:lvl1pPr defTabSz="914354">
              <a:lnSpc>
                <a:spcPct val="90000"/>
              </a:lnSpc>
              <a:spcBef>
                <a:spcPct val="0"/>
              </a:spcBef>
              <a:buNone/>
              <a:defRPr sz="3600" b="1">
                <a:solidFill>
                  <a:srgbClr val="ED6E3B"/>
                </a:solidFill>
                <a:latin typeface="+mj-lt"/>
                <a:ea typeface="+mj-ea"/>
                <a:cs typeface="+mj-cs"/>
              </a:defRPr>
            </a:lvl1pPr>
          </a:lstStyle>
          <a:p>
            <a:r>
              <a:rPr lang="es-ES" dirty="0"/>
              <a:t>Exceso de mortalidad e impacto en otros servicios de salud</a:t>
            </a:r>
            <a:endParaRPr lang="en-US" dirty="0"/>
          </a:p>
        </p:txBody>
      </p:sp>
      <p:pic>
        <p:nvPicPr>
          <p:cNvPr id="4" name="Picture 3">
            <a:extLst>
              <a:ext uri="{FF2B5EF4-FFF2-40B4-BE49-F238E27FC236}">
                <a16:creationId xmlns:a16="http://schemas.microsoft.com/office/drawing/2014/main" id="{FAF54AA1-39EB-C040-B3FC-6EB3CB0E4A42}"/>
              </a:ext>
            </a:extLst>
          </p:cNvPr>
          <p:cNvPicPr>
            <a:picLocks noChangeAspect="1"/>
          </p:cNvPicPr>
          <p:nvPr/>
        </p:nvPicPr>
        <p:blipFill>
          <a:blip r:embed="rId4"/>
          <a:stretch>
            <a:fillRect/>
          </a:stretch>
        </p:blipFill>
        <p:spPr>
          <a:xfrm>
            <a:off x="324779" y="1820627"/>
            <a:ext cx="5576199" cy="3216746"/>
          </a:xfrm>
          <a:prstGeom prst="rect">
            <a:avLst/>
          </a:prstGeom>
        </p:spPr>
      </p:pic>
      <p:pic>
        <p:nvPicPr>
          <p:cNvPr id="14" name="Picture 13">
            <a:extLst>
              <a:ext uri="{FF2B5EF4-FFF2-40B4-BE49-F238E27FC236}">
                <a16:creationId xmlns:a16="http://schemas.microsoft.com/office/drawing/2014/main" id="{6229F36E-0577-434E-A960-1A7D3AAF986F}"/>
              </a:ext>
            </a:extLst>
          </p:cNvPr>
          <p:cNvPicPr>
            <a:picLocks noChangeAspect="1"/>
          </p:cNvPicPr>
          <p:nvPr/>
        </p:nvPicPr>
        <p:blipFill>
          <a:blip r:embed="rId5"/>
          <a:stretch>
            <a:fillRect/>
          </a:stretch>
        </p:blipFill>
        <p:spPr>
          <a:xfrm>
            <a:off x="5723760" y="1002642"/>
            <a:ext cx="5864822" cy="4829445"/>
          </a:xfrm>
          <a:prstGeom prst="rect">
            <a:avLst/>
          </a:prstGeom>
        </p:spPr>
      </p:pic>
    </p:spTree>
    <p:extLst>
      <p:ext uri="{BB962C8B-B14F-4D97-AF65-F5344CB8AC3E}">
        <p14:creationId xmlns:p14="http://schemas.microsoft.com/office/powerpoint/2010/main" val="2286358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4F94-A769-2748-9E0E-44FDC4762299}"/>
              </a:ext>
            </a:extLst>
          </p:cNvPr>
          <p:cNvSpPr>
            <a:spLocks noGrp="1"/>
          </p:cNvSpPr>
          <p:nvPr>
            <p:ph type="title"/>
          </p:nvPr>
        </p:nvSpPr>
        <p:spPr>
          <a:xfrm>
            <a:off x="838200" y="189451"/>
            <a:ext cx="10515600" cy="1325563"/>
          </a:xfrm>
        </p:spPr>
        <p:txBody>
          <a:bodyPr vert="horz" lIns="91440" tIns="45720" rIns="91440" bIns="45720" rtlCol="0" anchor="ctr">
            <a:noAutofit/>
          </a:bodyPr>
          <a:lstStyle/>
          <a:p>
            <a:r>
              <a:rPr lang="es-ES_tradnl" sz="3600" b="1" dirty="0">
                <a:solidFill>
                  <a:srgbClr val="ED6E3B"/>
                </a:solidFill>
              </a:rPr>
              <a:t>Interrupción de servicios materno-infantiles</a:t>
            </a:r>
          </a:p>
        </p:txBody>
      </p:sp>
      <p:sp>
        <p:nvSpPr>
          <p:cNvPr id="3" name="Content Placeholder 2">
            <a:extLst>
              <a:ext uri="{FF2B5EF4-FFF2-40B4-BE49-F238E27FC236}">
                <a16:creationId xmlns:a16="http://schemas.microsoft.com/office/drawing/2014/main" id="{6CCB5B9A-81CE-4149-AC54-A65AA88252D6}"/>
              </a:ext>
            </a:extLst>
          </p:cNvPr>
          <p:cNvSpPr>
            <a:spLocks noGrp="1"/>
          </p:cNvSpPr>
          <p:nvPr>
            <p:ph idx="1"/>
          </p:nvPr>
        </p:nvSpPr>
        <p:spPr>
          <a:xfrm>
            <a:off x="838200" y="1515014"/>
            <a:ext cx="10515600" cy="4351338"/>
          </a:xfrm>
        </p:spPr>
        <p:txBody>
          <a:bodyPr/>
          <a:lstStyle/>
          <a:p>
            <a:r>
              <a:rPr lang="es-ES_tradnl" dirty="0"/>
              <a:t>En el escenario más conservador la interrupción en los servicios de salud general resulta en 253,500  muertes adicionales en menores de 5 años y 12,200  muertes maternas adicionales (</a:t>
            </a:r>
            <a:r>
              <a:rPr lang="es-ES_tradnl" dirty="0" err="1"/>
              <a:t>Roberton</a:t>
            </a:r>
            <a:r>
              <a:rPr lang="es-ES_tradnl" dirty="0"/>
              <a:t>, et al, 2020)</a:t>
            </a:r>
          </a:p>
          <a:p>
            <a:r>
              <a:rPr lang="es-ES_tradnl" dirty="0"/>
              <a:t>El confinamiento ha disminuido la tasa de diagnóstico de TB en 23%, con lo cual se espera un aumento de 20% en la mortalidad en los próximos 5 años (280,000 muertes adicionales).</a:t>
            </a:r>
          </a:p>
          <a:p>
            <a:r>
              <a:rPr lang="es-ES_tradnl" dirty="0"/>
              <a:t>Globalmente, 3.7 millones de niños más dejaron de recibir vacunas en el 2020, comparado con el 2019. Varios países de ALC registran aumentos importantes en el porcentaje de niños sin vacunación completa (hasta 26% de incremento) (UNICEF).</a:t>
            </a:r>
          </a:p>
        </p:txBody>
      </p:sp>
      <p:grpSp>
        <p:nvGrpSpPr>
          <p:cNvPr id="4" name="Grupo 3"/>
          <p:cNvGrpSpPr/>
          <p:nvPr/>
        </p:nvGrpSpPr>
        <p:grpSpPr>
          <a:xfrm>
            <a:off x="10444790" y="5930429"/>
            <a:ext cx="1610031" cy="927571"/>
            <a:chOff x="10444790" y="5930426"/>
            <a:chExt cx="1610031" cy="927571"/>
          </a:xfrm>
        </p:grpSpPr>
        <p:sp>
          <p:nvSpPr>
            <p:cNvPr id="5"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6" name="Imagen 5"/>
            <p:cNvPicPr>
              <a:picLocks noChangeAspect="1"/>
            </p:cNvPicPr>
            <p:nvPr/>
          </p:nvPicPr>
          <p:blipFill rotWithShape="1">
            <a:blip r:embed="rId3"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spTree>
    <p:extLst>
      <p:ext uri="{BB962C8B-B14F-4D97-AF65-F5344CB8AC3E}">
        <p14:creationId xmlns:p14="http://schemas.microsoft.com/office/powerpoint/2010/main" val="3177947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96A6-8976-B146-8F0E-341CDD7F65F7}"/>
              </a:ext>
            </a:extLst>
          </p:cNvPr>
          <p:cNvSpPr>
            <a:spLocks noGrp="1"/>
          </p:cNvSpPr>
          <p:nvPr>
            <p:ph type="title"/>
          </p:nvPr>
        </p:nvSpPr>
        <p:spPr>
          <a:xfrm>
            <a:off x="83127" y="187293"/>
            <a:ext cx="10515600" cy="1325563"/>
          </a:xfrm>
        </p:spPr>
        <p:txBody>
          <a:bodyPr>
            <a:normAutofit/>
          </a:bodyPr>
          <a:lstStyle/>
          <a:p>
            <a:r>
              <a:rPr lang="en-US" b="1" dirty="0" err="1">
                <a:solidFill>
                  <a:srgbClr val="ED6E3B"/>
                </a:solidFill>
              </a:rPr>
              <a:t>Recuerda</a:t>
            </a:r>
            <a:r>
              <a:rPr lang="en-US" b="1" dirty="0">
                <a:solidFill>
                  <a:srgbClr val="ED6E3B"/>
                </a:solidFill>
              </a:rPr>
              <a:t> </a:t>
            </a:r>
            <a:r>
              <a:rPr lang="en-US" b="1" dirty="0" err="1">
                <a:solidFill>
                  <a:srgbClr val="ED6E3B"/>
                </a:solidFill>
              </a:rPr>
              <a:t>descargar</a:t>
            </a:r>
            <a:r>
              <a:rPr lang="en-US" b="1" dirty="0">
                <a:solidFill>
                  <a:srgbClr val="ED6E3B"/>
                </a:solidFill>
              </a:rPr>
              <a:t> </a:t>
            </a:r>
            <a:r>
              <a:rPr lang="en-US" b="1" dirty="0" err="1">
                <a:solidFill>
                  <a:srgbClr val="ED6E3B"/>
                </a:solidFill>
              </a:rPr>
              <a:t>nuestras</a:t>
            </a:r>
            <a:r>
              <a:rPr lang="en-US" b="1" dirty="0">
                <a:solidFill>
                  <a:srgbClr val="ED6E3B"/>
                </a:solidFill>
              </a:rPr>
              <a:t> </a:t>
            </a:r>
            <a:r>
              <a:rPr lang="en-US" b="1" dirty="0" err="1">
                <a:solidFill>
                  <a:srgbClr val="ED6E3B"/>
                </a:solidFill>
              </a:rPr>
              <a:t>publicaciones</a:t>
            </a:r>
            <a:r>
              <a:rPr lang="en-US" b="1" dirty="0">
                <a:solidFill>
                  <a:srgbClr val="ED6E3B"/>
                </a:solidFill>
              </a:rPr>
              <a:t> “</a:t>
            </a:r>
            <a:r>
              <a:rPr lang="en-US" b="1" dirty="0" err="1">
                <a:solidFill>
                  <a:srgbClr val="ED6E3B"/>
                </a:solidFill>
              </a:rPr>
              <a:t>Priorización</a:t>
            </a:r>
            <a:r>
              <a:rPr lang="en-US" b="1" dirty="0">
                <a:solidFill>
                  <a:srgbClr val="ED6E3B"/>
                </a:solidFill>
              </a:rPr>
              <a:t> en </a:t>
            </a:r>
            <a:r>
              <a:rPr lang="en-US" b="1" dirty="0" err="1">
                <a:solidFill>
                  <a:srgbClr val="ED6E3B"/>
                </a:solidFill>
              </a:rPr>
              <a:t>tiempos</a:t>
            </a:r>
            <a:r>
              <a:rPr lang="en-US" b="1" dirty="0">
                <a:solidFill>
                  <a:srgbClr val="ED6E3B"/>
                </a:solidFill>
              </a:rPr>
              <a:t> de </a:t>
            </a:r>
            <a:r>
              <a:rPr lang="en-US" b="1" dirty="0" err="1">
                <a:solidFill>
                  <a:srgbClr val="ED6E3B"/>
                </a:solidFill>
              </a:rPr>
              <a:t>pandemia</a:t>
            </a:r>
            <a:r>
              <a:rPr lang="en-US" b="1" dirty="0">
                <a:solidFill>
                  <a:srgbClr val="ED6E3B"/>
                </a:solidFill>
              </a:rPr>
              <a:t>”</a:t>
            </a:r>
            <a:endParaRPr lang="es-ES_tradnl" b="1" dirty="0">
              <a:solidFill>
                <a:srgbClr val="ED6E3B"/>
              </a:solidFill>
            </a:endParaRPr>
          </a:p>
        </p:txBody>
      </p:sp>
      <p:grpSp>
        <p:nvGrpSpPr>
          <p:cNvPr id="11" name="Grupo 10"/>
          <p:cNvGrpSpPr/>
          <p:nvPr/>
        </p:nvGrpSpPr>
        <p:grpSpPr>
          <a:xfrm>
            <a:off x="10598727" y="5971311"/>
            <a:ext cx="1456094" cy="777482"/>
            <a:chOff x="10444790" y="5930426"/>
            <a:chExt cx="1610031" cy="927571"/>
          </a:xfrm>
        </p:grpSpPr>
        <p:sp>
          <p:nvSpPr>
            <p:cNvPr id="12"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13" name="Imagen 12"/>
            <p:cNvPicPr>
              <a:picLocks noChangeAspect="1"/>
            </p:cNvPicPr>
            <p:nvPr/>
          </p:nvPicPr>
          <p:blipFill rotWithShape="1">
            <a:blip r:embed="rId2"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pic>
        <p:nvPicPr>
          <p:cNvPr id="7" name="Imagen 6"/>
          <p:cNvPicPr>
            <a:picLocks noChangeAspect="1"/>
          </p:cNvPicPr>
          <p:nvPr/>
        </p:nvPicPr>
        <p:blipFill rotWithShape="1">
          <a:blip r:embed="rId3"/>
          <a:srcRect l="30857" t="16874" r="35409" b="6535"/>
          <a:stretch/>
        </p:blipFill>
        <p:spPr>
          <a:xfrm>
            <a:off x="3993276" y="1512856"/>
            <a:ext cx="3536241" cy="4514065"/>
          </a:xfrm>
          <a:prstGeom prst="rect">
            <a:avLst/>
          </a:prstGeom>
        </p:spPr>
      </p:pic>
      <p:pic>
        <p:nvPicPr>
          <p:cNvPr id="8" name="Imagen 7"/>
          <p:cNvPicPr>
            <a:picLocks noChangeAspect="1"/>
          </p:cNvPicPr>
          <p:nvPr/>
        </p:nvPicPr>
        <p:blipFill rotWithShape="1">
          <a:blip r:embed="rId4"/>
          <a:srcRect l="32324" t="17140" r="33708" b="5965"/>
          <a:stretch/>
        </p:blipFill>
        <p:spPr>
          <a:xfrm>
            <a:off x="263236" y="1512856"/>
            <a:ext cx="3546765" cy="4514065"/>
          </a:xfrm>
          <a:prstGeom prst="rect">
            <a:avLst/>
          </a:prstGeom>
        </p:spPr>
      </p:pic>
      <p:sp>
        <p:nvSpPr>
          <p:cNvPr id="9" name="CuadroTexto 8"/>
          <p:cNvSpPr txBox="1"/>
          <p:nvPr/>
        </p:nvSpPr>
        <p:spPr>
          <a:xfrm>
            <a:off x="7854228" y="1512856"/>
            <a:ext cx="3600000" cy="4031873"/>
          </a:xfrm>
          <a:prstGeom prst="rect">
            <a:avLst/>
          </a:prstGeom>
          <a:noFill/>
        </p:spPr>
        <p:txBody>
          <a:bodyPr wrap="square" rtlCol="0">
            <a:spAutoFit/>
          </a:bodyPr>
          <a:lstStyle/>
          <a:p>
            <a:r>
              <a:rPr lang="en-US" sz="2000" b="1" dirty="0">
                <a:solidFill>
                  <a:srgbClr val="ED6E3B"/>
                </a:solidFill>
                <a:latin typeface="+mj-lt"/>
                <a:ea typeface="+mj-ea"/>
                <a:cs typeface="+mj-cs"/>
              </a:rPr>
              <a:t>Accede a </a:t>
            </a:r>
            <a:r>
              <a:rPr lang="en-US" sz="2000" b="1" dirty="0" err="1">
                <a:solidFill>
                  <a:srgbClr val="ED6E3B"/>
                </a:solidFill>
                <a:latin typeface="+mj-lt"/>
                <a:ea typeface="+mj-ea"/>
                <a:cs typeface="+mj-cs"/>
              </a:rPr>
              <a:t>ellas</a:t>
            </a:r>
            <a:r>
              <a:rPr lang="en-US" sz="2000" b="1" dirty="0">
                <a:solidFill>
                  <a:srgbClr val="ED6E3B"/>
                </a:solidFill>
                <a:latin typeface="+mj-lt"/>
                <a:ea typeface="+mj-ea"/>
                <a:cs typeface="+mj-cs"/>
              </a:rPr>
              <a:t> en:</a:t>
            </a:r>
          </a:p>
          <a:p>
            <a:r>
              <a:rPr lang="en-US" b="1" dirty="0">
                <a:hlinkClick r:id="rId5"/>
              </a:rPr>
              <a:t>https://criteria.iadb.org/es/library</a:t>
            </a:r>
            <a:endParaRPr lang="en-US" b="1" dirty="0"/>
          </a:p>
          <a:p>
            <a:endParaRPr lang="en-US" dirty="0"/>
          </a:p>
          <a:p>
            <a:r>
              <a:rPr lang="en-US" sz="2000" b="1" dirty="0" err="1">
                <a:solidFill>
                  <a:srgbClr val="ED6E3B"/>
                </a:solidFill>
                <a:latin typeface="+mj-lt"/>
                <a:ea typeface="+mj-ea"/>
                <a:cs typeface="+mj-cs"/>
              </a:rPr>
              <a:t>Próximamente</a:t>
            </a:r>
            <a:r>
              <a:rPr lang="en-US" sz="2000" b="1" dirty="0">
                <a:solidFill>
                  <a:srgbClr val="ED6E3B"/>
                </a:solidFill>
                <a:latin typeface="+mj-lt"/>
                <a:ea typeface="+mj-ea"/>
                <a:cs typeface="+mj-cs"/>
              </a:rPr>
              <a:t>: </a:t>
            </a:r>
          </a:p>
          <a:p>
            <a:endParaRPr lang="en-US" dirty="0"/>
          </a:p>
          <a:p>
            <a:r>
              <a:rPr lang="en-US" dirty="0">
                <a:solidFill>
                  <a:schemeClr val="tx2"/>
                </a:solidFill>
              </a:rPr>
              <a:t>Nota No. 3: </a:t>
            </a:r>
            <a:r>
              <a:rPr lang="en-US" dirty="0" err="1">
                <a:solidFill>
                  <a:schemeClr val="tx2"/>
                </a:solidFill>
              </a:rPr>
              <a:t>Cómo</a:t>
            </a:r>
            <a:r>
              <a:rPr lang="en-US" dirty="0">
                <a:solidFill>
                  <a:schemeClr val="tx2"/>
                </a:solidFill>
              </a:rPr>
              <a:t> </a:t>
            </a:r>
            <a:r>
              <a:rPr lang="en-US" dirty="0" err="1">
                <a:solidFill>
                  <a:schemeClr val="tx2"/>
                </a:solidFill>
              </a:rPr>
              <a:t>asignar</a:t>
            </a:r>
            <a:r>
              <a:rPr lang="en-US" dirty="0">
                <a:solidFill>
                  <a:schemeClr val="tx2"/>
                </a:solidFill>
              </a:rPr>
              <a:t> </a:t>
            </a:r>
            <a:r>
              <a:rPr lang="en-US" dirty="0" err="1">
                <a:solidFill>
                  <a:schemeClr val="tx2"/>
                </a:solidFill>
              </a:rPr>
              <a:t>recursos</a:t>
            </a:r>
            <a:r>
              <a:rPr lang="en-US" dirty="0">
                <a:solidFill>
                  <a:schemeClr val="tx2"/>
                </a:solidFill>
              </a:rPr>
              <a:t> </a:t>
            </a:r>
            <a:r>
              <a:rPr lang="en-US" dirty="0" err="1">
                <a:solidFill>
                  <a:schemeClr val="tx2"/>
                </a:solidFill>
              </a:rPr>
              <a:t>escasos</a:t>
            </a:r>
            <a:r>
              <a:rPr lang="en-US" dirty="0">
                <a:solidFill>
                  <a:schemeClr val="tx2"/>
                </a:solidFill>
              </a:rPr>
              <a:t> en </a:t>
            </a:r>
            <a:r>
              <a:rPr lang="en-US" dirty="0" err="1">
                <a:solidFill>
                  <a:schemeClr val="tx2"/>
                </a:solidFill>
              </a:rPr>
              <a:t>salud</a:t>
            </a:r>
            <a:r>
              <a:rPr lang="en-US" dirty="0">
                <a:solidFill>
                  <a:schemeClr val="tx2"/>
                </a:solidFill>
              </a:rPr>
              <a:t> en </a:t>
            </a:r>
            <a:r>
              <a:rPr lang="en-US" dirty="0" err="1">
                <a:solidFill>
                  <a:schemeClr val="tx2"/>
                </a:solidFill>
              </a:rPr>
              <a:t>medio</a:t>
            </a:r>
            <a:r>
              <a:rPr lang="en-US" dirty="0">
                <a:solidFill>
                  <a:schemeClr val="tx2"/>
                </a:solidFill>
              </a:rPr>
              <a:t> de </a:t>
            </a:r>
            <a:r>
              <a:rPr lang="en-US" dirty="0" err="1">
                <a:solidFill>
                  <a:schemeClr val="tx2"/>
                </a:solidFill>
              </a:rPr>
              <a:t>una</a:t>
            </a:r>
            <a:r>
              <a:rPr lang="en-US" dirty="0">
                <a:solidFill>
                  <a:schemeClr val="tx2"/>
                </a:solidFill>
              </a:rPr>
              <a:t> </a:t>
            </a:r>
            <a:r>
              <a:rPr lang="en-US" dirty="0" err="1">
                <a:solidFill>
                  <a:schemeClr val="tx2"/>
                </a:solidFill>
              </a:rPr>
              <a:t>pandemia</a:t>
            </a:r>
            <a:r>
              <a:rPr lang="en-US" dirty="0">
                <a:solidFill>
                  <a:schemeClr val="tx2"/>
                </a:solidFill>
              </a:rPr>
              <a:t>. </a:t>
            </a:r>
            <a:r>
              <a:rPr lang="en-US" dirty="0" err="1">
                <a:solidFill>
                  <a:schemeClr val="tx2"/>
                </a:solidFill>
              </a:rPr>
              <a:t>Intervenciones</a:t>
            </a:r>
            <a:r>
              <a:rPr lang="en-US" dirty="0">
                <a:solidFill>
                  <a:schemeClr val="tx2"/>
                </a:solidFill>
              </a:rPr>
              <a:t> no </a:t>
            </a:r>
            <a:r>
              <a:rPr lang="en-US" dirty="0" err="1">
                <a:solidFill>
                  <a:schemeClr val="tx2"/>
                </a:solidFill>
              </a:rPr>
              <a:t>terapéuticas</a:t>
            </a:r>
            <a:endParaRPr lang="en-US" dirty="0">
              <a:solidFill>
                <a:schemeClr val="tx2"/>
              </a:solidFill>
            </a:endParaRPr>
          </a:p>
          <a:p>
            <a:endParaRPr lang="en-US" dirty="0"/>
          </a:p>
          <a:p>
            <a:r>
              <a:rPr lang="en-US" dirty="0">
                <a:solidFill>
                  <a:schemeClr val="tx2"/>
                </a:solidFill>
              </a:rPr>
              <a:t>Nota No. 4: </a:t>
            </a:r>
            <a:r>
              <a:rPr lang="en-US" dirty="0" err="1">
                <a:solidFill>
                  <a:schemeClr val="tx2"/>
                </a:solidFill>
              </a:rPr>
              <a:t>Cómo</a:t>
            </a:r>
            <a:r>
              <a:rPr lang="en-US" dirty="0">
                <a:solidFill>
                  <a:schemeClr val="tx2"/>
                </a:solidFill>
              </a:rPr>
              <a:t> </a:t>
            </a:r>
            <a:r>
              <a:rPr lang="en-US" dirty="0" err="1">
                <a:solidFill>
                  <a:schemeClr val="tx2"/>
                </a:solidFill>
              </a:rPr>
              <a:t>asignar</a:t>
            </a:r>
            <a:r>
              <a:rPr lang="en-US" dirty="0">
                <a:solidFill>
                  <a:schemeClr val="tx2"/>
                </a:solidFill>
              </a:rPr>
              <a:t> </a:t>
            </a:r>
            <a:r>
              <a:rPr lang="en-US" dirty="0" err="1">
                <a:solidFill>
                  <a:schemeClr val="tx2"/>
                </a:solidFill>
              </a:rPr>
              <a:t>recursos</a:t>
            </a:r>
            <a:r>
              <a:rPr lang="en-US" dirty="0">
                <a:solidFill>
                  <a:schemeClr val="tx2"/>
                </a:solidFill>
              </a:rPr>
              <a:t> </a:t>
            </a:r>
            <a:r>
              <a:rPr lang="en-US" dirty="0" err="1">
                <a:solidFill>
                  <a:schemeClr val="tx2"/>
                </a:solidFill>
              </a:rPr>
              <a:t>escasos</a:t>
            </a:r>
            <a:r>
              <a:rPr lang="en-US" dirty="0">
                <a:solidFill>
                  <a:schemeClr val="tx2"/>
                </a:solidFill>
              </a:rPr>
              <a:t> </a:t>
            </a:r>
            <a:r>
              <a:rPr lang="en-US" dirty="0" err="1">
                <a:solidFill>
                  <a:schemeClr val="tx2"/>
                </a:solidFill>
              </a:rPr>
              <a:t>en</a:t>
            </a:r>
            <a:r>
              <a:rPr lang="en-US" dirty="0">
                <a:solidFill>
                  <a:schemeClr val="tx2"/>
                </a:solidFill>
              </a:rPr>
              <a:t> </a:t>
            </a:r>
            <a:r>
              <a:rPr lang="en-US" dirty="0" err="1">
                <a:solidFill>
                  <a:schemeClr val="tx2"/>
                </a:solidFill>
              </a:rPr>
              <a:t>salud</a:t>
            </a:r>
            <a:r>
              <a:rPr lang="en-US" dirty="0">
                <a:solidFill>
                  <a:schemeClr val="tx2"/>
                </a:solidFill>
              </a:rPr>
              <a:t> </a:t>
            </a:r>
            <a:r>
              <a:rPr lang="en-US" dirty="0" err="1">
                <a:solidFill>
                  <a:schemeClr val="tx2"/>
                </a:solidFill>
              </a:rPr>
              <a:t>en</a:t>
            </a:r>
            <a:r>
              <a:rPr lang="en-US" dirty="0">
                <a:solidFill>
                  <a:schemeClr val="tx2"/>
                </a:solidFill>
              </a:rPr>
              <a:t> medio de una </a:t>
            </a:r>
            <a:r>
              <a:rPr lang="en-US" dirty="0" err="1">
                <a:solidFill>
                  <a:schemeClr val="tx2"/>
                </a:solidFill>
              </a:rPr>
              <a:t>pandemia</a:t>
            </a:r>
            <a:r>
              <a:rPr lang="en-US" dirty="0">
                <a:solidFill>
                  <a:schemeClr val="tx2"/>
                </a:solidFill>
              </a:rPr>
              <a:t>. </a:t>
            </a:r>
            <a:r>
              <a:rPr lang="en-US" dirty="0" err="1">
                <a:solidFill>
                  <a:schemeClr val="tx2"/>
                </a:solidFill>
              </a:rPr>
              <a:t>Servicios</a:t>
            </a:r>
            <a:r>
              <a:rPr lang="en-US" dirty="0">
                <a:solidFill>
                  <a:schemeClr val="tx2"/>
                </a:solidFill>
              </a:rPr>
              <a:t> de </a:t>
            </a:r>
            <a:r>
              <a:rPr lang="en-US" dirty="0" err="1">
                <a:solidFill>
                  <a:schemeClr val="tx2"/>
                </a:solidFill>
              </a:rPr>
              <a:t>salud</a:t>
            </a:r>
            <a:r>
              <a:rPr lang="en-US" dirty="0">
                <a:solidFill>
                  <a:schemeClr val="tx2"/>
                </a:solidFill>
              </a:rPr>
              <a:t> no Covid-19</a:t>
            </a:r>
          </a:p>
        </p:txBody>
      </p:sp>
    </p:spTree>
    <p:extLst>
      <p:ext uri="{BB962C8B-B14F-4D97-AF65-F5344CB8AC3E}">
        <p14:creationId xmlns:p14="http://schemas.microsoft.com/office/powerpoint/2010/main" val="3722654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838200" y="1882560"/>
            <a:ext cx="4392000" cy="661711"/>
            <a:chOff x="2786559" y="1370982"/>
            <a:chExt cx="3290629" cy="739431"/>
          </a:xfrm>
        </p:grpSpPr>
        <p:pic>
          <p:nvPicPr>
            <p:cNvPr id="7" name="Imagen 6">
              <a:extLst>
                <a:ext uri="{FF2B5EF4-FFF2-40B4-BE49-F238E27FC236}">
                  <a16:creationId xmlns:a16="http://schemas.microsoft.com/office/drawing/2014/main" id="{E84DB496-B6C0-3349-9883-FE69BB7DF6CE}"/>
                </a:ext>
              </a:extLst>
            </p:cNvPr>
            <p:cNvPicPr>
              <a:picLocks noChangeAspect="1"/>
            </p:cNvPicPr>
            <p:nvPr/>
          </p:nvPicPr>
          <p:blipFill>
            <a:blip r:embed="rId2"/>
            <a:stretch>
              <a:fillRect/>
            </a:stretch>
          </p:blipFill>
          <p:spPr>
            <a:xfrm>
              <a:off x="2786559" y="1370982"/>
              <a:ext cx="3290629" cy="739431"/>
            </a:xfrm>
            <a:prstGeom prst="rect">
              <a:avLst/>
            </a:prstGeom>
          </p:spPr>
        </p:pic>
        <p:sp>
          <p:nvSpPr>
            <p:cNvPr id="8" name="Google Shape;58;p3"/>
            <p:cNvSpPr txBox="1"/>
            <p:nvPr/>
          </p:nvSpPr>
          <p:spPr>
            <a:xfrm>
              <a:off x="2810261" y="1439583"/>
              <a:ext cx="3266927" cy="60222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300" b="1" dirty="0">
                  <a:solidFill>
                    <a:srgbClr val="F2F2F2"/>
                  </a:solidFill>
                  <a:latin typeface="Arial Black" panose="020B0A04020102020204" pitchFamily="34" charset="0"/>
                  <a:cs typeface="Arial" panose="020B0604020202020204" pitchFamily="34" charset="0"/>
                  <a:sym typeface="Proxima Nova"/>
                </a:rPr>
                <a:t>CURSO EN LÍNEA GRATUITO</a:t>
              </a:r>
            </a:p>
            <a:p>
              <a:pPr marL="0" marR="0" lvl="0" indent="0" algn="ctr" rtl="0">
                <a:lnSpc>
                  <a:spcPct val="100000"/>
                </a:lnSpc>
                <a:spcBef>
                  <a:spcPts val="0"/>
                </a:spcBef>
                <a:spcAft>
                  <a:spcPts val="0"/>
                </a:spcAft>
                <a:buClr>
                  <a:srgbClr val="000000"/>
                </a:buClr>
                <a:buSzPts val="2400"/>
                <a:buFont typeface="Arial"/>
                <a:buNone/>
              </a:pPr>
              <a:r>
                <a:rPr lang="en-US" sz="1300" b="1" dirty="0">
                  <a:solidFill>
                    <a:srgbClr val="F2F2F2"/>
                  </a:solidFill>
                  <a:latin typeface="Arial Black" panose="020B0A04020102020204" pitchFamily="34" charset="0"/>
                  <a:cs typeface="Arial" panose="020B0604020202020204" pitchFamily="34" charset="0"/>
                  <a:sym typeface="Proxima Nova"/>
                </a:rPr>
                <a:t>QUÉ FINANCIAR EN SALUD Y A QUÉ PRECIO</a:t>
              </a:r>
              <a:endParaRPr lang="es-CO" sz="1500" dirty="0">
                <a:latin typeface="Arial Black" panose="020B0A04020102020204" pitchFamily="34" charset="0"/>
                <a:cs typeface="Arial" panose="020B0604020202020204" pitchFamily="34" charset="0"/>
              </a:endParaRPr>
            </a:p>
          </p:txBody>
        </p:sp>
      </p:grpSp>
      <p:grpSp>
        <p:nvGrpSpPr>
          <p:cNvPr id="9" name="Grupo 8"/>
          <p:cNvGrpSpPr/>
          <p:nvPr/>
        </p:nvGrpSpPr>
        <p:grpSpPr>
          <a:xfrm>
            <a:off x="6961800" y="1882560"/>
            <a:ext cx="4392000" cy="662400"/>
            <a:chOff x="2786559" y="1370982"/>
            <a:chExt cx="3290629" cy="739431"/>
          </a:xfrm>
        </p:grpSpPr>
        <p:pic>
          <p:nvPicPr>
            <p:cNvPr id="10" name="Imagen 9">
              <a:extLst>
                <a:ext uri="{FF2B5EF4-FFF2-40B4-BE49-F238E27FC236}">
                  <a16:creationId xmlns:a16="http://schemas.microsoft.com/office/drawing/2014/main" id="{E84DB496-B6C0-3349-9883-FE69BB7DF6CE}"/>
                </a:ext>
              </a:extLst>
            </p:cNvPr>
            <p:cNvPicPr>
              <a:picLocks noChangeAspect="1"/>
            </p:cNvPicPr>
            <p:nvPr/>
          </p:nvPicPr>
          <p:blipFill>
            <a:blip r:embed="rId2"/>
            <a:stretch>
              <a:fillRect/>
            </a:stretch>
          </p:blipFill>
          <p:spPr>
            <a:xfrm>
              <a:off x="2786559" y="1370982"/>
              <a:ext cx="3290629" cy="739431"/>
            </a:xfrm>
            <a:prstGeom prst="rect">
              <a:avLst/>
            </a:prstGeom>
          </p:spPr>
        </p:pic>
        <p:sp>
          <p:nvSpPr>
            <p:cNvPr id="11" name="Google Shape;58;p3"/>
            <p:cNvSpPr txBox="1"/>
            <p:nvPr/>
          </p:nvSpPr>
          <p:spPr>
            <a:xfrm>
              <a:off x="2990551" y="1439583"/>
              <a:ext cx="2882645" cy="60222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1600" b="1" dirty="0">
                  <a:solidFill>
                    <a:srgbClr val="F2F2F2"/>
                  </a:solidFill>
                  <a:latin typeface="Arial Black" panose="020B0A04020102020204" pitchFamily="34" charset="0"/>
                  <a:cs typeface="Arial" panose="020B0604020202020204" pitchFamily="34" charset="0"/>
                  <a:sym typeface="Proxima Nova"/>
                </a:rPr>
                <a:t>TE INVITAMOS!</a:t>
              </a:r>
              <a:endParaRPr lang="es-CO" sz="1600" b="1" dirty="0">
                <a:solidFill>
                  <a:srgbClr val="F2F2F2"/>
                </a:solidFill>
                <a:latin typeface="Arial Black" panose="020B0A04020102020204" pitchFamily="34" charset="0"/>
                <a:cs typeface="Arial" panose="020B0604020202020204" pitchFamily="34" charset="0"/>
              </a:endParaRPr>
            </a:p>
          </p:txBody>
        </p:sp>
      </p:grpSp>
      <p:sp>
        <p:nvSpPr>
          <p:cNvPr id="12" name="Title 1">
            <a:extLst>
              <a:ext uri="{FF2B5EF4-FFF2-40B4-BE49-F238E27FC236}">
                <a16:creationId xmlns:a16="http://schemas.microsoft.com/office/drawing/2014/main" id="{984A7250-E5DC-DF41-A65A-E6B69F2584A9}"/>
              </a:ext>
            </a:extLst>
          </p:cNvPr>
          <p:cNvSpPr txBox="1">
            <a:spLocks/>
          </p:cNvSpPr>
          <p:nvPr/>
        </p:nvSpPr>
        <p:spPr>
          <a:xfrm>
            <a:off x="838200" y="271623"/>
            <a:ext cx="10515600" cy="1325563"/>
          </a:xfrm>
          <a:prstGeom prst="rect">
            <a:avLst/>
          </a:prstGeom>
        </p:spPr>
        <p:txBody>
          <a:bodyPr vert="horz" lIns="91440" tIns="45720" rIns="91440" bIns="45720" rtlCol="0" anchor="ctr">
            <a:noAutofit/>
          </a:bodyPr>
          <a:lstStyle>
            <a:lvl1pPr defTabSz="914354">
              <a:lnSpc>
                <a:spcPct val="90000"/>
              </a:lnSpc>
              <a:spcBef>
                <a:spcPct val="0"/>
              </a:spcBef>
              <a:buNone/>
              <a:defRPr sz="3600" b="1">
                <a:solidFill>
                  <a:srgbClr val="ED6E3B"/>
                </a:solidFill>
                <a:latin typeface="+mj-lt"/>
                <a:ea typeface="+mj-ea"/>
                <a:cs typeface="+mj-cs"/>
              </a:defRPr>
            </a:lvl1pPr>
          </a:lstStyle>
          <a:p>
            <a:r>
              <a:rPr lang="es-ES" dirty="0"/>
              <a:t>¿Quieres conocer más sobre priorización explícita en salud y otras estrategias para mejorar la eficiencia del gasto sanitario?</a:t>
            </a:r>
            <a:endParaRPr lang="en-US" dirty="0"/>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28" y="2605661"/>
            <a:ext cx="5364000" cy="3482565"/>
          </a:xfrm>
          <a:prstGeom prst="rect">
            <a:avLst/>
          </a:prstGeom>
        </p:spPr>
      </p:pic>
      <p:grpSp>
        <p:nvGrpSpPr>
          <p:cNvPr id="14" name="Grupo 13"/>
          <p:cNvGrpSpPr/>
          <p:nvPr/>
        </p:nvGrpSpPr>
        <p:grpSpPr>
          <a:xfrm>
            <a:off x="10444790" y="5930429"/>
            <a:ext cx="1610031" cy="927571"/>
            <a:chOff x="10444790" y="5930426"/>
            <a:chExt cx="1610031" cy="927571"/>
          </a:xfrm>
        </p:grpSpPr>
        <p:sp>
          <p:nvSpPr>
            <p:cNvPr id="15"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16" name="Imagen 15"/>
            <p:cNvPicPr>
              <a:picLocks noChangeAspect="1"/>
            </p:cNvPicPr>
            <p:nvPr/>
          </p:nvPicPr>
          <p:blipFill rotWithShape="1">
            <a:blip r:embed="rId4"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5800" y="2605661"/>
            <a:ext cx="5364000" cy="3263313"/>
          </a:xfrm>
          <a:prstGeom prst="rect">
            <a:avLst/>
          </a:prstGeom>
        </p:spPr>
      </p:pic>
    </p:spTree>
    <p:extLst>
      <p:ext uri="{BB962C8B-B14F-4D97-AF65-F5344CB8AC3E}">
        <p14:creationId xmlns:p14="http://schemas.microsoft.com/office/powerpoint/2010/main" val="2823485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ítulo 1">
            <a:extLst>
              <a:ext uri="{FF2B5EF4-FFF2-40B4-BE49-F238E27FC236}">
                <a16:creationId xmlns:a16="http://schemas.microsoft.com/office/drawing/2014/main" id="{0042B1CF-ACBA-43FF-B06D-6A12A14ED1BF}"/>
              </a:ext>
            </a:extLst>
          </p:cNvPr>
          <p:cNvSpPr>
            <a:spLocks noGrp="1"/>
          </p:cNvSpPr>
          <p:nvPr>
            <p:ph type="ctrTitle"/>
          </p:nvPr>
        </p:nvSpPr>
        <p:spPr>
          <a:xfrm>
            <a:off x="322262" y="1061974"/>
            <a:ext cx="11233151" cy="977065"/>
          </a:xfrm>
        </p:spPr>
        <p:txBody>
          <a:bodyPr/>
          <a:lstStyle/>
          <a:p>
            <a:pPr algn="ctr" eaLnBrk="1" hangingPunct="1"/>
            <a:r>
              <a:rPr lang="es-CO" altLang="en-US" dirty="0">
                <a:solidFill>
                  <a:srgbClr val="E74714"/>
                </a:solidFill>
                <a:effectLst>
                  <a:outerShdw blurRad="38100" dist="38100" dir="2700000" algn="tl">
                    <a:srgbClr val="000000">
                      <a:alpha val="43137"/>
                    </a:srgbClr>
                  </a:outerShdw>
                </a:effectLst>
                <a:latin typeface="+mn-lt"/>
              </a:rPr>
              <a:t>¡Gracias!</a:t>
            </a:r>
          </a:p>
        </p:txBody>
      </p:sp>
      <p:sp>
        <p:nvSpPr>
          <p:cNvPr id="2" name="TextBox 1">
            <a:extLst>
              <a:ext uri="{FF2B5EF4-FFF2-40B4-BE49-F238E27FC236}">
                <a16:creationId xmlns:a16="http://schemas.microsoft.com/office/drawing/2014/main" id="{6241E89E-FF3A-C841-AB71-2CB89F2D2DDB}"/>
              </a:ext>
            </a:extLst>
          </p:cNvPr>
          <p:cNvSpPr txBox="1"/>
          <p:nvPr/>
        </p:nvSpPr>
        <p:spPr>
          <a:xfrm>
            <a:off x="11141765" y="-149087"/>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C0F87286-9B78-3941-A87D-5761E24C7336}"/>
              </a:ext>
            </a:extLst>
          </p:cNvPr>
          <p:cNvSpPr txBox="1"/>
          <p:nvPr/>
        </p:nvSpPr>
        <p:spPr>
          <a:xfrm>
            <a:off x="10373005" y="5428173"/>
            <a:ext cx="1554480" cy="461665"/>
          </a:xfrm>
          <a:prstGeom prst="rect">
            <a:avLst/>
          </a:prstGeom>
          <a:solidFill>
            <a:schemeClr val="bg1"/>
          </a:solidFill>
          <a:effectLst/>
        </p:spPr>
        <p:txBody>
          <a:bodyPr wrap="square" rtlCol="0">
            <a:spAutoFit/>
          </a:bodyPr>
          <a:lstStyle/>
          <a:p>
            <a:r>
              <a:rPr lang="es-ES_tradnl" b="1" dirty="0">
                <a:solidFill>
                  <a:srgbClr val="ED6E3B"/>
                </a:solidFill>
              </a:rPr>
              <a:t>Red </a:t>
            </a:r>
            <a:r>
              <a:rPr lang="es-ES_tradnl" sz="2400" b="1" dirty="0">
                <a:solidFill>
                  <a:srgbClr val="ED6E3B"/>
                </a:solidFill>
                <a:effectLst>
                  <a:outerShdw blurRad="50800" dist="50800" dir="5400000" algn="ctr" rotWithShape="0">
                    <a:srgbClr val="ED6E3B"/>
                  </a:outerShdw>
                </a:effectLst>
              </a:rPr>
              <a:t>C</a:t>
            </a:r>
            <a:r>
              <a:rPr lang="es-ES_tradnl" b="1" dirty="0">
                <a:solidFill>
                  <a:srgbClr val="ED6E3B"/>
                </a:solidFill>
              </a:rPr>
              <a:t>RITERIA</a:t>
            </a:r>
          </a:p>
        </p:txBody>
      </p:sp>
      <p:pic>
        <p:nvPicPr>
          <p:cNvPr id="8" name="Picture 7" descr="C:\Users\stephaniep\AppData\Local\Microsoft\Windows\INetCache\Content.MSO\5FCBD984.tmp">
            <a:extLst>
              <a:ext uri="{FF2B5EF4-FFF2-40B4-BE49-F238E27FC236}">
                <a16:creationId xmlns:a16="http://schemas.microsoft.com/office/drawing/2014/main" id="{446B3D71-9677-C940-B4A6-4E9EAA338FA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432337" y="5901117"/>
            <a:ext cx="1554480" cy="914400"/>
          </a:xfrm>
          <a:prstGeom prst="rect">
            <a:avLst/>
          </a:prstGeom>
          <a:noFill/>
          <a:ln>
            <a:noFill/>
          </a:ln>
        </p:spPr>
      </p:pic>
      <p:pic>
        <p:nvPicPr>
          <p:cNvPr id="6" name="Picture 5" descr="Diagram&#10;&#10;Description automatically generated">
            <a:extLst>
              <a:ext uri="{FF2B5EF4-FFF2-40B4-BE49-F238E27FC236}">
                <a16:creationId xmlns:a16="http://schemas.microsoft.com/office/drawing/2014/main" id="{B90DD168-9584-334D-9F56-354546F7D8DB}"/>
              </a:ext>
            </a:extLst>
          </p:cNvPr>
          <p:cNvPicPr>
            <a:picLocks noChangeAspect="1"/>
          </p:cNvPicPr>
          <p:nvPr/>
        </p:nvPicPr>
        <p:blipFill rotWithShape="1">
          <a:blip r:embed="rId3">
            <a:extLst>
              <a:ext uri="{28A0092B-C50C-407E-A947-70E740481C1C}">
                <a14:useLocalDpi xmlns:a14="http://schemas.microsoft.com/office/drawing/2010/main" val="0"/>
              </a:ext>
            </a:extLst>
          </a:blip>
          <a:srcRect b="5542"/>
          <a:stretch/>
        </p:blipFill>
        <p:spPr>
          <a:xfrm>
            <a:off x="1" y="2943225"/>
            <a:ext cx="12191999" cy="3914775"/>
          </a:xfrm>
          <a:prstGeom prst="rect">
            <a:avLst/>
          </a:prstGeom>
        </p:spPr>
      </p:pic>
      <p:sp>
        <p:nvSpPr>
          <p:cNvPr id="4" name="CuadroTexto 3">
            <a:extLst>
              <a:ext uri="{FF2B5EF4-FFF2-40B4-BE49-F238E27FC236}">
                <a16:creationId xmlns:a16="http://schemas.microsoft.com/office/drawing/2014/main" id="{32D50C2E-1415-604F-8B0D-199AFD9C2AE5}"/>
              </a:ext>
            </a:extLst>
          </p:cNvPr>
          <p:cNvSpPr txBox="1"/>
          <p:nvPr/>
        </p:nvSpPr>
        <p:spPr>
          <a:xfrm>
            <a:off x="2892948" y="1710346"/>
            <a:ext cx="6091778" cy="913199"/>
          </a:xfrm>
          <a:prstGeom prst="rect">
            <a:avLst/>
          </a:prstGeom>
          <a:noFill/>
        </p:spPr>
        <p:txBody>
          <a:bodyPr wrap="square">
            <a:spAutoFit/>
          </a:bodyPr>
          <a:lstStyle/>
          <a:p>
            <a:pPr algn="just">
              <a:defRPr/>
            </a:pPr>
            <a:endParaRPr lang="en-US" sz="2667" b="1" i="1" dirty="0">
              <a:solidFill>
                <a:srgbClr val="E74714"/>
              </a:solidFill>
              <a:cs typeface="Arial" panose="020B0604020202020204" pitchFamily="34" charset="0"/>
            </a:endParaRPr>
          </a:p>
          <a:p>
            <a:pPr algn="ctr">
              <a:defRPr/>
            </a:pPr>
            <a:r>
              <a:rPr lang="en-US" sz="2667" b="1" i="1" dirty="0" err="1">
                <a:solidFill>
                  <a:srgbClr val="E74714"/>
                </a:solidFill>
                <a:cs typeface="Arial" panose="020B0604020202020204" pitchFamily="34" charset="0"/>
              </a:rPr>
              <a:t>Visitanos</a:t>
            </a:r>
            <a:r>
              <a:rPr lang="en-US" sz="2667" b="1" i="1" dirty="0">
                <a:solidFill>
                  <a:srgbClr val="E74714"/>
                </a:solidFill>
                <a:cs typeface="Arial" panose="020B0604020202020204" pitchFamily="34" charset="0"/>
              </a:rPr>
              <a:t> en </a:t>
            </a:r>
            <a:r>
              <a:rPr lang="en-US" sz="2667" b="1" i="1" dirty="0">
                <a:solidFill>
                  <a:srgbClr val="004D72"/>
                </a:solidFill>
                <a:cs typeface="Arial" panose="020B0604020202020204" pitchFamily="34" charset="0"/>
              </a:rPr>
              <a:t>https://criteria.iadb.org/es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96A6-8976-B146-8F0E-341CDD7F65F7}"/>
              </a:ext>
            </a:extLst>
          </p:cNvPr>
          <p:cNvSpPr>
            <a:spLocks noGrp="1"/>
          </p:cNvSpPr>
          <p:nvPr>
            <p:ph type="title"/>
          </p:nvPr>
        </p:nvSpPr>
        <p:spPr>
          <a:xfrm>
            <a:off x="83127" y="187293"/>
            <a:ext cx="10515600" cy="1325563"/>
          </a:xfrm>
        </p:spPr>
        <p:txBody>
          <a:bodyPr/>
          <a:lstStyle/>
          <a:p>
            <a:r>
              <a:rPr lang="en-GB" b="1" dirty="0" err="1">
                <a:solidFill>
                  <a:srgbClr val="ED6E3B"/>
                </a:solidFill>
              </a:rPr>
              <a:t>Serie</a:t>
            </a:r>
            <a:r>
              <a:rPr lang="en-GB" b="1" dirty="0">
                <a:solidFill>
                  <a:srgbClr val="ED6E3B"/>
                </a:solidFill>
              </a:rPr>
              <a:t> de </a:t>
            </a:r>
            <a:r>
              <a:rPr lang="en-GB" b="1" dirty="0" err="1">
                <a:solidFill>
                  <a:srgbClr val="ED6E3B"/>
                </a:solidFill>
              </a:rPr>
              <a:t>notas</a:t>
            </a:r>
            <a:r>
              <a:rPr lang="en-GB" b="1" dirty="0">
                <a:solidFill>
                  <a:srgbClr val="ED6E3B"/>
                </a:solidFill>
              </a:rPr>
              <a:t> t</a:t>
            </a:r>
            <a:r>
              <a:rPr lang="en-US" b="1" dirty="0" err="1">
                <a:solidFill>
                  <a:srgbClr val="ED6E3B"/>
                </a:solidFill>
              </a:rPr>
              <a:t>écnicas</a:t>
            </a:r>
            <a:r>
              <a:rPr lang="en-US" b="1" dirty="0">
                <a:solidFill>
                  <a:srgbClr val="ED6E3B"/>
                </a:solidFill>
              </a:rPr>
              <a:t> “</a:t>
            </a:r>
            <a:r>
              <a:rPr lang="en-US" b="1" dirty="0" err="1">
                <a:solidFill>
                  <a:srgbClr val="ED6E3B"/>
                </a:solidFill>
              </a:rPr>
              <a:t>Priorización</a:t>
            </a:r>
            <a:r>
              <a:rPr lang="en-US" b="1" dirty="0">
                <a:solidFill>
                  <a:srgbClr val="ED6E3B"/>
                </a:solidFill>
              </a:rPr>
              <a:t> en </a:t>
            </a:r>
            <a:r>
              <a:rPr lang="en-US" b="1" dirty="0" err="1">
                <a:solidFill>
                  <a:srgbClr val="ED6E3B"/>
                </a:solidFill>
              </a:rPr>
              <a:t>tiempos</a:t>
            </a:r>
            <a:r>
              <a:rPr lang="en-US" b="1" dirty="0">
                <a:solidFill>
                  <a:srgbClr val="ED6E3B"/>
                </a:solidFill>
              </a:rPr>
              <a:t> de </a:t>
            </a:r>
            <a:r>
              <a:rPr lang="en-US" b="1" dirty="0" err="1">
                <a:solidFill>
                  <a:srgbClr val="ED6E3B"/>
                </a:solidFill>
              </a:rPr>
              <a:t>pandemia</a:t>
            </a:r>
            <a:r>
              <a:rPr lang="en-US" b="1" dirty="0">
                <a:solidFill>
                  <a:srgbClr val="ED6E3B"/>
                </a:solidFill>
              </a:rPr>
              <a:t>”</a:t>
            </a:r>
            <a:endParaRPr lang="es-ES_tradnl" b="1" dirty="0">
              <a:solidFill>
                <a:srgbClr val="ED6E3B"/>
              </a:solidFill>
            </a:endParaRPr>
          </a:p>
        </p:txBody>
      </p:sp>
      <p:grpSp>
        <p:nvGrpSpPr>
          <p:cNvPr id="11" name="Grupo 10"/>
          <p:cNvGrpSpPr/>
          <p:nvPr/>
        </p:nvGrpSpPr>
        <p:grpSpPr>
          <a:xfrm>
            <a:off x="10598727" y="5971311"/>
            <a:ext cx="1456094" cy="777482"/>
            <a:chOff x="10444790" y="5930426"/>
            <a:chExt cx="1610031" cy="927571"/>
          </a:xfrm>
        </p:grpSpPr>
        <p:sp>
          <p:nvSpPr>
            <p:cNvPr id="12"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13" name="Imagen 12"/>
            <p:cNvPicPr>
              <a:picLocks noChangeAspect="1"/>
            </p:cNvPicPr>
            <p:nvPr/>
          </p:nvPicPr>
          <p:blipFill rotWithShape="1">
            <a:blip r:embed="rId2"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pic>
        <p:nvPicPr>
          <p:cNvPr id="7" name="Imagen 6"/>
          <p:cNvPicPr>
            <a:picLocks noChangeAspect="1"/>
          </p:cNvPicPr>
          <p:nvPr/>
        </p:nvPicPr>
        <p:blipFill rotWithShape="1">
          <a:blip r:embed="rId3"/>
          <a:srcRect l="30857" t="16874" r="35409" b="6535"/>
          <a:stretch/>
        </p:blipFill>
        <p:spPr>
          <a:xfrm>
            <a:off x="3993276" y="1512856"/>
            <a:ext cx="3536241" cy="4514065"/>
          </a:xfrm>
          <a:prstGeom prst="rect">
            <a:avLst/>
          </a:prstGeom>
        </p:spPr>
      </p:pic>
      <p:pic>
        <p:nvPicPr>
          <p:cNvPr id="8" name="Imagen 7"/>
          <p:cNvPicPr>
            <a:picLocks noChangeAspect="1"/>
          </p:cNvPicPr>
          <p:nvPr/>
        </p:nvPicPr>
        <p:blipFill rotWithShape="1">
          <a:blip r:embed="rId4"/>
          <a:srcRect l="32324" t="17140" r="33708" b="5965"/>
          <a:stretch/>
        </p:blipFill>
        <p:spPr>
          <a:xfrm>
            <a:off x="263236" y="1512856"/>
            <a:ext cx="3546765" cy="4514065"/>
          </a:xfrm>
          <a:prstGeom prst="rect">
            <a:avLst/>
          </a:prstGeom>
        </p:spPr>
      </p:pic>
      <p:sp>
        <p:nvSpPr>
          <p:cNvPr id="10" name="CuadroTexto 9"/>
          <p:cNvSpPr txBox="1"/>
          <p:nvPr/>
        </p:nvSpPr>
        <p:spPr>
          <a:xfrm>
            <a:off x="7854228" y="1512856"/>
            <a:ext cx="3600000" cy="4031873"/>
          </a:xfrm>
          <a:prstGeom prst="rect">
            <a:avLst/>
          </a:prstGeom>
          <a:noFill/>
        </p:spPr>
        <p:txBody>
          <a:bodyPr wrap="square" rtlCol="0">
            <a:spAutoFit/>
          </a:bodyPr>
          <a:lstStyle/>
          <a:p>
            <a:r>
              <a:rPr lang="en-US" sz="2000" b="1" dirty="0">
                <a:solidFill>
                  <a:srgbClr val="ED6E3B"/>
                </a:solidFill>
                <a:latin typeface="+mj-lt"/>
                <a:ea typeface="+mj-ea"/>
                <a:cs typeface="+mj-cs"/>
              </a:rPr>
              <a:t>Accede a </a:t>
            </a:r>
            <a:r>
              <a:rPr lang="en-US" sz="2000" b="1" dirty="0" err="1">
                <a:solidFill>
                  <a:srgbClr val="ED6E3B"/>
                </a:solidFill>
                <a:latin typeface="+mj-lt"/>
                <a:ea typeface="+mj-ea"/>
                <a:cs typeface="+mj-cs"/>
              </a:rPr>
              <a:t>ellas</a:t>
            </a:r>
            <a:r>
              <a:rPr lang="en-US" sz="2000" b="1" dirty="0">
                <a:solidFill>
                  <a:srgbClr val="ED6E3B"/>
                </a:solidFill>
                <a:latin typeface="+mj-lt"/>
                <a:ea typeface="+mj-ea"/>
                <a:cs typeface="+mj-cs"/>
              </a:rPr>
              <a:t> en:</a:t>
            </a:r>
          </a:p>
          <a:p>
            <a:r>
              <a:rPr lang="en-US" b="1" dirty="0">
                <a:hlinkClick r:id="rId5"/>
              </a:rPr>
              <a:t>https://criteria.iadb.org/es/library</a:t>
            </a:r>
            <a:endParaRPr lang="en-US" b="1" dirty="0"/>
          </a:p>
          <a:p>
            <a:endParaRPr lang="en-US" dirty="0"/>
          </a:p>
          <a:p>
            <a:r>
              <a:rPr lang="en-US" sz="2000" b="1" dirty="0" err="1">
                <a:solidFill>
                  <a:srgbClr val="ED6E3B"/>
                </a:solidFill>
                <a:latin typeface="+mj-lt"/>
                <a:ea typeface="+mj-ea"/>
                <a:cs typeface="+mj-cs"/>
              </a:rPr>
              <a:t>Próximamente</a:t>
            </a:r>
            <a:r>
              <a:rPr lang="en-US" sz="2000" b="1" dirty="0">
                <a:solidFill>
                  <a:srgbClr val="ED6E3B"/>
                </a:solidFill>
                <a:latin typeface="+mj-lt"/>
                <a:ea typeface="+mj-ea"/>
                <a:cs typeface="+mj-cs"/>
              </a:rPr>
              <a:t>: </a:t>
            </a:r>
          </a:p>
          <a:p>
            <a:endParaRPr lang="en-US" dirty="0"/>
          </a:p>
          <a:p>
            <a:r>
              <a:rPr lang="en-US" dirty="0">
                <a:solidFill>
                  <a:schemeClr val="tx2"/>
                </a:solidFill>
              </a:rPr>
              <a:t>Nota No. 3: </a:t>
            </a:r>
            <a:r>
              <a:rPr lang="en-US" dirty="0" err="1">
                <a:solidFill>
                  <a:schemeClr val="tx2"/>
                </a:solidFill>
              </a:rPr>
              <a:t>Cómo</a:t>
            </a:r>
            <a:r>
              <a:rPr lang="en-US" dirty="0">
                <a:solidFill>
                  <a:schemeClr val="tx2"/>
                </a:solidFill>
              </a:rPr>
              <a:t> </a:t>
            </a:r>
            <a:r>
              <a:rPr lang="en-US" dirty="0" err="1">
                <a:solidFill>
                  <a:schemeClr val="tx2"/>
                </a:solidFill>
              </a:rPr>
              <a:t>asignar</a:t>
            </a:r>
            <a:r>
              <a:rPr lang="en-US" dirty="0">
                <a:solidFill>
                  <a:schemeClr val="tx2"/>
                </a:solidFill>
              </a:rPr>
              <a:t> </a:t>
            </a:r>
            <a:r>
              <a:rPr lang="en-US" dirty="0" err="1">
                <a:solidFill>
                  <a:schemeClr val="tx2"/>
                </a:solidFill>
              </a:rPr>
              <a:t>recursos</a:t>
            </a:r>
            <a:r>
              <a:rPr lang="en-US" dirty="0">
                <a:solidFill>
                  <a:schemeClr val="tx2"/>
                </a:solidFill>
              </a:rPr>
              <a:t> </a:t>
            </a:r>
            <a:r>
              <a:rPr lang="en-US" dirty="0" err="1">
                <a:solidFill>
                  <a:schemeClr val="tx2"/>
                </a:solidFill>
              </a:rPr>
              <a:t>escasos</a:t>
            </a:r>
            <a:r>
              <a:rPr lang="en-US" dirty="0">
                <a:solidFill>
                  <a:schemeClr val="tx2"/>
                </a:solidFill>
              </a:rPr>
              <a:t> en </a:t>
            </a:r>
            <a:r>
              <a:rPr lang="en-US" dirty="0" err="1">
                <a:solidFill>
                  <a:schemeClr val="tx2"/>
                </a:solidFill>
              </a:rPr>
              <a:t>salud</a:t>
            </a:r>
            <a:r>
              <a:rPr lang="en-US" dirty="0">
                <a:solidFill>
                  <a:schemeClr val="tx2"/>
                </a:solidFill>
              </a:rPr>
              <a:t> en </a:t>
            </a:r>
            <a:r>
              <a:rPr lang="en-US" dirty="0" err="1">
                <a:solidFill>
                  <a:schemeClr val="tx2"/>
                </a:solidFill>
              </a:rPr>
              <a:t>medio</a:t>
            </a:r>
            <a:r>
              <a:rPr lang="en-US" dirty="0">
                <a:solidFill>
                  <a:schemeClr val="tx2"/>
                </a:solidFill>
              </a:rPr>
              <a:t> de </a:t>
            </a:r>
            <a:r>
              <a:rPr lang="en-US" dirty="0" err="1">
                <a:solidFill>
                  <a:schemeClr val="tx2"/>
                </a:solidFill>
              </a:rPr>
              <a:t>una</a:t>
            </a:r>
            <a:r>
              <a:rPr lang="en-US" dirty="0">
                <a:solidFill>
                  <a:schemeClr val="tx2"/>
                </a:solidFill>
              </a:rPr>
              <a:t> </a:t>
            </a:r>
            <a:r>
              <a:rPr lang="en-US" dirty="0" err="1">
                <a:solidFill>
                  <a:schemeClr val="tx2"/>
                </a:solidFill>
              </a:rPr>
              <a:t>pandemia</a:t>
            </a:r>
            <a:r>
              <a:rPr lang="en-US" dirty="0">
                <a:solidFill>
                  <a:schemeClr val="tx2"/>
                </a:solidFill>
              </a:rPr>
              <a:t>. </a:t>
            </a:r>
            <a:r>
              <a:rPr lang="en-US" dirty="0" err="1">
                <a:solidFill>
                  <a:schemeClr val="tx2"/>
                </a:solidFill>
              </a:rPr>
              <a:t>Intervenciones</a:t>
            </a:r>
            <a:r>
              <a:rPr lang="en-US" dirty="0">
                <a:solidFill>
                  <a:schemeClr val="tx2"/>
                </a:solidFill>
              </a:rPr>
              <a:t> no </a:t>
            </a:r>
            <a:r>
              <a:rPr lang="en-US" dirty="0" err="1">
                <a:solidFill>
                  <a:schemeClr val="tx2"/>
                </a:solidFill>
              </a:rPr>
              <a:t>terapéuticas</a:t>
            </a:r>
            <a:endParaRPr lang="en-US" dirty="0">
              <a:solidFill>
                <a:schemeClr val="tx2"/>
              </a:solidFill>
            </a:endParaRPr>
          </a:p>
          <a:p>
            <a:endParaRPr lang="en-US" dirty="0"/>
          </a:p>
          <a:p>
            <a:r>
              <a:rPr lang="en-US" dirty="0">
                <a:solidFill>
                  <a:schemeClr val="tx2"/>
                </a:solidFill>
              </a:rPr>
              <a:t>Nota No. 4: </a:t>
            </a:r>
            <a:r>
              <a:rPr lang="en-US" dirty="0" err="1">
                <a:solidFill>
                  <a:schemeClr val="tx2"/>
                </a:solidFill>
              </a:rPr>
              <a:t>Cómo</a:t>
            </a:r>
            <a:r>
              <a:rPr lang="en-US" dirty="0">
                <a:solidFill>
                  <a:schemeClr val="tx2"/>
                </a:solidFill>
              </a:rPr>
              <a:t> </a:t>
            </a:r>
            <a:r>
              <a:rPr lang="en-US" dirty="0" err="1">
                <a:solidFill>
                  <a:schemeClr val="tx2"/>
                </a:solidFill>
              </a:rPr>
              <a:t>asignar</a:t>
            </a:r>
            <a:r>
              <a:rPr lang="en-US" dirty="0">
                <a:solidFill>
                  <a:schemeClr val="tx2"/>
                </a:solidFill>
              </a:rPr>
              <a:t> </a:t>
            </a:r>
            <a:r>
              <a:rPr lang="en-US" dirty="0" err="1">
                <a:solidFill>
                  <a:schemeClr val="tx2"/>
                </a:solidFill>
              </a:rPr>
              <a:t>recursos</a:t>
            </a:r>
            <a:r>
              <a:rPr lang="en-US" dirty="0">
                <a:solidFill>
                  <a:schemeClr val="tx2"/>
                </a:solidFill>
              </a:rPr>
              <a:t> </a:t>
            </a:r>
            <a:r>
              <a:rPr lang="en-US" dirty="0" err="1">
                <a:solidFill>
                  <a:schemeClr val="tx2"/>
                </a:solidFill>
              </a:rPr>
              <a:t>escasos</a:t>
            </a:r>
            <a:r>
              <a:rPr lang="en-US" dirty="0">
                <a:solidFill>
                  <a:schemeClr val="tx2"/>
                </a:solidFill>
              </a:rPr>
              <a:t> </a:t>
            </a:r>
            <a:r>
              <a:rPr lang="en-US" dirty="0" err="1">
                <a:solidFill>
                  <a:schemeClr val="tx2"/>
                </a:solidFill>
              </a:rPr>
              <a:t>en</a:t>
            </a:r>
            <a:r>
              <a:rPr lang="en-US" dirty="0">
                <a:solidFill>
                  <a:schemeClr val="tx2"/>
                </a:solidFill>
              </a:rPr>
              <a:t> </a:t>
            </a:r>
            <a:r>
              <a:rPr lang="en-US" dirty="0" err="1">
                <a:solidFill>
                  <a:schemeClr val="tx2"/>
                </a:solidFill>
              </a:rPr>
              <a:t>salud</a:t>
            </a:r>
            <a:r>
              <a:rPr lang="en-US" dirty="0">
                <a:solidFill>
                  <a:schemeClr val="tx2"/>
                </a:solidFill>
              </a:rPr>
              <a:t> </a:t>
            </a:r>
            <a:r>
              <a:rPr lang="en-US" dirty="0" err="1">
                <a:solidFill>
                  <a:schemeClr val="tx2"/>
                </a:solidFill>
              </a:rPr>
              <a:t>en</a:t>
            </a:r>
            <a:r>
              <a:rPr lang="en-US" dirty="0">
                <a:solidFill>
                  <a:schemeClr val="tx2"/>
                </a:solidFill>
              </a:rPr>
              <a:t> medio de una </a:t>
            </a:r>
            <a:r>
              <a:rPr lang="en-US" dirty="0" err="1">
                <a:solidFill>
                  <a:schemeClr val="tx2"/>
                </a:solidFill>
              </a:rPr>
              <a:t>pandemia</a:t>
            </a:r>
            <a:r>
              <a:rPr lang="en-US" dirty="0">
                <a:solidFill>
                  <a:schemeClr val="tx2"/>
                </a:solidFill>
              </a:rPr>
              <a:t>. </a:t>
            </a:r>
            <a:r>
              <a:rPr lang="en-US" dirty="0" err="1">
                <a:solidFill>
                  <a:schemeClr val="tx2"/>
                </a:solidFill>
              </a:rPr>
              <a:t>Servicios</a:t>
            </a:r>
            <a:r>
              <a:rPr lang="en-US" dirty="0">
                <a:solidFill>
                  <a:schemeClr val="tx2"/>
                </a:solidFill>
              </a:rPr>
              <a:t> de </a:t>
            </a:r>
            <a:r>
              <a:rPr lang="en-US" dirty="0" err="1">
                <a:solidFill>
                  <a:schemeClr val="tx2"/>
                </a:solidFill>
              </a:rPr>
              <a:t>salud</a:t>
            </a:r>
            <a:r>
              <a:rPr lang="en-US" dirty="0">
                <a:solidFill>
                  <a:schemeClr val="tx2"/>
                </a:solidFill>
              </a:rPr>
              <a:t> no Covid-19</a:t>
            </a:r>
          </a:p>
        </p:txBody>
      </p:sp>
    </p:spTree>
    <p:extLst>
      <p:ext uri="{BB962C8B-B14F-4D97-AF65-F5344CB8AC3E}">
        <p14:creationId xmlns:p14="http://schemas.microsoft.com/office/powerpoint/2010/main" val="38174221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96A6-8976-B146-8F0E-341CDD7F65F7}"/>
              </a:ext>
            </a:extLst>
          </p:cNvPr>
          <p:cNvSpPr>
            <a:spLocks noGrp="1"/>
          </p:cNvSpPr>
          <p:nvPr>
            <p:ph type="title"/>
          </p:nvPr>
        </p:nvSpPr>
        <p:spPr>
          <a:xfrm>
            <a:off x="83127" y="17476"/>
            <a:ext cx="10515600" cy="1325563"/>
          </a:xfrm>
        </p:spPr>
        <p:txBody>
          <a:bodyPr/>
          <a:lstStyle/>
          <a:p>
            <a:r>
              <a:rPr lang="es-ES_tradnl" b="1" dirty="0">
                <a:solidFill>
                  <a:srgbClr val="ED6E3B"/>
                </a:solidFill>
              </a:rPr>
              <a:t>Quienes nos </a:t>
            </a:r>
            <a:r>
              <a:rPr lang="es-ES_tradnl" b="1" dirty="0" err="1">
                <a:solidFill>
                  <a:srgbClr val="ED6E3B"/>
                </a:solidFill>
              </a:rPr>
              <a:t>acompa</a:t>
            </a:r>
            <a:r>
              <a:rPr lang="en-US" b="1" dirty="0" err="1">
                <a:solidFill>
                  <a:srgbClr val="ED6E3B"/>
                </a:solidFill>
              </a:rPr>
              <a:t>ñan</a:t>
            </a:r>
            <a:r>
              <a:rPr lang="en-US" b="1" dirty="0">
                <a:solidFill>
                  <a:srgbClr val="ED6E3B"/>
                </a:solidFill>
              </a:rPr>
              <a:t> </a:t>
            </a:r>
            <a:r>
              <a:rPr lang="es-ES_tradnl" b="1" dirty="0">
                <a:solidFill>
                  <a:srgbClr val="ED6E3B"/>
                </a:solidFill>
              </a:rPr>
              <a:t>hoy…</a:t>
            </a:r>
          </a:p>
        </p:txBody>
      </p:sp>
      <p:sp>
        <p:nvSpPr>
          <p:cNvPr id="3" name="Content Placeholder 2">
            <a:extLst>
              <a:ext uri="{FF2B5EF4-FFF2-40B4-BE49-F238E27FC236}">
                <a16:creationId xmlns:a16="http://schemas.microsoft.com/office/drawing/2014/main" id="{22E1AA9D-FA5C-B545-B750-CA4712300649}"/>
              </a:ext>
            </a:extLst>
          </p:cNvPr>
          <p:cNvSpPr>
            <a:spLocks noGrp="1"/>
          </p:cNvSpPr>
          <p:nvPr>
            <p:ph idx="1"/>
          </p:nvPr>
        </p:nvSpPr>
        <p:spPr>
          <a:xfrm>
            <a:off x="706582" y="1515291"/>
            <a:ext cx="10620324" cy="4702013"/>
          </a:xfrm>
        </p:spPr>
        <p:txBody>
          <a:bodyPr>
            <a:normAutofit fontScale="70000" lnSpcReduction="20000"/>
          </a:bodyPr>
          <a:lstStyle/>
          <a:p>
            <a:pPr marL="0" indent="0">
              <a:buNone/>
            </a:pPr>
            <a:r>
              <a:rPr lang="es-ES_tradnl" sz="3200" b="1" dirty="0">
                <a:solidFill>
                  <a:srgbClr val="ED6E3B"/>
                </a:solidFill>
              </a:rPr>
              <a:t>Experta invitada</a:t>
            </a:r>
            <a:endParaRPr lang="es-ES_tradnl" sz="3200" u="sng" dirty="0"/>
          </a:p>
          <a:p>
            <a:r>
              <a:rPr lang="es-ES_tradnl" sz="3200" b="1" u="sng" dirty="0"/>
              <a:t>Catalina Gutiérrez</a:t>
            </a:r>
          </a:p>
          <a:p>
            <a:pPr lvl="1"/>
            <a:r>
              <a:rPr lang="es-ES" sz="2800" dirty="0"/>
              <a:t>La Dr. Catalina Gutiérrez, es economista </a:t>
            </a:r>
            <a:r>
              <a:rPr lang="es-ES" sz="2800" dirty="0" smtClean="0"/>
              <a:t>PhD</a:t>
            </a:r>
            <a:r>
              <a:rPr lang="es-ES" sz="2800" dirty="0"/>
              <a:t>. de la universidad de Nueva York, </a:t>
            </a:r>
            <a:r>
              <a:rPr lang="es-ES" sz="2800" dirty="0" smtClean="0"/>
              <a:t>especialista </a:t>
            </a:r>
            <a:r>
              <a:rPr lang="es-ES" sz="2800" dirty="0"/>
              <a:t>en </a:t>
            </a:r>
            <a:r>
              <a:rPr lang="es-ES" sz="2800" dirty="0" smtClean="0"/>
              <a:t>Economía </a:t>
            </a:r>
            <a:r>
              <a:rPr lang="es-ES" sz="2800" dirty="0"/>
              <a:t>de la salud y protección social. Ha sido profesora de la Universidad de los Andes en Colombia y consultora para diferentes gobiernos, entidades multilaterales y </a:t>
            </a:r>
            <a:r>
              <a:rPr lang="es-ES" sz="2800" dirty="0" err="1" smtClean="0"/>
              <a:t>ONGs</a:t>
            </a:r>
            <a:r>
              <a:rPr lang="es-ES" sz="2800" dirty="0"/>
              <a:t>, con amplia experiencia en temas de financiamiento de la salud y asignación de recursos, en varios países de nuestra región.</a:t>
            </a:r>
            <a:r>
              <a:rPr lang="es-ES_tradnl" sz="2800" dirty="0" smtClean="0"/>
              <a:t> </a:t>
            </a:r>
            <a:endParaRPr lang="es-ES_tradnl" sz="2800" dirty="0"/>
          </a:p>
          <a:p>
            <a:pPr marL="0" indent="0">
              <a:buNone/>
            </a:pPr>
            <a:r>
              <a:rPr lang="es-ES_tradnl" sz="3200" b="1" dirty="0">
                <a:solidFill>
                  <a:srgbClr val="ED6E3B"/>
                </a:solidFill>
              </a:rPr>
              <a:t>Moderadoras </a:t>
            </a:r>
          </a:p>
          <a:p>
            <a:r>
              <a:rPr lang="es-ES_tradnl" sz="3200" b="1" u="sng" dirty="0"/>
              <a:t>Ursula Giedion</a:t>
            </a:r>
            <a:r>
              <a:rPr lang="es-ES_tradnl" sz="3200" dirty="0"/>
              <a:t>, </a:t>
            </a:r>
          </a:p>
          <a:p>
            <a:pPr lvl="1"/>
            <a:r>
              <a:rPr lang="es-ES_tradnl" sz="2800" dirty="0"/>
              <a:t>Economista, magister en economía política, experta en políticas de salud y priorización explicita. Autora de múltiples publicaciones sobre el tema de nuestro webinar y experiencia de más de 20 años en financiamiento de la salud y  coordinadora de la red CRITERIA del BID.</a:t>
            </a:r>
          </a:p>
          <a:p>
            <a:r>
              <a:rPr lang="es-ES_tradnl" sz="3200" b="1" u="sng" dirty="0"/>
              <a:t>Marcella Distrutti,</a:t>
            </a:r>
          </a:p>
          <a:p>
            <a:pPr lvl="1"/>
            <a:r>
              <a:rPr lang="es-ES" sz="2800" dirty="0"/>
              <a:t>Magíster en Financiamiento, Planificación y Políticas de Salud y magíster en Desarrollo Internacional y Economía. Experta en fortalecimiento de sistemas de salud, se ha desempeñado como consultora para organizaciones como el Banco Mundial. Actualmente es Especialista en Salud del BID y coordinadora de la red CRITERIA.</a:t>
            </a:r>
            <a:endParaRPr lang="es-ES_tradnl" dirty="0"/>
          </a:p>
          <a:p>
            <a:endParaRPr lang="es-ES_tradnl" dirty="0"/>
          </a:p>
          <a:p>
            <a:endParaRPr lang="es-ES_tradnl" dirty="0"/>
          </a:p>
        </p:txBody>
      </p:sp>
      <p:grpSp>
        <p:nvGrpSpPr>
          <p:cNvPr id="11" name="Grupo 10"/>
          <p:cNvGrpSpPr/>
          <p:nvPr/>
        </p:nvGrpSpPr>
        <p:grpSpPr>
          <a:xfrm>
            <a:off x="10598727" y="5971311"/>
            <a:ext cx="1456094" cy="777482"/>
            <a:chOff x="10444790" y="5930426"/>
            <a:chExt cx="1610031" cy="927571"/>
          </a:xfrm>
        </p:grpSpPr>
        <p:sp>
          <p:nvSpPr>
            <p:cNvPr id="12"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13" name="Imagen 12"/>
            <p:cNvPicPr>
              <a:picLocks noChangeAspect="1"/>
            </p:cNvPicPr>
            <p:nvPr/>
          </p:nvPicPr>
          <p:blipFill rotWithShape="1">
            <a:blip r:embed="rId2"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pic>
        <p:nvPicPr>
          <p:cNvPr id="9" name="Picture 8">
            <a:extLst>
              <a:ext uri="{FF2B5EF4-FFF2-40B4-BE49-F238E27FC236}">
                <a16:creationId xmlns:a16="http://schemas.microsoft.com/office/drawing/2014/main" id="{555646DC-1C97-7640-B897-4382AEE4884A}"/>
              </a:ext>
            </a:extLst>
          </p:cNvPr>
          <p:cNvPicPr>
            <a:picLocks noChangeAspect="1"/>
          </p:cNvPicPr>
          <p:nvPr/>
        </p:nvPicPr>
        <p:blipFill>
          <a:blip r:embed="rId3"/>
          <a:stretch>
            <a:fillRect/>
          </a:stretch>
        </p:blipFill>
        <p:spPr>
          <a:xfrm>
            <a:off x="207745" y="3721882"/>
            <a:ext cx="720724" cy="960965"/>
          </a:xfrm>
          <a:prstGeom prst="rect">
            <a:avLst/>
          </a:prstGeom>
        </p:spPr>
      </p:pic>
      <p:pic>
        <p:nvPicPr>
          <p:cNvPr id="14" name="Imagen 13" descr="Profile photo of Catalina Gutiérrez"/>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745" y="1870939"/>
            <a:ext cx="720000" cy="961200"/>
          </a:xfrm>
          <a:prstGeom prst="rect">
            <a:avLst/>
          </a:prstGeom>
          <a:noFill/>
          <a:ln>
            <a:noFill/>
          </a:ln>
        </p:spPr>
      </p:pic>
      <p:pic>
        <p:nvPicPr>
          <p:cNvPr id="1026" name="Picture 2" descr="Marcella Distrutti (@marcedistrutti) | Twitte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07745" y="4855099"/>
            <a:ext cx="720000" cy="98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127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10444790" y="5930426"/>
            <a:ext cx="1610031" cy="927571"/>
            <a:chOff x="10444790" y="5930426"/>
            <a:chExt cx="1610031" cy="927571"/>
          </a:xfrm>
        </p:grpSpPr>
        <p:sp>
          <p:nvSpPr>
            <p:cNvPr id="6"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8" name="Imagen 7"/>
            <p:cNvPicPr>
              <a:picLocks noChangeAspect="1"/>
            </p:cNvPicPr>
            <p:nvPr/>
          </p:nvPicPr>
          <p:blipFill rotWithShape="1">
            <a:blip r:embed="rId3"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graphicFrame>
        <p:nvGraphicFramePr>
          <p:cNvPr id="18" name="Content Placeholder 3"/>
          <p:cNvGraphicFramePr>
            <a:graphicFrameLocks noGrp="1"/>
          </p:cNvGraphicFramePr>
          <p:nvPr>
            <p:ph idx="1"/>
            <p:extLst>
              <p:ext uri="{D42A27DB-BD31-4B8C-83A1-F6EECF244321}">
                <p14:modId xmlns:p14="http://schemas.microsoft.com/office/powerpoint/2010/main" val="2249286792"/>
              </p:ext>
            </p:extLst>
          </p:nvPr>
        </p:nvGraphicFramePr>
        <p:xfrm>
          <a:off x="172200" y="-372736"/>
          <a:ext cx="6763593" cy="5859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Up-Down Arrow 9">
            <a:extLst>
              <a:ext uri="{FF2B5EF4-FFF2-40B4-BE49-F238E27FC236}">
                <a16:creationId xmlns:a16="http://schemas.microsoft.com/office/drawing/2014/main" id="{24B06CB7-41BD-AD47-B83B-830548E055DD}"/>
              </a:ext>
            </a:extLst>
          </p:cNvPr>
          <p:cNvSpPr/>
          <p:nvPr/>
        </p:nvSpPr>
        <p:spPr>
          <a:xfrm rot="5400000">
            <a:off x="3179504" y="2398854"/>
            <a:ext cx="748984" cy="6763593"/>
          </a:xfrm>
          <a:prstGeom prst="upDownArrow">
            <a:avLst/>
          </a:prstGeom>
          <a:gradFill flip="none" rotWithShape="1">
            <a:gsLst>
              <a:gs pos="3024">
                <a:srgbClr val="D1D8E2"/>
              </a:gs>
              <a:gs pos="0">
                <a:schemeClr val="accent1">
                  <a:lumMod val="20000"/>
                  <a:lumOff val="80000"/>
                </a:schemeClr>
              </a:gs>
              <a:gs pos="48000">
                <a:schemeClr val="accent1">
                  <a:lumMod val="60000"/>
                  <a:lumOff val="40000"/>
                </a:schemeClr>
              </a:gs>
              <a:gs pos="83000">
                <a:schemeClr val="accent1">
                  <a:lumMod val="75000"/>
                </a:schemeClr>
              </a:gs>
              <a:gs pos="99000">
                <a:schemeClr val="accent1">
                  <a:lumMod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5">
            <a:extLst>
              <a:ext uri="{FF2B5EF4-FFF2-40B4-BE49-F238E27FC236}">
                <a16:creationId xmlns:a16="http://schemas.microsoft.com/office/drawing/2014/main" id="{B6378375-93D9-DE4E-BBA8-17DC4460B963}"/>
              </a:ext>
            </a:extLst>
          </p:cNvPr>
          <p:cNvSpPr txBox="1"/>
          <p:nvPr/>
        </p:nvSpPr>
        <p:spPr>
          <a:xfrm>
            <a:off x="1277315" y="5592435"/>
            <a:ext cx="4553362" cy="369332"/>
          </a:xfrm>
          <a:prstGeom prst="rect">
            <a:avLst/>
          </a:prstGeom>
          <a:noFill/>
        </p:spPr>
        <p:txBody>
          <a:bodyPr wrap="square" rtlCol="0">
            <a:spAutoFit/>
          </a:bodyPr>
          <a:lstStyle/>
          <a:p>
            <a:pPr algn="ctr"/>
            <a:r>
              <a:rPr lang="es-ES_tradnl" dirty="0"/>
              <a:t>Priorización ente grupos poblacionales</a:t>
            </a:r>
          </a:p>
        </p:txBody>
      </p:sp>
      <p:sp>
        <p:nvSpPr>
          <p:cNvPr id="21" name="Oval 2">
            <a:extLst>
              <a:ext uri="{FF2B5EF4-FFF2-40B4-BE49-F238E27FC236}">
                <a16:creationId xmlns:a16="http://schemas.microsoft.com/office/drawing/2014/main" id="{E5BA439E-C086-BB4F-A327-72A5EB163B8D}"/>
              </a:ext>
            </a:extLst>
          </p:cNvPr>
          <p:cNvSpPr/>
          <p:nvPr/>
        </p:nvSpPr>
        <p:spPr>
          <a:xfrm>
            <a:off x="7415213" y="1585913"/>
            <a:ext cx="2800350" cy="287178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r>
              <a:rPr lang="en-US" sz="3200" dirty="0" err="1"/>
              <a:t>Qué</a:t>
            </a:r>
            <a:r>
              <a:rPr lang="en-US" sz="3200" dirty="0"/>
              <a:t> hay que </a:t>
            </a:r>
            <a:r>
              <a:rPr lang="en-US" sz="3200" dirty="0" err="1"/>
              <a:t>priorizar</a:t>
            </a:r>
            <a:r>
              <a:rPr lang="en-US" sz="3200" dirty="0"/>
              <a:t>?</a:t>
            </a:r>
          </a:p>
        </p:txBody>
      </p:sp>
    </p:spTree>
    <p:extLst>
      <p:ext uri="{BB962C8B-B14F-4D97-AF65-F5344CB8AC3E}">
        <p14:creationId xmlns:p14="http://schemas.microsoft.com/office/powerpoint/2010/main" val="95192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22282583-ED5B-2640-B715-D5CE6E7C893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E0B86D35-407C-3C4C-8261-87BE0252882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graphicEl>
                                              <a:dgm id="{C115A3D1-EC20-3245-818A-3C23AC922DC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One"/>
        </p:bldSub>
      </p:bldGraphic>
      <p:bldP spid="1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o 43"/>
          <p:cNvGrpSpPr/>
          <p:nvPr/>
        </p:nvGrpSpPr>
        <p:grpSpPr>
          <a:xfrm>
            <a:off x="10444790" y="5930426"/>
            <a:ext cx="1610031" cy="927571"/>
            <a:chOff x="10444790" y="5930426"/>
            <a:chExt cx="1610031" cy="927571"/>
          </a:xfrm>
        </p:grpSpPr>
        <p:sp>
          <p:nvSpPr>
            <p:cNvPr id="45"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46" name="Imagen 45"/>
            <p:cNvPicPr>
              <a:picLocks noChangeAspect="1"/>
            </p:cNvPicPr>
            <p:nvPr/>
          </p:nvPicPr>
          <p:blipFill rotWithShape="1">
            <a:blip r:embed="rId3"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graphicFrame>
        <p:nvGraphicFramePr>
          <p:cNvPr id="35" name="Content Placeholder 3">
            <a:extLst>
              <a:ext uri="{FF2B5EF4-FFF2-40B4-BE49-F238E27FC236}">
                <a16:creationId xmlns:a16="http://schemas.microsoft.com/office/drawing/2014/main" id="{A36D4EC6-9FA3-3946-B311-398C3BACED38}"/>
              </a:ext>
            </a:extLst>
          </p:cNvPr>
          <p:cNvGraphicFramePr>
            <a:graphicFrameLocks noGrp="1"/>
          </p:cNvGraphicFramePr>
          <p:nvPr>
            <p:ph idx="1"/>
            <p:extLst>
              <p:ext uri="{D42A27DB-BD31-4B8C-83A1-F6EECF244321}">
                <p14:modId xmlns:p14="http://schemas.microsoft.com/office/powerpoint/2010/main" val="2906965308"/>
              </p:ext>
            </p:extLst>
          </p:nvPr>
        </p:nvGraphicFramePr>
        <p:xfrm>
          <a:off x="838200" y="1305640"/>
          <a:ext cx="10515600" cy="48625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0" name="Rounded Rectangle 4">
            <a:extLst>
              <a:ext uri="{FF2B5EF4-FFF2-40B4-BE49-F238E27FC236}">
                <a16:creationId xmlns:a16="http://schemas.microsoft.com/office/drawing/2014/main" id="{539B15FC-132E-3946-A6BE-89389A162295}"/>
              </a:ext>
            </a:extLst>
          </p:cNvPr>
          <p:cNvSpPr/>
          <p:nvPr/>
        </p:nvSpPr>
        <p:spPr>
          <a:xfrm>
            <a:off x="4267200" y="278605"/>
            <a:ext cx="3657600" cy="804863"/>
          </a:xfrm>
          <a:prstGeom prst="roundRect">
            <a:avLst>
              <a:gd name="adj" fmla="val 2909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t>
            </a:r>
            <a:r>
              <a:rPr lang="en-US" sz="3600" dirty="0" err="1">
                <a:solidFill>
                  <a:schemeClr val="bg1"/>
                </a:solidFill>
              </a:rPr>
              <a:t>Cómo</a:t>
            </a:r>
            <a:r>
              <a:rPr lang="en-US" sz="3600" dirty="0">
                <a:solidFill>
                  <a:schemeClr val="bg1"/>
                </a:solidFill>
              </a:rPr>
              <a:t> </a:t>
            </a:r>
            <a:r>
              <a:rPr lang="en-US" sz="3600" dirty="0" err="1">
                <a:solidFill>
                  <a:schemeClr val="bg1"/>
                </a:solidFill>
              </a:rPr>
              <a:t>priorizar</a:t>
            </a:r>
            <a:r>
              <a:rPr lang="en-US" sz="3600" dirty="0">
                <a:solidFill>
                  <a:schemeClr val="bg1"/>
                </a:solidFill>
              </a:rPr>
              <a:t>?</a:t>
            </a:r>
          </a:p>
        </p:txBody>
      </p:sp>
    </p:spTree>
    <p:extLst>
      <p:ext uri="{BB962C8B-B14F-4D97-AF65-F5344CB8AC3E}">
        <p14:creationId xmlns:p14="http://schemas.microsoft.com/office/powerpoint/2010/main" val="239586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graphicEl>
                                              <a:dgm id="{895781C1-2186-0642-9DDB-C1FA893B4C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graphicEl>
                                              <a:dgm id="{FE76BBB7-958E-7F41-A3CC-C437C48F4A8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graphicEl>
                                              <a:dgm id="{0A84EC88-5462-E44E-9C64-9B58FCD380B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graphicEl>
                                              <a:dgm id="{C195D213-565D-254F-BE70-BBA095EF605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graphicEl>
                                              <a:dgm id="{E00E1275-9502-DA4F-9AFC-F8A04E748E4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graphicEl>
                                              <a:dgm id="{F7E182A8-997D-F64C-94AA-BFD8F473E1B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132CA-68F2-CE45-B7F4-D59817C75DEB}"/>
              </a:ext>
            </a:extLst>
          </p:cNvPr>
          <p:cNvSpPr>
            <a:spLocks noGrp="1"/>
          </p:cNvSpPr>
          <p:nvPr>
            <p:ph type="title"/>
          </p:nvPr>
        </p:nvSpPr>
        <p:spPr>
          <a:xfrm>
            <a:off x="368490" y="1752036"/>
            <a:ext cx="11300346" cy="1325563"/>
          </a:xfrm>
        </p:spPr>
        <p:txBody>
          <a:bodyPr>
            <a:normAutofit fontScale="90000"/>
          </a:bodyPr>
          <a:lstStyle/>
          <a:p>
            <a:pPr algn="ctr"/>
            <a:r>
              <a:rPr lang="es-ES_tradnl" sz="4800" b="1" dirty="0">
                <a:solidFill>
                  <a:schemeClr val="accent1">
                    <a:lumMod val="50000"/>
                  </a:schemeClr>
                </a:solidFill>
                <a:effectLst>
                  <a:outerShdw blurRad="38100" dist="38100" dir="2700000" algn="tl">
                    <a:srgbClr val="000000">
                      <a:alpha val="43137"/>
                    </a:srgbClr>
                  </a:outerShdw>
                </a:effectLst>
                <a:latin typeface="+mn-lt"/>
                <a:ea typeface="+mn-ea"/>
                <a:cs typeface="+mn-cs"/>
              </a:rPr>
              <a:t>Cómo asignar Intervenciones farmacológicas</a:t>
            </a:r>
          </a:p>
        </p:txBody>
      </p:sp>
      <p:sp>
        <p:nvSpPr>
          <p:cNvPr id="3" name="Rectangle 2">
            <a:extLst>
              <a:ext uri="{FF2B5EF4-FFF2-40B4-BE49-F238E27FC236}">
                <a16:creationId xmlns:a16="http://schemas.microsoft.com/office/drawing/2014/main" id="{5365AFB6-9296-2C47-BB32-62FE73AEB1B0}"/>
              </a:ext>
            </a:extLst>
          </p:cNvPr>
          <p:cNvSpPr/>
          <p:nvPr/>
        </p:nvSpPr>
        <p:spPr>
          <a:xfrm>
            <a:off x="987558" y="3167482"/>
            <a:ext cx="10062210" cy="954107"/>
          </a:xfrm>
          <a:prstGeom prst="rect">
            <a:avLst/>
          </a:prstGeom>
        </p:spPr>
        <p:txBody>
          <a:bodyPr wrap="square">
            <a:spAutoFit/>
          </a:bodyPr>
          <a:lstStyle/>
          <a:p>
            <a:pPr lvl="1">
              <a:defRPr/>
            </a:pPr>
            <a:r>
              <a:rPr lang="es-CO" sz="2800" dirty="0">
                <a:solidFill>
                  <a:srgbClr val="E74714"/>
                </a:solidFill>
              </a:rPr>
              <a:t>Contexto clínico – entre pacientes o grupos poblacionales</a:t>
            </a:r>
          </a:p>
          <a:p>
            <a:pPr lvl="1">
              <a:defRPr/>
            </a:pPr>
            <a:r>
              <a:rPr lang="es-CO" sz="2800" dirty="0">
                <a:solidFill>
                  <a:srgbClr val="E74714"/>
                </a:solidFill>
              </a:rPr>
              <a:t>Contexto sectorial – entre intervenciones</a:t>
            </a:r>
          </a:p>
        </p:txBody>
      </p:sp>
      <p:grpSp>
        <p:nvGrpSpPr>
          <p:cNvPr id="11" name="Grupo 10"/>
          <p:cNvGrpSpPr/>
          <p:nvPr/>
        </p:nvGrpSpPr>
        <p:grpSpPr>
          <a:xfrm>
            <a:off x="10444790" y="5930426"/>
            <a:ext cx="1610031" cy="927571"/>
            <a:chOff x="10444790" y="5930426"/>
            <a:chExt cx="1610031" cy="927571"/>
          </a:xfrm>
        </p:grpSpPr>
        <p:sp>
          <p:nvSpPr>
            <p:cNvPr id="12"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13" name="Imagen 12"/>
            <p:cNvPicPr>
              <a:picLocks noChangeAspect="1"/>
            </p:cNvPicPr>
            <p:nvPr/>
          </p:nvPicPr>
          <p:blipFill rotWithShape="1">
            <a:blip r:embed="rId2"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spTree>
    <p:extLst>
      <p:ext uri="{BB962C8B-B14F-4D97-AF65-F5344CB8AC3E}">
        <p14:creationId xmlns:p14="http://schemas.microsoft.com/office/powerpoint/2010/main" val="14510683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p:cNvGrpSpPr/>
          <p:nvPr/>
        </p:nvGrpSpPr>
        <p:grpSpPr>
          <a:xfrm>
            <a:off x="10444790" y="5930426"/>
            <a:ext cx="1610031" cy="927571"/>
            <a:chOff x="10444790" y="5930426"/>
            <a:chExt cx="1610031" cy="927571"/>
          </a:xfrm>
        </p:grpSpPr>
        <p:sp>
          <p:nvSpPr>
            <p:cNvPr id="19"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20" name="Imagen 19"/>
            <p:cNvPicPr>
              <a:picLocks noChangeAspect="1"/>
            </p:cNvPicPr>
            <p:nvPr/>
          </p:nvPicPr>
          <p:blipFill rotWithShape="1">
            <a:blip r:embed="rId3"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sp>
        <p:nvSpPr>
          <p:cNvPr id="12" name="Rectangle 4">
            <a:extLst>
              <a:ext uri="{FF2B5EF4-FFF2-40B4-BE49-F238E27FC236}">
                <a16:creationId xmlns:a16="http://schemas.microsoft.com/office/drawing/2014/main" id="{D98DB5A4-B724-3348-932C-70FF57FECEA7}"/>
              </a:ext>
            </a:extLst>
          </p:cNvPr>
          <p:cNvSpPr/>
          <p:nvPr/>
        </p:nvSpPr>
        <p:spPr>
          <a:xfrm>
            <a:off x="466166" y="507999"/>
            <a:ext cx="5256000" cy="2696379"/>
          </a:xfrm>
          <a:prstGeom prst="rect">
            <a:avLst/>
          </a:prstGeom>
        </p:spPr>
        <p:txBody>
          <a:bodyPr wrap="square">
            <a:spAutoFit/>
          </a:bodyPr>
          <a:lstStyle/>
          <a:p>
            <a:pPr algn="ctr">
              <a:lnSpc>
                <a:spcPct val="107000"/>
              </a:lnSpc>
              <a:spcAft>
                <a:spcPts val="800"/>
              </a:spcAft>
            </a:pPr>
            <a:r>
              <a:rPr lang="es-ES" b="1" dirty="0">
                <a:solidFill>
                  <a:srgbClr val="ED7D31"/>
                </a:solidFill>
                <a:latin typeface="Calibri" panose="020F0502020204030204" pitchFamily="34" charset="0"/>
                <a:ea typeface="Calibri" panose="020F0502020204030204" pitchFamily="34" charset="0"/>
                <a:cs typeface="Calibri" panose="020F0502020204030204" pitchFamily="34" charset="0"/>
              </a:rPr>
              <a:t>Eficiencia: mayor número de vidas salvadas</a:t>
            </a:r>
          </a:p>
          <a:p>
            <a:pPr marL="342900" marR="0" lvl="0" indent="-342900" algn="just">
              <a:lnSpc>
                <a:spcPct val="107000"/>
              </a:lnSpc>
              <a:spcBef>
                <a:spcPts val="0"/>
              </a:spcBef>
              <a:spcAft>
                <a:spcPts val="0"/>
              </a:spcAft>
              <a:buClr>
                <a:srgbClr val="92D050"/>
              </a:buClr>
              <a:buFont typeface="Wingdings" pitchFamily="2" charset="2"/>
              <a:buChar char=""/>
            </a:pPr>
            <a:r>
              <a:rPr lang="es-ES_tradnl" dirty="0">
                <a:latin typeface="Calibri" panose="020F0502020204030204" pitchFamily="34" charset="0"/>
                <a:ea typeface="Calibri" panose="020F0502020204030204" pitchFamily="34" charset="0"/>
                <a:cs typeface="Calibri" panose="020F0502020204030204" pitchFamily="34" charset="0"/>
              </a:rPr>
              <a:t>Criterios y puntajes clínicos objetivos  (SOFA)</a:t>
            </a:r>
            <a:endParaRPr lang="en-US" dirty="0">
              <a:latin typeface="Calibri" panose="020F0502020204030204" pitchFamily="34" charset="0"/>
              <a:ea typeface="Calibri" panose="020F0502020204030204" pitchFamily="34" charset="0"/>
              <a:cs typeface="Vrinda" panose="020B0502040204020203" pitchFamily="34" charset="0"/>
            </a:endParaRPr>
          </a:p>
          <a:p>
            <a:pPr marL="342900" marR="0" lvl="0" indent="-342900" algn="just">
              <a:lnSpc>
                <a:spcPct val="107000"/>
              </a:lnSpc>
              <a:spcBef>
                <a:spcPts val="0"/>
              </a:spcBef>
              <a:spcAft>
                <a:spcPts val="0"/>
              </a:spcAft>
              <a:buClr>
                <a:srgbClr val="92D050"/>
              </a:buClr>
              <a:buFont typeface="Wingdings" pitchFamily="2" charset="2"/>
              <a:buChar char=""/>
            </a:pPr>
            <a:r>
              <a:rPr lang="es-EC" dirty="0">
                <a:latin typeface="Calibri" panose="020F0502020204030204" pitchFamily="34" charset="0"/>
                <a:ea typeface="Calibri" panose="020F0502020204030204" pitchFamily="34" charset="0"/>
                <a:cs typeface="Calibri" panose="020F0502020204030204" pitchFamily="34" charset="0"/>
              </a:rPr>
              <a:t>Todos los </a:t>
            </a:r>
            <a:r>
              <a:rPr lang="es-ES_tradnl" dirty="0">
                <a:latin typeface="Calibri" panose="020F0502020204030204" pitchFamily="34" charset="0"/>
                <a:ea typeface="Calibri" panose="020F0502020204030204" pitchFamily="34" charset="0"/>
                <a:cs typeface="Calibri" panose="020F0502020204030204" pitchFamily="34" charset="0"/>
              </a:rPr>
              <a:t>pacientes deben ser evaluados con los mismos criterios independientemente si tienen COVID o no</a:t>
            </a:r>
          </a:p>
          <a:p>
            <a:pPr marL="285750" lvl="0" indent="-285750">
              <a:buSzPct val="80000"/>
              <a:buFont typeface="System Font Regular"/>
              <a:buChar char="❌"/>
            </a:pPr>
            <a:r>
              <a:rPr lang="es-ES_tradnl" dirty="0"/>
              <a:t>Asignar el recurso por orden de llegada</a:t>
            </a:r>
            <a:endParaRPr lang="en-US" dirty="0"/>
          </a:p>
          <a:p>
            <a:pPr marL="285750" lvl="0" indent="-285750">
              <a:buSzPct val="80000"/>
              <a:buFont typeface="System Font Regular"/>
              <a:buChar char="❌"/>
            </a:pPr>
            <a:r>
              <a:rPr lang="es-ES_tradnl" dirty="0"/>
              <a:t>Asignar el recurso de manera aleatoria</a:t>
            </a:r>
            <a:endParaRPr lang="en-US" dirty="0"/>
          </a:p>
          <a:p>
            <a:pPr marL="342900" marR="0" lvl="0" indent="-342900" algn="just">
              <a:lnSpc>
                <a:spcPct val="107000"/>
              </a:lnSpc>
              <a:spcBef>
                <a:spcPts val="0"/>
              </a:spcBef>
              <a:spcAft>
                <a:spcPts val="0"/>
              </a:spcAft>
              <a:buClr>
                <a:srgbClr val="92D050"/>
              </a:buClr>
              <a:buFont typeface="Wingdings" pitchFamily="2" charset="2"/>
              <a:buChar char=""/>
            </a:pPr>
            <a:endParaRPr lang="en-US" dirty="0">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1100" dirty="0">
                <a:latin typeface="Calibri" panose="020F0502020204030204" pitchFamily="34" charset="0"/>
                <a:ea typeface="Calibri" panose="020F0502020204030204" pitchFamily="34" charset="0"/>
                <a:cs typeface="Vrinda" panose="020B0502040204020203" pitchFamily="34" charset="0"/>
              </a:rPr>
              <a:t> </a:t>
            </a:r>
            <a:endParaRPr lang="en-US" sz="14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13" name="Rectangle 6">
            <a:extLst>
              <a:ext uri="{FF2B5EF4-FFF2-40B4-BE49-F238E27FC236}">
                <a16:creationId xmlns:a16="http://schemas.microsoft.com/office/drawing/2014/main" id="{AD9DEB04-DBC2-3A49-A670-D028070685A0}"/>
              </a:ext>
            </a:extLst>
          </p:cNvPr>
          <p:cNvSpPr/>
          <p:nvPr/>
        </p:nvSpPr>
        <p:spPr>
          <a:xfrm>
            <a:off x="6562165" y="507999"/>
            <a:ext cx="5256000" cy="3738139"/>
          </a:xfrm>
          <a:prstGeom prst="rect">
            <a:avLst/>
          </a:prstGeom>
        </p:spPr>
        <p:txBody>
          <a:bodyPr wrap="square">
            <a:spAutoFit/>
          </a:bodyPr>
          <a:lstStyle/>
          <a:p>
            <a:pPr algn="ctr">
              <a:lnSpc>
                <a:spcPct val="107000"/>
              </a:lnSpc>
              <a:spcAft>
                <a:spcPts val="800"/>
              </a:spcAft>
            </a:pPr>
            <a:r>
              <a:rPr lang="es-ES" b="1" dirty="0">
                <a:solidFill>
                  <a:srgbClr val="ED7D31"/>
                </a:solidFill>
                <a:latin typeface="Calibri" panose="020F0502020204030204" pitchFamily="34" charset="0"/>
                <a:ea typeface="Calibri" panose="020F0502020204030204" pitchFamily="34" charset="0"/>
                <a:cs typeface="Calibri" panose="020F0502020204030204" pitchFamily="34" charset="0"/>
              </a:rPr>
              <a:t>Equidad: igual acceso ante igual necesidad, igualar tasas de sobrevida/letalidad</a:t>
            </a:r>
            <a:endParaRPr lang="en-US" dirty="0">
              <a:latin typeface="Calibri" panose="020F0502020204030204" pitchFamily="34" charset="0"/>
              <a:ea typeface="Calibri" panose="020F0502020204030204" pitchFamily="34" charset="0"/>
              <a:cs typeface="Vrinda" panose="020B0502040204020203" pitchFamily="34" charset="0"/>
            </a:endParaRPr>
          </a:p>
          <a:p>
            <a:pPr marL="342900" marR="0" lvl="0" indent="-342900" algn="just">
              <a:lnSpc>
                <a:spcPct val="107000"/>
              </a:lnSpc>
              <a:spcBef>
                <a:spcPts val="0"/>
              </a:spcBef>
              <a:spcAft>
                <a:spcPts val="0"/>
              </a:spcAft>
              <a:buClr>
                <a:srgbClr val="92D050"/>
              </a:buClr>
              <a:buFont typeface="Wingdings" pitchFamily="2" charset="2"/>
              <a:buChar char=""/>
            </a:pPr>
            <a:r>
              <a:rPr lang="es-ES_tradnl" dirty="0">
                <a:latin typeface="Calibri" panose="020F0502020204030204" pitchFamily="34" charset="0"/>
                <a:ea typeface="Calibri" panose="020F0502020204030204" pitchFamily="34" charset="0"/>
                <a:cs typeface="Calibri" panose="020F0502020204030204" pitchFamily="34" charset="0"/>
              </a:rPr>
              <a:t>Priorizar jóvenes, niños para garantizar la oportunidad de completar el ciclo de vida</a:t>
            </a:r>
          </a:p>
          <a:p>
            <a:pPr marL="342900" marR="0" lvl="0" indent="-342900" algn="just">
              <a:lnSpc>
                <a:spcPct val="107000"/>
              </a:lnSpc>
              <a:spcBef>
                <a:spcPts val="0"/>
              </a:spcBef>
              <a:spcAft>
                <a:spcPts val="0"/>
              </a:spcAft>
              <a:buClr>
                <a:srgbClr val="92D050"/>
              </a:buClr>
              <a:buFont typeface="Wingdings" pitchFamily="2" charset="2"/>
              <a:buChar char=""/>
            </a:pPr>
            <a:r>
              <a:rPr lang="es-ES_tradnl" dirty="0">
                <a:latin typeface="Calibri" panose="020F0502020204030204" pitchFamily="34" charset="0"/>
                <a:ea typeface="Calibri" panose="020F0502020204030204" pitchFamily="34" charset="0"/>
                <a:cs typeface="Calibri" panose="020F0502020204030204" pitchFamily="34" charset="0"/>
              </a:rPr>
              <a:t>Garantizar el transporte a centros con servicios de atención o compensar con prioridad en vacunación, para población en zonas apartadas.</a:t>
            </a:r>
          </a:p>
          <a:p>
            <a:pPr marL="342900" marR="0" lvl="0" indent="-342900" algn="just">
              <a:lnSpc>
                <a:spcPct val="107000"/>
              </a:lnSpc>
              <a:spcBef>
                <a:spcPts val="0"/>
              </a:spcBef>
              <a:spcAft>
                <a:spcPts val="0"/>
              </a:spcAft>
              <a:buClr>
                <a:srgbClr val="92D050"/>
              </a:buClr>
              <a:buFont typeface="Wingdings" pitchFamily="2" charset="2"/>
              <a:buChar char=""/>
            </a:pPr>
            <a:r>
              <a:rPr lang="es-ES_tradnl" dirty="0">
                <a:latin typeface="Calibri" panose="020F0502020204030204" pitchFamily="34" charset="0"/>
                <a:ea typeface="Calibri" panose="020F0502020204030204" pitchFamily="34" charset="0"/>
                <a:cs typeface="Calibri" panose="020F0502020204030204" pitchFamily="34" charset="0"/>
              </a:rPr>
              <a:t>Reglas de asignación nacionales</a:t>
            </a:r>
          </a:p>
          <a:p>
            <a:pPr marL="342900" indent="-342900" algn="just">
              <a:lnSpc>
                <a:spcPct val="107000"/>
              </a:lnSpc>
              <a:buClr>
                <a:srgbClr val="92D050"/>
              </a:buClr>
              <a:buSzPct val="80000"/>
              <a:buFont typeface="System Font Regular"/>
              <a:buChar char="❌"/>
            </a:pPr>
            <a:r>
              <a:rPr lang="es-ES_tradnl" dirty="0"/>
              <a:t>Usar pronóstico de largo plazo o calidad de vida como criterios de priorización, pues exacerba desigualdades socioeconómicas y puede resultar discriminatorio</a:t>
            </a:r>
            <a:r>
              <a:rPr lang="en-US" sz="1400" dirty="0">
                <a:latin typeface="Calibri" panose="020F0502020204030204" pitchFamily="34" charset="0"/>
                <a:cs typeface="Vrinda" panose="020B0502040204020203" pitchFamily="34" charset="0"/>
              </a:rPr>
              <a:t>.</a:t>
            </a:r>
            <a:endParaRPr lang="en-US" dirty="0">
              <a:latin typeface="Calibri" panose="020F0502020204030204" pitchFamily="34" charset="0"/>
              <a:ea typeface="Calibri" panose="020F0502020204030204" pitchFamily="34" charset="0"/>
              <a:cs typeface="Vrinda" panose="020B0502040204020203" pitchFamily="34" charset="0"/>
            </a:endParaRPr>
          </a:p>
        </p:txBody>
      </p:sp>
      <p:sp>
        <p:nvSpPr>
          <p:cNvPr id="14" name="Rectangle 7">
            <a:extLst>
              <a:ext uri="{FF2B5EF4-FFF2-40B4-BE49-F238E27FC236}">
                <a16:creationId xmlns:a16="http://schemas.microsoft.com/office/drawing/2014/main" id="{F168BE70-146F-5749-B08A-76B979134165}"/>
              </a:ext>
            </a:extLst>
          </p:cNvPr>
          <p:cNvSpPr/>
          <p:nvPr/>
        </p:nvSpPr>
        <p:spPr>
          <a:xfrm>
            <a:off x="466164" y="3332764"/>
            <a:ext cx="5256000" cy="2707280"/>
          </a:xfrm>
          <a:prstGeom prst="rect">
            <a:avLst/>
          </a:prstGeom>
        </p:spPr>
        <p:txBody>
          <a:bodyPr wrap="square">
            <a:spAutoFit/>
          </a:bodyPr>
          <a:lstStyle/>
          <a:p>
            <a:pPr algn="ctr">
              <a:lnSpc>
                <a:spcPct val="107000"/>
              </a:lnSpc>
              <a:spcAft>
                <a:spcPts val="800"/>
              </a:spcAft>
            </a:pPr>
            <a:r>
              <a:rPr lang="es-ES" b="1" dirty="0">
                <a:solidFill>
                  <a:srgbClr val="ED7D31"/>
                </a:solidFill>
                <a:latin typeface="Calibri" panose="020F0502020204030204" pitchFamily="34" charset="0"/>
                <a:ea typeface="Calibri" panose="020F0502020204030204" pitchFamily="34" charset="0"/>
                <a:cs typeface="Calibri" panose="020F0502020204030204" pitchFamily="34" charset="0"/>
              </a:rPr>
              <a:t>Reciprocidad: proteger a los trabajadores de salud</a:t>
            </a:r>
            <a:endParaRPr lang="en-US" dirty="0">
              <a:latin typeface="Calibri" panose="020F0502020204030204" pitchFamily="34" charset="0"/>
              <a:ea typeface="Calibri" panose="020F0502020204030204" pitchFamily="34" charset="0"/>
              <a:cs typeface="Vrinda" panose="020B0502040204020203" pitchFamily="34" charset="0"/>
            </a:endParaRPr>
          </a:p>
          <a:p>
            <a:pPr marL="285750" lvl="0" indent="-285750">
              <a:buFont typeface="Wingdings" pitchFamily="2" charset="2"/>
              <a:buChar char="ü"/>
            </a:pPr>
            <a:r>
              <a:rPr lang="es-ES_tradnl" dirty="0"/>
              <a:t>Dar prioridad en el tratamiento y la atención a profesionales de la salud y personal no-médico directamente involucrado en la atención de pacientes COVID y a trabajadores en ocupaciones esenciales.</a:t>
            </a:r>
          </a:p>
          <a:p>
            <a:pPr marL="285750" lvl="0" indent="-285750">
              <a:buFont typeface="Wingdings" pitchFamily="2" charset="2"/>
              <a:buChar char="ü"/>
            </a:pPr>
            <a:r>
              <a:rPr lang="es-ES_tradnl" dirty="0"/>
              <a:t>Usar sistema de reserva</a:t>
            </a:r>
          </a:p>
          <a:p>
            <a:pPr marL="285750" lvl="0" indent="-285750">
              <a:buFont typeface="Wingdings" pitchFamily="2" charset="2"/>
              <a:buChar char="ü"/>
            </a:pPr>
            <a:r>
              <a:rPr lang="es-ES_tradnl" dirty="0"/>
              <a:t>Usar trabajador de salud como criterio de desempate</a:t>
            </a:r>
            <a:endParaRPr lang="en-US" dirty="0"/>
          </a:p>
        </p:txBody>
      </p:sp>
      <p:sp>
        <p:nvSpPr>
          <p:cNvPr id="15" name="Rectangle 8">
            <a:extLst>
              <a:ext uri="{FF2B5EF4-FFF2-40B4-BE49-F238E27FC236}">
                <a16:creationId xmlns:a16="http://schemas.microsoft.com/office/drawing/2014/main" id="{0AE983B3-4743-0D4E-9324-4958B9DD8228}"/>
              </a:ext>
            </a:extLst>
          </p:cNvPr>
          <p:cNvSpPr/>
          <p:nvPr/>
        </p:nvSpPr>
        <p:spPr>
          <a:xfrm>
            <a:off x="6562165" y="4376447"/>
            <a:ext cx="5256000" cy="1663597"/>
          </a:xfrm>
          <a:prstGeom prst="rect">
            <a:avLst/>
          </a:prstGeom>
        </p:spPr>
        <p:txBody>
          <a:bodyPr wrap="square">
            <a:spAutoFit/>
          </a:bodyPr>
          <a:lstStyle/>
          <a:p>
            <a:pPr algn="ctr">
              <a:lnSpc>
                <a:spcPct val="107000"/>
              </a:lnSpc>
              <a:spcAft>
                <a:spcPts val="800"/>
              </a:spcAft>
            </a:pPr>
            <a:r>
              <a:rPr lang="es-ES" b="1" dirty="0">
                <a:solidFill>
                  <a:srgbClr val="ED7D31"/>
                </a:solidFill>
                <a:latin typeface="Calibri" panose="020F0502020204030204" pitchFamily="34" charset="0"/>
                <a:ea typeface="Calibri" panose="020F0502020204030204" pitchFamily="34" charset="0"/>
                <a:cs typeface="Calibri" panose="020F0502020204030204" pitchFamily="34" charset="0"/>
              </a:rPr>
              <a:t>Libertad y autonomía</a:t>
            </a:r>
            <a:endParaRPr lang="en-US" dirty="0">
              <a:latin typeface="Calibri" panose="020F0502020204030204" pitchFamily="34" charset="0"/>
              <a:ea typeface="Calibri" panose="020F0502020204030204" pitchFamily="34" charset="0"/>
              <a:cs typeface="Vrinda" panose="020B0502040204020203" pitchFamily="34" charset="0"/>
            </a:endParaRPr>
          </a:p>
          <a:p>
            <a:pPr marL="342900" marR="0" lvl="0" indent="-342900" algn="just">
              <a:lnSpc>
                <a:spcPct val="107000"/>
              </a:lnSpc>
              <a:spcBef>
                <a:spcPts val="0"/>
              </a:spcBef>
              <a:spcAft>
                <a:spcPts val="0"/>
              </a:spcAft>
              <a:buClr>
                <a:srgbClr val="92D050"/>
              </a:buClr>
              <a:buFont typeface="Wingdings" pitchFamily="2" charset="2"/>
              <a:buChar char=""/>
            </a:pPr>
            <a:r>
              <a:rPr lang="es-ES_tradnl" dirty="0">
                <a:latin typeface="Calibri" panose="020F0502020204030204" pitchFamily="34" charset="0"/>
                <a:ea typeface="Calibri" panose="020F0502020204030204" pitchFamily="34" charset="0"/>
                <a:cs typeface="Calibri" panose="020F0502020204030204" pitchFamily="34" charset="0"/>
              </a:rPr>
              <a:t>Informar al paciente de los riegos y beneficio</a:t>
            </a:r>
            <a:endParaRPr lang="en-US" dirty="0">
              <a:latin typeface="Calibri" panose="020F0502020204030204" pitchFamily="34" charset="0"/>
              <a:ea typeface="Calibri" panose="020F0502020204030204" pitchFamily="34" charset="0"/>
              <a:cs typeface="Vrinda" panose="020B0502040204020203" pitchFamily="34" charset="0"/>
            </a:endParaRPr>
          </a:p>
          <a:p>
            <a:pPr marL="342900" marR="0" lvl="0" indent="-342900" algn="just">
              <a:lnSpc>
                <a:spcPct val="107000"/>
              </a:lnSpc>
              <a:spcBef>
                <a:spcPts val="0"/>
              </a:spcBef>
              <a:spcAft>
                <a:spcPts val="0"/>
              </a:spcAft>
              <a:buClr>
                <a:srgbClr val="92D050"/>
              </a:buClr>
              <a:buFont typeface="Wingdings" pitchFamily="2" charset="2"/>
              <a:buChar char=""/>
            </a:pPr>
            <a:r>
              <a:rPr lang="es-ES_tradnl" dirty="0">
                <a:latin typeface="Calibri" panose="020F0502020204030204" pitchFamily="34" charset="0"/>
                <a:ea typeface="Calibri" panose="020F0502020204030204" pitchFamily="34" charset="0"/>
                <a:cs typeface="Calibri" panose="020F0502020204030204" pitchFamily="34" charset="0"/>
              </a:rPr>
              <a:t>En lo posible, discutir por adelantado con el paciente sus deseos en caso de complicaciones.</a:t>
            </a:r>
            <a:endParaRPr lang="en-US" dirty="0">
              <a:latin typeface="Calibri" panose="020F0502020204030204" pitchFamily="34" charset="0"/>
              <a:ea typeface="Calibri" panose="020F0502020204030204" pitchFamily="34" charset="0"/>
              <a:cs typeface="Vrinda" panose="020B0502040204020203" pitchFamily="34" charset="0"/>
            </a:endParaRPr>
          </a:p>
          <a:p>
            <a:pPr marL="342900" marR="0" lvl="0" indent="-342900" algn="just">
              <a:lnSpc>
                <a:spcPct val="107000"/>
              </a:lnSpc>
              <a:spcBef>
                <a:spcPts val="0"/>
              </a:spcBef>
              <a:spcAft>
                <a:spcPts val="800"/>
              </a:spcAft>
              <a:buClr>
                <a:srgbClr val="92D050"/>
              </a:buClr>
              <a:buFont typeface="Wingdings" pitchFamily="2" charset="2"/>
              <a:buChar char=""/>
            </a:pPr>
            <a:r>
              <a:rPr lang="es-ES_tradnl" dirty="0">
                <a:latin typeface="Calibri" panose="020F0502020204030204" pitchFamily="34" charset="0"/>
                <a:ea typeface="Calibri" panose="020F0502020204030204" pitchFamily="34" charset="0"/>
                <a:cs typeface="Calibri" panose="020F0502020204030204" pitchFamily="34" charset="0"/>
              </a:rPr>
              <a:t>Garantizar acceso al cuidado paliativo.</a:t>
            </a:r>
            <a:endParaRPr lang="en-US" dirty="0">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6307092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3A6FBC18-CB9A-2948-BAE8-8FF44F1858E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1" name="Grupo 60"/>
          <p:cNvGrpSpPr/>
          <p:nvPr/>
        </p:nvGrpSpPr>
        <p:grpSpPr>
          <a:xfrm>
            <a:off x="10444790" y="5930426"/>
            <a:ext cx="1610031" cy="927571"/>
            <a:chOff x="10444790" y="5930426"/>
            <a:chExt cx="1610031" cy="927571"/>
          </a:xfrm>
        </p:grpSpPr>
        <p:sp>
          <p:nvSpPr>
            <p:cNvPr id="62"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63" name="Imagen 62"/>
            <p:cNvPicPr>
              <a:picLocks noChangeAspect="1"/>
            </p:cNvPicPr>
            <p:nvPr/>
          </p:nvPicPr>
          <p:blipFill rotWithShape="1">
            <a:blip r:embed="rId3"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sp>
        <p:nvSpPr>
          <p:cNvPr id="56" name="Title 1">
            <a:extLst>
              <a:ext uri="{FF2B5EF4-FFF2-40B4-BE49-F238E27FC236}">
                <a16:creationId xmlns:a16="http://schemas.microsoft.com/office/drawing/2014/main" id="{984A7250-E5DC-DF41-A65A-E6B69F2584A9}"/>
              </a:ext>
            </a:extLst>
          </p:cNvPr>
          <p:cNvSpPr txBox="1">
            <a:spLocks/>
          </p:cNvSpPr>
          <p:nvPr/>
        </p:nvSpPr>
        <p:spPr>
          <a:xfrm>
            <a:off x="838200" y="339862"/>
            <a:ext cx="10515600" cy="1325563"/>
          </a:xfrm>
          <a:prstGeom prst="rect">
            <a:avLst/>
          </a:prstGeom>
        </p:spPr>
        <p:txBody>
          <a:bodyPr vert="horz" lIns="91440" tIns="45720" rIns="91440" bIns="45720" rtlCol="0" anchor="ctr">
            <a:noAutofit/>
          </a:bodyPr>
          <a:lstStyle>
            <a:lvl1pPr defTabSz="914354">
              <a:lnSpc>
                <a:spcPct val="90000"/>
              </a:lnSpc>
              <a:spcBef>
                <a:spcPct val="0"/>
              </a:spcBef>
              <a:buNone/>
              <a:defRPr sz="3600" b="1">
                <a:solidFill>
                  <a:srgbClr val="ED6E3B"/>
                </a:solidFill>
                <a:latin typeface="+mj-lt"/>
                <a:ea typeface="+mj-ea"/>
                <a:cs typeface="+mj-cs"/>
              </a:defRPr>
            </a:lvl1pPr>
          </a:lstStyle>
          <a:p>
            <a:r>
              <a:rPr lang="es-ES_tradnl" dirty="0"/>
              <a:t>Eficiencia: costo-efectividad, impacto presupuestal</a:t>
            </a:r>
          </a:p>
        </p:txBody>
      </p:sp>
      <p:sp>
        <p:nvSpPr>
          <p:cNvPr id="57" name="Content Placeholder 2">
            <a:extLst>
              <a:ext uri="{FF2B5EF4-FFF2-40B4-BE49-F238E27FC236}">
                <a16:creationId xmlns:a16="http://schemas.microsoft.com/office/drawing/2014/main" id="{509B2D1D-4134-334A-B95C-D010DE73299E}"/>
              </a:ext>
            </a:extLst>
          </p:cNvPr>
          <p:cNvSpPr>
            <a:spLocks noGrp="1"/>
          </p:cNvSpPr>
          <p:nvPr>
            <p:ph idx="1"/>
          </p:nvPr>
        </p:nvSpPr>
        <p:spPr>
          <a:xfrm>
            <a:off x="838200" y="1825625"/>
            <a:ext cx="10515600" cy="4351338"/>
          </a:xfrm>
        </p:spPr>
        <p:txBody>
          <a:bodyPr/>
          <a:lstStyle/>
          <a:p>
            <a:r>
              <a:rPr lang="es-ES_tradnl" noProof="0" dirty="0"/>
              <a:t>Vacunación es la intervención más costo-efectiva, especialmente si se tiene en cuenta el costo económico </a:t>
            </a:r>
          </a:p>
          <a:p>
            <a:r>
              <a:rPr lang="es-ES_tradnl" noProof="0" dirty="0" err="1" smtClean="0"/>
              <a:t>Dexametasona</a:t>
            </a:r>
            <a:r>
              <a:rPr lang="es-ES_tradnl" noProof="0" dirty="0" smtClean="0"/>
              <a:t>/glucocorticoides </a:t>
            </a:r>
            <a:r>
              <a:rPr lang="es-ES_tradnl" noProof="0" dirty="0"/>
              <a:t>son CE</a:t>
            </a:r>
          </a:p>
          <a:p>
            <a:r>
              <a:rPr lang="es-ES_tradnl" noProof="0" dirty="0"/>
              <a:t>Concentradores de Oxigeno portátil</a:t>
            </a:r>
          </a:p>
          <a:p>
            <a:r>
              <a:rPr lang="es-ES_tradnl" noProof="0" dirty="0"/>
              <a:t>Servicios UCI son efectivos pero a un alto costo</a:t>
            </a:r>
          </a:p>
          <a:p>
            <a:r>
              <a:rPr lang="es-ES_tradnl" noProof="0" dirty="0"/>
              <a:t>Otras alternativas no son costo-efectivas en ALC con la evidencia disponible - solo bajo estudios clínicos (</a:t>
            </a:r>
            <a:r>
              <a:rPr lang="es-ES_tradnl" noProof="0" dirty="0" err="1"/>
              <a:t>e.j</a:t>
            </a:r>
            <a:r>
              <a:rPr lang="es-ES_tradnl" noProof="0" dirty="0"/>
              <a:t> </a:t>
            </a:r>
            <a:r>
              <a:rPr lang="es-ES_tradnl" noProof="0" dirty="0" err="1"/>
              <a:t>Ivermectina</a:t>
            </a:r>
            <a:r>
              <a:rPr lang="es-ES_tradnl" noProof="0" dirty="0"/>
              <a:t>, </a:t>
            </a:r>
            <a:r>
              <a:rPr lang="es-ES_tradnl" noProof="0" dirty="0" err="1"/>
              <a:t>Cloroquina</a:t>
            </a:r>
            <a:r>
              <a:rPr lang="es-ES_tradnl" noProof="0" dirty="0"/>
              <a:t>, </a:t>
            </a:r>
            <a:r>
              <a:rPr lang="es-ES_tradnl" noProof="0" dirty="0" err="1"/>
              <a:t>Remdesivir</a:t>
            </a:r>
            <a:r>
              <a:rPr lang="es-ES_tradnl" noProof="0" dirty="0"/>
              <a:t>, otros)</a:t>
            </a:r>
          </a:p>
          <a:p>
            <a:endParaRPr lang="es-ES_tradnl" noProof="0" dirty="0"/>
          </a:p>
        </p:txBody>
      </p:sp>
    </p:spTree>
    <p:extLst>
      <p:ext uri="{BB962C8B-B14F-4D97-AF65-F5344CB8AC3E}">
        <p14:creationId xmlns:p14="http://schemas.microsoft.com/office/powerpoint/2010/main" val="263776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132CA-68F2-CE45-B7F4-D59817C75DEB}"/>
              </a:ext>
            </a:extLst>
          </p:cNvPr>
          <p:cNvSpPr>
            <a:spLocks noGrp="1"/>
          </p:cNvSpPr>
          <p:nvPr>
            <p:ph type="title"/>
          </p:nvPr>
        </p:nvSpPr>
        <p:spPr>
          <a:xfrm>
            <a:off x="368490" y="1752036"/>
            <a:ext cx="11300346" cy="1325563"/>
          </a:xfrm>
        </p:spPr>
        <p:txBody>
          <a:bodyPr>
            <a:normAutofit fontScale="90000"/>
          </a:bodyPr>
          <a:lstStyle/>
          <a:p>
            <a:pPr algn="ctr"/>
            <a:r>
              <a:rPr lang="es-ES_tradnl" sz="4800" b="1" dirty="0">
                <a:solidFill>
                  <a:schemeClr val="accent1">
                    <a:lumMod val="50000"/>
                  </a:schemeClr>
                </a:solidFill>
                <a:effectLst>
                  <a:outerShdw blurRad="38100" dist="38100" dir="2700000" algn="tl">
                    <a:srgbClr val="000000">
                      <a:alpha val="43137"/>
                    </a:srgbClr>
                  </a:outerShdw>
                </a:effectLst>
                <a:latin typeface="+mn-lt"/>
                <a:ea typeface="+mn-ea"/>
                <a:cs typeface="+mn-cs"/>
              </a:rPr>
              <a:t>Como asignar intervenciones no farmacológicas</a:t>
            </a:r>
          </a:p>
        </p:txBody>
      </p:sp>
      <p:sp>
        <p:nvSpPr>
          <p:cNvPr id="3" name="Rectangle 2">
            <a:extLst>
              <a:ext uri="{FF2B5EF4-FFF2-40B4-BE49-F238E27FC236}">
                <a16:creationId xmlns:a16="http://schemas.microsoft.com/office/drawing/2014/main" id="{5365AFB6-9296-2C47-BB32-62FE73AEB1B0}"/>
              </a:ext>
            </a:extLst>
          </p:cNvPr>
          <p:cNvSpPr/>
          <p:nvPr/>
        </p:nvSpPr>
        <p:spPr>
          <a:xfrm>
            <a:off x="987558" y="3167482"/>
            <a:ext cx="10062210" cy="954107"/>
          </a:xfrm>
          <a:prstGeom prst="rect">
            <a:avLst/>
          </a:prstGeom>
        </p:spPr>
        <p:txBody>
          <a:bodyPr wrap="square">
            <a:spAutoFit/>
          </a:bodyPr>
          <a:lstStyle/>
          <a:p>
            <a:pPr lvl="1">
              <a:defRPr/>
            </a:pPr>
            <a:r>
              <a:rPr lang="es-ES" sz="2800" dirty="0">
                <a:solidFill>
                  <a:srgbClr val="E74714"/>
                </a:solidFill>
              </a:rPr>
              <a:t>Entre grupos poblacionales</a:t>
            </a:r>
          </a:p>
          <a:p>
            <a:pPr lvl="1">
              <a:defRPr/>
            </a:pPr>
            <a:r>
              <a:rPr lang="es-ES" sz="2800" dirty="0">
                <a:solidFill>
                  <a:srgbClr val="E74714"/>
                </a:solidFill>
              </a:rPr>
              <a:t>Entre intervenciones</a:t>
            </a:r>
          </a:p>
        </p:txBody>
      </p:sp>
      <p:grpSp>
        <p:nvGrpSpPr>
          <p:cNvPr id="11" name="Grupo 10"/>
          <p:cNvGrpSpPr/>
          <p:nvPr/>
        </p:nvGrpSpPr>
        <p:grpSpPr>
          <a:xfrm>
            <a:off x="10444790" y="5930426"/>
            <a:ext cx="1610031" cy="927571"/>
            <a:chOff x="10444790" y="5930426"/>
            <a:chExt cx="1610031" cy="927571"/>
          </a:xfrm>
        </p:grpSpPr>
        <p:sp>
          <p:nvSpPr>
            <p:cNvPr id="12" name="TextBox 5">
              <a:extLst>
                <a:ext uri="{FF2B5EF4-FFF2-40B4-BE49-F238E27FC236}">
                  <a16:creationId xmlns:a16="http://schemas.microsoft.com/office/drawing/2014/main" id="{0D6B7BA3-3D27-D544-A417-B0A99FA25898}"/>
                </a:ext>
              </a:extLst>
            </p:cNvPr>
            <p:cNvSpPr txBox="1"/>
            <p:nvPr/>
          </p:nvSpPr>
          <p:spPr>
            <a:xfrm>
              <a:off x="10444790" y="6497363"/>
              <a:ext cx="1610031" cy="360634"/>
            </a:xfrm>
            <a:prstGeom prst="rect">
              <a:avLst/>
            </a:prstGeom>
            <a:solidFill>
              <a:schemeClr val="bg1"/>
            </a:solidFill>
            <a:effectLst/>
          </p:spPr>
          <p:txBody>
            <a:bodyPr wrap="square" rtlCol="0">
              <a:spAutoFit/>
            </a:bodyPr>
            <a:lstStyle/>
            <a:p>
              <a:pPr algn="ctr"/>
              <a:r>
                <a:rPr lang="es-ES_tradnl" sz="1600" b="1" dirty="0">
                  <a:solidFill>
                    <a:srgbClr val="ED6E3B"/>
                  </a:solidFill>
                </a:rPr>
                <a:t>Red </a:t>
              </a:r>
              <a:r>
                <a:rPr lang="es-ES_tradnl" sz="2000" b="1" dirty="0">
                  <a:solidFill>
                    <a:srgbClr val="ED6E3B"/>
                  </a:solidFill>
                  <a:effectLst>
                    <a:outerShdw blurRad="50800" dist="50800" dir="5400000" algn="ctr" rotWithShape="0">
                      <a:srgbClr val="ED6E3B"/>
                    </a:outerShdw>
                  </a:effectLst>
                </a:rPr>
                <a:t>C</a:t>
              </a:r>
              <a:r>
                <a:rPr lang="es-ES_tradnl" sz="1600" b="1" dirty="0">
                  <a:solidFill>
                    <a:srgbClr val="ED6E3B"/>
                  </a:solidFill>
                </a:rPr>
                <a:t>RITERIA</a:t>
              </a:r>
            </a:p>
          </p:txBody>
        </p:sp>
        <p:pic>
          <p:nvPicPr>
            <p:cNvPr id="13" name="Imagen 12"/>
            <p:cNvPicPr>
              <a:picLocks noChangeAspect="1"/>
            </p:cNvPicPr>
            <p:nvPr/>
          </p:nvPicPr>
          <p:blipFill rotWithShape="1">
            <a:blip r:embed="rId2" cstate="hqprint">
              <a:extLst>
                <a:ext uri="{28A0092B-C50C-407E-A947-70E740481C1C}">
                  <a14:useLocalDpi xmlns:a14="http://schemas.microsoft.com/office/drawing/2010/main" val="0"/>
                </a:ext>
              </a:extLst>
            </a:blip>
            <a:srcRect l="3340" t="22889" r="1927" b="24444"/>
            <a:stretch/>
          </p:blipFill>
          <p:spPr>
            <a:xfrm>
              <a:off x="10444790" y="5930426"/>
              <a:ext cx="1610031" cy="632798"/>
            </a:xfrm>
            <a:prstGeom prst="round2SameRect">
              <a:avLst/>
            </a:prstGeom>
          </p:spPr>
        </p:pic>
      </p:grpSp>
    </p:spTree>
    <p:extLst>
      <p:ext uri="{BB962C8B-B14F-4D97-AF65-F5344CB8AC3E}">
        <p14:creationId xmlns:p14="http://schemas.microsoft.com/office/powerpoint/2010/main" val="740886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35758</TotalTime>
  <Words>1934</Words>
  <Application>Microsoft Office PowerPoint</Application>
  <PresentationFormat>Panorámica</PresentationFormat>
  <Paragraphs>237</Paragraphs>
  <Slides>18</Slides>
  <Notes>9</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18</vt:i4>
      </vt:variant>
    </vt:vector>
  </HeadingPairs>
  <TitlesOfParts>
    <vt:vector size="29" baseType="lpstr">
      <vt:lpstr>Arial</vt:lpstr>
      <vt:lpstr>Arial Black</vt:lpstr>
      <vt:lpstr>Calibri</vt:lpstr>
      <vt:lpstr>Calibri Light</vt:lpstr>
      <vt:lpstr>MS Mincho</vt:lpstr>
      <vt:lpstr>Proxima Nova</vt:lpstr>
      <vt:lpstr>System Font Regular</vt:lpstr>
      <vt:lpstr>Times New Roman</vt:lpstr>
      <vt:lpstr>Vrinda</vt:lpstr>
      <vt:lpstr>Wingdings</vt:lpstr>
      <vt:lpstr>Tema de Office</vt:lpstr>
      <vt:lpstr>Presentación de PowerPoint</vt:lpstr>
      <vt:lpstr>Serie de notas técnicas “Priorización en tiempos de pandemia”</vt:lpstr>
      <vt:lpstr>Quienes nos acompañan hoy…</vt:lpstr>
      <vt:lpstr>Presentación de PowerPoint</vt:lpstr>
      <vt:lpstr>Presentación de PowerPoint</vt:lpstr>
      <vt:lpstr>Cómo asignar Intervenciones farmacológicas</vt:lpstr>
      <vt:lpstr>Presentación de PowerPoint</vt:lpstr>
      <vt:lpstr>Presentación de PowerPoint</vt:lpstr>
      <vt:lpstr>Como asignar intervenciones no farmacológicas</vt:lpstr>
      <vt:lpstr>Presentación de PowerPoint</vt:lpstr>
      <vt:lpstr>Presentación de PowerPoint</vt:lpstr>
      <vt:lpstr>Presentación de PowerPoint</vt:lpstr>
      <vt:lpstr>Presentación de PowerPoint</vt:lpstr>
      <vt:lpstr>Presentación de PowerPoint</vt:lpstr>
      <vt:lpstr>Interrupción de servicios materno-infantiles</vt:lpstr>
      <vt:lpstr>Recuerda descargar nuestras publicaciones “Priorización en tiempos de pandemia”</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Puerto Garcia</dc:creator>
  <cp:lastModifiedBy>Katherine Del Salto C</cp:lastModifiedBy>
  <cp:revision>617</cp:revision>
  <dcterms:created xsi:type="dcterms:W3CDTF">2019-05-24T03:15:15Z</dcterms:created>
  <dcterms:modified xsi:type="dcterms:W3CDTF">2021-07-20T16:03:50Z</dcterms:modified>
</cp:coreProperties>
</file>