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3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350" r:id="rId6"/>
    <p:sldId id="265" r:id="rId7"/>
    <p:sldId id="263" r:id="rId8"/>
    <p:sldId id="375" r:id="rId9"/>
    <p:sldId id="722" r:id="rId10"/>
    <p:sldId id="279" r:id="rId11"/>
    <p:sldId id="268" r:id="rId12"/>
    <p:sldId id="378" r:id="rId13"/>
    <p:sldId id="376" r:id="rId14"/>
    <p:sldId id="274" r:id="rId15"/>
    <p:sldId id="377" r:id="rId16"/>
    <p:sldId id="729" r:id="rId17"/>
    <p:sldId id="745" r:id="rId18"/>
    <p:sldId id="277" r:id="rId19"/>
    <p:sldId id="314" r:id="rId20"/>
    <p:sldId id="728" r:id="rId21"/>
    <p:sldId id="292" r:id="rId22"/>
    <p:sldId id="746" r:id="rId23"/>
    <p:sldId id="747" r:id="rId24"/>
    <p:sldId id="345" r:id="rId25"/>
    <p:sldId id="744" r:id="rId26"/>
    <p:sldId id="282" r:id="rId27"/>
    <p:sldId id="748" r:id="rId28"/>
    <p:sldId id="749" r:id="rId29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9AF0D-5466-413A-AE3A-230BC3C9200B}" type="doc">
      <dgm:prSet loTypeId="urn:microsoft.com/office/officeart/2018/2/layout/IconVerticalSolidList" loCatId="icon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988E18E-C049-4D9B-955F-3715D9AB483E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Más recursos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573173-3769-4A0A-AF83-73361D4E6545}" type="parTrans" cxnId="{8674C011-F704-47C3-936E-566DC7D9418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C00D18-4F8E-4CFF-9A7F-7915127856EE}" type="sibTrans" cxnId="{8674C011-F704-47C3-936E-566DC7D94181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DA8180-C392-495D-BC86-AF9B894F8AE8}">
      <dgm:prSet/>
      <dgm:spPr/>
      <dgm:t>
        <a:bodyPr/>
        <a:lstStyle/>
        <a:p>
          <a:pPr>
            <a:lnSpc>
              <a:spcPct val="100000"/>
            </a:lnSpc>
          </a:pPr>
          <a:r>
            <a:rPr lang="es-ES">
              <a:latin typeface="Arial" panose="020B0604020202020204" pitchFamily="34" charset="0"/>
              <a:cs typeface="Arial" panose="020B0604020202020204" pitchFamily="34" charset="0"/>
            </a:rPr>
            <a:t>Optimizar los recursos existentes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5DC0CE-685D-4E49-B543-572E722F221E}" type="parTrans" cxnId="{13628DAE-4B5E-426F-B839-501BBCC61BE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D3FAEE-D0A0-4ACE-B8CE-C022542A3671}" type="sibTrans" cxnId="{13628DAE-4B5E-426F-B839-501BBCC61BE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AE6E6D-73C9-4EAD-8BA7-1AE3AF0226F5}">
      <dgm:prSet/>
      <dgm:spPr/>
      <dgm:t>
        <a:bodyPr/>
        <a:lstStyle/>
        <a:p>
          <a:pPr>
            <a:lnSpc>
              <a:spcPct val="100000"/>
            </a:lnSpc>
          </a:pPr>
          <a:r>
            <a:rPr lang="es-ES">
              <a:latin typeface="Arial" panose="020B0604020202020204" pitchFamily="34" charset="0"/>
              <a:cs typeface="Arial" panose="020B0604020202020204" pitchFamily="34" charset="0"/>
            </a:rPr>
            <a:t>Lograr acuerdos sociales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4D0229-9374-40F2-A77A-8374DECE7DB3}" type="parTrans" cxnId="{1E406610-D8E5-4B41-A7D7-7C58DB049C7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75033E-7FAD-4DB3-B21D-E7CCB585EC09}" type="sibTrans" cxnId="{1E406610-D8E5-4B41-A7D7-7C58DB049C7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BEEF63-A623-411E-AF94-16A63DE545C6}" type="pres">
      <dgm:prSet presAssocID="{8FF9AF0D-5466-413A-AE3A-230BC3C9200B}" presName="root" presStyleCnt="0">
        <dgm:presLayoutVars>
          <dgm:dir/>
          <dgm:resizeHandles val="exact"/>
        </dgm:presLayoutVars>
      </dgm:prSet>
      <dgm:spPr/>
    </dgm:pt>
    <dgm:pt modelId="{1628FF3A-19FC-4D1E-AC8D-64C1F36ED8A5}" type="pres">
      <dgm:prSet presAssocID="{6988E18E-C049-4D9B-955F-3715D9AB483E}" presName="compNode" presStyleCnt="0"/>
      <dgm:spPr/>
    </dgm:pt>
    <dgm:pt modelId="{BCBBB452-0807-4C3F-98B5-BACC3541B6AC}" type="pres">
      <dgm:prSet presAssocID="{6988E18E-C049-4D9B-955F-3715D9AB483E}" presName="bgRect" presStyleLbl="bgShp" presStyleIdx="0" presStyleCnt="3"/>
      <dgm:spPr/>
    </dgm:pt>
    <dgm:pt modelId="{C4FEC93D-7EC2-4BCD-9FE8-61AEE7811267}" type="pres">
      <dgm:prSet presAssocID="{6988E18E-C049-4D9B-955F-3715D9AB483E}" presName="iconRect" presStyleLbl="node1" presStyleIdx="0" presStyleCnt="3"/>
      <dgm:spPr>
        <a:blipFill rotWithShape="1">
          <a:blip xmlns:r="http://schemas.openxmlformats.org/officeDocument/2006/relationships" r:embed="rId1"/>
          <a:srcRect/>
          <a:stretch>
            <a:fillRect l="-23000" r="-23000"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F7DD3907-F1B0-4533-A28E-802C5A8AEF82}" type="pres">
      <dgm:prSet presAssocID="{6988E18E-C049-4D9B-955F-3715D9AB483E}" presName="spaceRect" presStyleCnt="0"/>
      <dgm:spPr/>
    </dgm:pt>
    <dgm:pt modelId="{92561240-FC49-4132-A827-C181D0BF36D6}" type="pres">
      <dgm:prSet presAssocID="{6988E18E-C049-4D9B-955F-3715D9AB483E}" presName="parTx" presStyleLbl="revTx" presStyleIdx="0" presStyleCnt="3">
        <dgm:presLayoutVars>
          <dgm:chMax val="0"/>
          <dgm:chPref val="0"/>
        </dgm:presLayoutVars>
      </dgm:prSet>
      <dgm:spPr/>
    </dgm:pt>
    <dgm:pt modelId="{27A27363-B538-498D-A297-A0D05CD55B15}" type="pres">
      <dgm:prSet presAssocID="{11C00D18-4F8E-4CFF-9A7F-7915127856EE}" presName="sibTrans" presStyleCnt="0"/>
      <dgm:spPr/>
    </dgm:pt>
    <dgm:pt modelId="{8300CAA0-A387-4AE1-813B-B1860A2DD097}" type="pres">
      <dgm:prSet presAssocID="{D8DA8180-C392-495D-BC86-AF9B894F8AE8}" presName="compNode" presStyleCnt="0"/>
      <dgm:spPr/>
    </dgm:pt>
    <dgm:pt modelId="{BED89DB9-E8F8-4847-8B6E-E22ACF006DD8}" type="pres">
      <dgm:prSet presAssocID="{D8DA8180-C392-495D-BC86-AF9B894F8AE8}" presName="bgRect" presStyleLbl="bgShp" presStyleIdx="1" presStyleCnt="3"/>
      <dgm:spPr/>
    </dgm:pt>
    <dgm:pt modelId="{17D2820D-9F92-4354-A7F3-32C0ADDCB32C}" type="pres">
      <dgm:prSet presAssocID="{D8DA8180-C392-495D-BC86-AF9B894F8AE8}" presName="iconRect" presStyleLbl="node1" presStyleIdx="1" presStyleCnt="3"/>
      <dgm:spPr>
        <a:blipFill rotWithShape="1">
          <a:blip xmlns:r="http://schemas.openxmlformats.org/officeDocument/2006/relationships" r:embed="rId2"/>
          <a:srcRect/>
          <a:stretch>
            <a:fillRect l="-67000" r="-67000"/>
          </a:stretch>
        </a:blipFill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164F72D-34BE-4757-936D-CD4900FFDB13}" type="pres">
      <dgm:prSet presAssocID="{D8DA8180-C392-495D-BC86-AF9B894F8AE8}" presName="spaceRect" presStyleCnt="0"/>
      <dgm:spPr/>
    </dgm:pt>
    <dgm:pt modelId="{D36BC2CC-2278-4D5C-B05D-1042DE8DF402}" type="pres">
      <dgm:prSet presAssocID="{D8DA8180-C392-495D-BC86-AF9B894F8AE8}" presName="parTx" presStyleLbl="revTx" presStyleIdx="1" presStyleCnt="3">
        <dgm:presLayoutVars>
          <dgm:chMax val="0"/>
          <dgm:chPref val="0"/>
        </dgm:presLayoutVars>
      </dgm:prSet>
      <dgm:spPr/>
    </dgm:pt>
    <dgm:pt modelId="{6E5A2757-21B1-4957-BF79-3071F2CC6829}" type="pres">
      <dgm:prSet presAssocID="{68D3FAEE-D0A0-4ACE-B8CE-C022542A3671}" presName="sibTrans" presStyleCnt="0"/>
      <dgm:spPr/>
    </dgm:pt>
    <dgm:pt modelId="{D0899E8A-3335-4357-A484-F1A862D26029}" type="pres">
      <dgm:prSet presAssocID="{75AE6E6D-73C9-4EAD-8BA7-1AE3AF0226F5}" presName="compNode" presStyleCnt="0"/>
      <dgm:spPr/>
    </dgm:pt>
    <dgm:pt modelId="{585E681A-CF37-402C-87EE-64B14C2D293A}" type="pres">
      <dgm:prSet presAssocID="{75AE6E6D-73C9-4EAD-8BA7-1AE3AF0226F5}" presName="bgRect" presStyleLbl="bgShp" presStyleIdx="2" presStyleCnt="3"/>
      <dgm:spPr/>
    </dgm:pt>
    <dgm:pt modelId="{E585900D-C263-4D9F-B97F-EE32C6A0F735}" type="pres">
      <dgm:prSet presAssocID="{75AE6E6D-73C9-4EAD-8BA7-1AE3AF0226F5}" presName="iconRect" presStyleLbl="node1" presStyleIdx="2" presStyleCnt="3"/>
      <dgm:spPr>
        <a:blipFill rotWithShape="1">
          <a:blip xmlns:r="http://schemas.openxmlformats.org/officeDocument/2006/relationships" r:embed="rId3"/>
          <a:srcRect/>
          <a:stretch>
            <a:fillRect l="-26000" r="-26000"/>
          </a:stretch>
        </a:blipFill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4BCF0EE7-1137-4AA3-A7BC-873F276A8318}" type="pres">
      <dgm:prSet presAssocID="{75AE6E6D-73C9-4EAD-8BA7-1AE3AF0226F5}" presName="spaceRect" presStyleCnt="0"/>
      <dgm:spPr/>
    </dgm:pt>
    <dgm:pt modelId="{2E0810C4-D63E-47EB-84DE-FBB9C34214BC}" type="pres">
      <dgm:prSet presAssocID="{75AE6E6D-73C9-4EAD-8BA7-1AE3AF0226F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6EAE80A-F1D7-478C-BB65-ED51FF00478E}" type="presOf" srcId="{8FF9AF0D-5466-413A-AE3A-230BC3C9200B}" destId="{9FBEEF63-A623-411E-AF94-16A63DE545C6}" srcOrd="0" destOrd="0" presId="urn:microsoft.com/office/officeart/2018/2/layout/IconVerticalSolidList"/>
    <dgm:cxn modelId="{1E406610-D8E5-4B41-A7D7-7C58DB049C79}" srcId="{8FF9AF0D-5466-413A-AE3A-230BC3C9200B}" destId="{75AE6E6D-73C9-4EAD-8BA7-1AE3AF0226F5}" srcOrd="2" destOrd="0" parTransId="{E94D0229-9374-40F2-A77A-8374DECE7DB3}" sibTransId="{1F75033E-7FAD-4DB3-B21D-E7CCB585EC09}"/>
    <dgm:cxn modelId="{8674C011-F704-47C3-936E-566DC7D94181}" srcId="{8FF9AF0D-5466-413A-AE3A-230BC3C9200B}" destId="{6988E18E-C049-4D9B-955F-3715D9AB483E}" srcOrd="0" destOrd="0" parTransId="{A1573173-3769-4A0A-AF83-73361D4E6545}" sibTransId="{11C00D18-4F8E-4CFF-9A7F-7915127856EE}"/>
    <dgm:cxn modelId="{13628DAE-4B5E-426F-B839-501BBCC61BE3}" srcId="{8FF9AF0D-5466-413A-AE3A-230BC3C9200B}" destId="{D8DA8180-C392-495D-BC86-AF9B894F8AE8}" srcOrd="1" destOrd="0" parTransId="{0D5DC0CE-685D-4E49-B543-572E722F221E}" sibTransId="{68D3FAEE-D0A0-4ACE-B8CE-C022542A3671}"/>
    <dgm:cxn modelId="{A5BCF2B3-2A4A-475E-90F9-BC0540895CD3}" type="presOf" srcId="{D8DA8180-C392-495D-BC86-AF9B894F8AE8}" destId="{D36BC2CC-2278-4D5C-B05D-1042DE8DF402}" srcOrd="0" destOrd="0" presId="urn:microsoft.com/office/officeart/2018/2/layout/IconVerticalSolidList"/>
    <dgm:cxn modelId="{8C7807D6-D699-4598-961E-847C4DD1BD18}" type="presOf" srcId="{75AE6E6D-73C9-4EAD-8BA7-1AE3AF0226F5}" destId="{2E0810C4-D63E-47EB-84DE-FBB9C34214BC}" srcOrd="0" destOrd="0" presId="urn:microsoft.com/office/officeart/2018/2/layout/IconVerticalSolidList"/>
    <dgm:cxn modelId="{3C8B2EF0-1181-4E26-BFA4-1B69E11B2A87}" type="presOf" srcId="{6988E18E-C049-4D9B-955F-3715D9AB483E}" destId="{92561240-FC49-4132-A827-C181D0BF36D6}" srcOrd="0" destOrd="0" presId="urn:microsoft.com/office/officeart/2018/2/layout/IconVerticalSolidList"/>
    <dgm:cxn modelId="{4F85B7CD-530B-4194-B097-A5D89AED7194}" type="presParOf" srcId="{9FBEEF63-A623-411E-AF94-16A63DE545C6}" destId="{1628FF3A-19FC-4D1E-AC8D-64C1F36ED8A5}" srcOrd="0" destOrd="0" presId="urn:microsoft.com/office/officeart/2018/2/layout/IconVerticalSolidList"/>
    <dgm:cxn modelId="{32C2BF49-9739-4C4F-A7F0-AC25BC7F4F61}" type="presParOf" srcId="{1628FF3A-19FC-4D1E-AC8D-64C1F36ED8A5}" destId="{BCBBB452-0807-4C3F-98B5-BACC3541B6AC}" srcOrd="0" destOrd="0" presId="urn:microsoft.com/office/officeart/2018/2/layout/IconVerticalSolidList"/>
    <dgm:cxn modelId="{1203EC46-63B8-4C39-8D98-BBD1223E4EA4}" type="presParOf" srcId="{1628FF3A-19FC-4D1E-AC8D-64C1F36ED8A5}" destId="{C4FEC93D-7EC2-4BCD-9FE8-61AEE7811267}" srcOrd="1" destOrd="0" presId="urn:microsoft.com/office/officeart/2018/2/layout/IconVerticalSolidList"/>
    <dgm:cxn modelId="{791C18EE-0F37-421A-BB8D-4FB854997821}" type="presParOf" srcId="{1628FF3A-19FC-4D1E-AC8D-64C1F36ED8A5}" destId="{F7DD3907-F1B0-4533-A28E-802C5A8AEF82}" srcOrd="2" destOrd="0" presId="urn:microsoft.com/office/officeart/2018/2/layout/IconVerticalSolidList"/>
    <dgm:cxn modelId="{2EB7C25A-1BC2-471E-8E73-4699852EA68E}" type="presParOf" srcId="{1628FF3A-19FC-4D1E-AC8D-64C1F36ED8A5}" destId="{92561240-FC49-4132-A827-C181D0BF36D6}" srcOrd="3" destOrd="0" presId="urn:microsoft.com/office/officeart/2018/2/layout/IconVerticalSolidList"/>
    <dgm:cxn modelId="{888582D1-5A06-4B4A-8618-B1853D465288}" type="presParOf" srcId="{9FBEEF63-A623-411E-AF94-16A63DE545C6}" destId="{27A27363-B538-498D-A297-A0D05CD55B15}" srcOrd="1" destOrd="0" presId="urn:microsoft.com/office/officeart/2018/2/layout/IconVerticalSolidList"/>
    <dgm:cxn modelId="{90EDB7FB-72D2-41BF-8E10-A0BF5D6B7BAC}" type="presParOf" srcId="{9FBEEF63-A623-411E-AF94-16A63DE545C6}" destId="{8300CAA0-A387-4AE1-813B-B1860A2DD097}" srcOrd="2" destOrd="0" presId="urn:microsoft.com/office/officeart/2018/2/layout/IconVerticalSolidList"/>
    <dgm:cxn modelId="{0DEDE567-4984-4EC2-89B5-858F399B0C58}" type="presParOf" srcId="{8300CAA0-A387-4AE1-813B-B1860A2DD097}" destId="{BED89DB9-E8F8-4847-8B6E-E22ACF006DD8}" srcOrd="0" destOrd="0" presId="urn:microsoft.com/office/officeart/2018/2/layout/IconVerticalSolidList"/>
    <dgm:cxn modelId="{B5E272FB-4958-4FE0-A340-86EA991F2019}" type="presParOf" srcId="{8300CAA0-A387-4AE1-813B-B1860A2DD097}" destId="{17D2820D-9F92-4354-A7F3-32C0ADDCB32C}" srcOrd="1" destOrd="0" presId="urn:microsoft.com/office/officeart/2018/2/layout/IconVerticalSolidList"/>
    <dgm:cxn modelId="{EB7EEAB7-75FC-4B19-B0B4-346A9E57464B}" type="presParOf" srcId="{8300CAA0-A387-4AE1-813B-B1860A2DD097}" destId="{3164F72D-34BE-4757-936D-CD4900FFDB13}" srcOrd="2" destOrd="0" presId="urn:microsoft.com/office/officeart/2018/2/layout/IconVerticalSolidList"/>
    <dgm:cxn modelId="{B1807D91-75CD-4EB0-AE59-A2735D8E0772}" type="presParOf" srcId="{8300CAA0-A387-4AE1-813B-B1860A2DD097}" destId="{D36BC2CC-2278-4D5C-B05D-1042DE8DF402}" srcOrd="3" destOrd="0" presId="urn:microsoft.com/office/officeart/2018/2/layout/IconVerticalSolidList"/>
    <dgm:cxn modelId="{101EAF92-AAF4-48AC-858A-81868271940C}" type="presParOf" srcId="{9FBEEF63-A623-411E-AF94-16A63DE545C6}" destId="{6E5A2757-21B1-4957-BF79-3071F2CC6829}" srcOrd="3" destOrd="0" presId="urn:microsoft.com/office/officeart/2018/2/layout/IconVerticalSolidList"/>
    <dgm:cxn modelId="{F95316BC-522B-4A83-99B6-4BB38537AA86}" type="presParOf" srcId="{9FBEEF63-A623-411E-AF94-16A63DE545C6}" destId="{D0899E8A-3335-4357-A484-F1A862D26029}" srcOrd="4" destOrd="0" presId="urn:microsoft.com/office/officeart/2018/2/layout/IconVerticalSolidList"/>
    <dgm:cxn modelId="{C4F13C18-4B1E-470D-8C53-262EE6435B97}" type="presParOf" srcId="{D0899E8A-3335-4357-A484-F1A862D26029}" destId="{585E681A-CF37-402C-87EE-64B14C2D293A}" srcOrd="0" destOrd="0" presId="urn:microsoft.com/office/officeart/2018/2/layout/IconVerticalSolidList"/>
    <dgm:cxn modelId="{A95E94F2-AD6F-4838-A7BA-E009E46ADC79}" type="presParOf" srcId="{D0899E8A-3335-4357-A484-F1A862D26029}" destId="{E585900D-C263-4D9F-B97F-EE32C6A0F735}" srcOrd="1" destOrd="0" presId="urn:microsoft.com/office/officeart/2018/2/layout/IconVerticalSolidList"/>
    <dgm:cxn modelId="{3780A28B-4CB5-4E7F-9105-55C9486A737F}" type="presParOf" srcId="{D0899E8A-3335-4357-A484-F1A862D26029}" destId="{4BCF0EE7-1137-4AA3-A7BC-873F276A8318}" srcOrd="2" destOrd="0" presId="urn:microsoft.com/office/officeart/2018/2/layout/IconVerticalSolidList"/>
    <dgm:cxn modelId="{9EEF06F9-1DC4-440A-947C-BCB39B12B5D5}" type="presParOf" srcId="{D0899E8A-3335-4357-A484-F1A862D26029}" destId="{2E0810C4-D63E-47EB-84DE-FBB9C34214B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B2E0E8-7047-440B-B4EC-01EB147DEF93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7D646-A782-4275-8FAF-0376F0468AE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2800">
              <a:latin typeface="Arial" panose="020B0604020202020204" pitchFamily="34" charset="0"/>
              <a:cs typeface="Arial" panose="020B0604020202020204" pitchFamily="34" charset="0"/>
            </a:rPr>
            <a:t>Compra mediante subasta inversa corporativa de medicamentos y catálogo electrónico</a:t>
          </a:r>
          <a:endParaRPr lang="en-US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01E172-DA35-4C62-A78E-0B8F553BEAE7}" type="parTrans" cxnId="{73C5922E-EC0A-4076-94E2-49B247A7FFA4}">
      <dgm:prSet/>
      <dgm:spPr/>
      <dgm:t>
        <a:bodyPr/>
        <a:lstStyle/>
        <a:p>
          <a:endParaRPr lang="en-US"/>
        </a:p>
      </dgm:t>
    </dgm:pt>
    <dgm:pt modelId="{6C23D429-B521-44E4-989C-D01D3B664CA4}" type="sibTrans" cxnId="{73C5922E-EC0A-4076-94E2-49B247A7FFA4}">
      <dgm:prSet/>
      <dgm:spPr/>
      <dgm:t>
        <a:bodyPr/>
        <a:lstStyle/>
        <a:p>
          <a:endParaRPr lang="en-US"/>
        </a:p>
      </dgm:t>
    </dgm:pt>
    <dgm:pt modelId="{A1D07A64-F5B6-4A7D-B876-1219DBA44BF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ES" sz="2800">
              <a:latin typeface="Arial" panose="020B0604020202020204" pitchFamily="34" charset="0"/>
              <a:cs typeface="Arial" panose="020B0604020202020204" pitchFamily="34" charset="0"/>
            </a:rPr>
            <a:t>Ahorros: 45.5%</a:t>
          </a:r>
        </a:p>
        <a:p>
          <a:pPr>
            <a:lnSpc>
              <a:spcPct val="100000"/>
            </a:lnSpc>
          </a:pPr>
          <a:r>
            <a:rPr lang="es-ES" sz="2800">
              <a:latin typeface="Arial" panose="020B0604020202020204" pitchFamily="34" charset="0"/>
              <a:cs typeface="Arial" panose="020B0604020202020204" pitchFamily="34" charset="0"/>
            </a:rPr>
            <a:t>Hasta Junio 6, 2002</a:t>
          </a:r>
        </a:p>
        <a:p>
          <a:pPr>
            <a:lnSpc>
              <a:spcPct val="100000"/>
            </a:lnSpc>
          </a:pPr>
          <a:r>
            <a:rPr lang="es-ES" sz="2800">
              <a:latin typeface="Arial" panose="020B0604020202020204" pitchFamily="34" charset="0"/>
              <a:cs typeface="Arial" panose="020B0604020202020204" pitchFamily="34" charset="0"/>
            </a:rPr>
            <a:t>110 medicamentos </a:t>
          </a:r>
          <a:endParaRPr lang="en-US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2E35A3-A436-4878-BC10-9E87EEFE2DAF}" type="parTrans" cxnId="{FDAFB7C0-659C-4A4D-86BB-5AE3EC9B0FF3}">
      <dgm:prSet/>
      <dgm:spPr/>
      <dgm:t>
        <a:bodyPr/>
        <a:lstStyle/>
        <a:p>
          <a:endParaRPr lang="en-US"/>
        </a:p>
      </dgm:t>
    </dgm:pt>
    <dgm:pt modelId="{59889F46-5975-4A81-9E9E-E3595E4B4469}" type="sibTrans" cxnId="{FDAFB7C0-659C-4A4D-86BB-5AE3EC9B0FF3}">
      <dgm:prSet/>
      <dgm:spPr/>
      <dgm:t>
        <a:bodyPr/>
        <a:lstStyle/>
        <a:p>
          <a:endParaRPr lang="en-US"/>
        </a:p>
      </dgm:t>
    </dgm:pt>
    <dgm:pt modelId="{7F637226-FE39-4A4B-A89C-0BB9E07362F8}" type="pres">
      <dgm:prSet presAssocID="{AEB2E0E8-7047-440B-B4EC-01EB147DEF93}" presName="root" presStyleCnt="0">
        <dgm:presLayoutVars>
          <dgm:dir/>
          <dgm:resizeHandles val="exact"/>
        </dgm:presLayoutVars>
      </dgm:prSet>
      <dgm:spPr/>
    </dgm:pt>
    <dgm:pt modelId="{9592E915-6B44-49A8-AFEC-131823B999E9}" type="pres">
      <dgm:prSet presAssocID="{C767D646-A782-4275-8FAF-0376F0468AEE}" presName="compNode" presStyleCnt="0"/>
      <dgm:spPr/>
    </dgm:pt>
    <dgm:pt modelId="{5ABF2D9B-E846-487B-B8AE-B6403D9C5A0B}" type="pres">
      <dgm:prSet presAssocID="{C767D646-A782-4275-8FAF-0376F0468AEE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dicine"/>
        </a:ext>
      </dgm:extLst>
    </dgm:pt>
    <dgm:pt modelId="{F0344F64-6C94-49E9-BF1D-DE1E8CBBDB1D}" type="pres">
      <dgm:prSet presAssocID="{C767D646-A782-4275-8FAF-0376F0468AEE}" presName="spaceRect" presStyleCnt="0"/>
      <dgm:spPr/>
    </dgm:pt>
    <dgm:pt modelId="{714DE88C-82DD-4D07-9A60-6CA50656F4C9}" type="pres">
      <dgm:prSet presAssocID="{C767D646-A782-4275-8FAF-0376F0468AEE}" presName="textRect" presStyleLbl="revTx" presStyleIdx="0" presStyleCnt="2">
        <dgm:presLayoutVars>
          <dgm:chMax val="1"/>
          <dgm:chPref val="1"/>
        </dgm:presLayoutVars>
      </dgm:prSet>
      <dgm:spPr/>
    </dgm:pt>
    <dgm:pt modelId="{6BCDD516-87E7-4467-B7F4-8509F39E09AC}" type="pres">
      <dgm:prSet presAssocID="{6C23D429-B521-44E4-989C-D01D3B664CA4}" presName="sibTrans" presStyleCnt="0"/>
      <dgm:spPr/>
    </dgm:pt>
    <dgm:pt modelId="{991F6381-5201-4450-87B3-AEF7E7BCB0FE}" type="pres">
      <dgm:prSet presAssocID="{A1D07A64-F5B6-4A7D-B876-1219DBA44BF2}" presName="compNode" presStyleCnt="0"/>
      <dgm:spPr/>
    </dgm:pt>
    <dgm:pt modelId="{F494D35C-2BA5-449C-BDE4-F68F6846B35B}" type="pres">
      <dgm:prSet presAssocID="{A1D07A64-F5B6-4A7D-B876-1219DBA44BF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iggy Bank"/>
        </a:ext>
      </dgm:extLst>
    </dgm:pt>
    <dgm:pt modelId="{75FAA5A6-36D4-483E-8432-538150AB7689}" type="pres">
      <dgm:prSet presAssocID="{A1D07A64-F5B6-4A7D-B876-1219DBA44BF2}" presName="spaceRect" presStyleCnt="0"/>
      <dgm:spPr/>
    </dgm:pt>
    <dgm:pt modelId="{B6022668-5404-48C5-80F9-14912B791F08}" type="pres">
      <dgm:prSet presAssocID="{A1D07A64-F5B6-4A7D-B876-1219DBA44BF2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73C5922E-EC0A-4076-94E2-49B247A7FFA4}" srcId="{AEB2E0E8-7047-440B-B4EC-01EB147DEF93}" destId="{C767D646-A782-4275-8FAF-0376F0468AEE}" srcOrd="0" destOrd="0" parTransId="{5101E172-DA35-4C62-A78E-0B8F553BEAE7}" sibTransId="{6C23D429-B521-44E4-989C-D01D3B664CA4}"/>
    <dgm:cxn modelId="{4824C03D-7974-4F13-A495-33AF8B0014A7}" type="presOf" srcId="{AEB2E0E8-7047-440B-B4EC-01EB147DEF93}" destId="{7F637226-FE39-4A4B-A89C-0BB9E07362F8}" srcOrd="0" destOrd="0" presId="urn:microsoft.com/office/officeart/2018/2/layout/IconLabelList"/>
    <dgm:cxn modelId="{2E6AAA53-1C83-479A-8025-E474DDFABE11}" type="presOf" srcId="{C767D646-A782-4275-8FAF-0376F0468AEE}" destId="{714DE88C-82DD-4D07-9A60-6CA50656F4C9}" srcOrd="0" destOrd="0" presId="urn:microsoft.com/office/officeart/2018/2/layout/IconLabelList"/>
    <dgm:cxn modelId="{CC6B4877-2F6F-4AB9-BA71-9B3E696C8202}" type="presOf" srcId="{A1D07A64-F5B6-4A7D-B876-1219DBA44BF2}" destId="{B6022668-5404-48C5-80F9-14912B791F08}" srcOrd="0" destOrd="0" presId="urn:microsoft.com/office/officeart/2018/2/layout/IconLabelList"/>
    <dgm:cxn modelId="{FDAFB7C0-659C-4A4D-86BB-5AE3EC9B0FF3}" srcId="{AEB2E0E8-7047-440B-B4EC-01EB147DEF93}" destId="{A1D07A64-F5B6-4A7D-B876-1219DBA44BF2}" srcOrd="1" destOrd="0" parTransId="{7B2E35A3-A436-4878-BC10-9E87EEFE2DAF}" sibTransId="{59889F46-5975-4A81-9E9E-E3595E4B4469}"/>
    <dgm:cxn modelId="{4A495CE2-5A64-41AA-941D-B5E667B68532}" type="presParOf" srcId="{7F637226-FE39-4A4B-A89C-0BB9E07362F8}" destId="{9592E915-6B44-49A8-AFEC-131823B999E9}" srcOrd="0" destOrd="0" presId="urn:microsoft.com/office/officeart/2018/2/layout/IconLabelList"/>
    <dgm:cxn modelId="{A9929219-386C-44C1-9837-0C1E19BB74AE}" type="presParOf" srcId="{9592E915-6B44-49A8-AFEC-131823B999E9}" destId="{5ABF2D9B-E846-487B-B8AE-B6403D9C5A0B}" srcOrd="0" destOrd="0" presId="urn:microsoft.com/office/officeart/2018/2/layout/IconLabelList"/>
    <dgm:cxn modelId="{4F595E39-0343-4C3E-A9B0-09804263B296}" type="presParOf" srcId="{9592E915-6B44-49A8-AFEC-131823B999E9}" destId="{F0344F64-6C94-49E9-BF1D-DE1E8CBBDB1D}" srcOrd="1" destOrd="0" presId="urn:microsoft.com/office/officeart/2018/2/layout/IconLabelList"/>
    <dgm:cxn modelId="{609FF91B-90B3-4DAB-AF1E-969358E4EF8C}" type="presParOf" srcId="{9592E915-6B44-49A8-AFEC-131823B999E9}" destId="{714DE88C-82DD-4D07-9A60-6CA50656F4C9}" srcOrd="2" destOrd="0" presId="urn:microsoft.com/office/officeart/2018/2/layout/IconLabelList"/>
    <dgm:cxn modelId="{21C558FE-7A91-4D8C-A9C0-48036D6B265E}" type="presParOf" srcId="{7F637226-FE39-4A4B-A89C-0BB9E07362F8}" destId="{6BCDD516-87E7-4467-B7F4-8509F39E09AC}" srcOrd="1" destOrd="0" presId="urn:microsoft.com/office/officeart/2018/2/layout/IconLabelList"/>
    <dgm:cxn modelId="{2C3A652B-9E6A-4253-9B6C-79CCC26AC0D8}" type="presParOf" srcId="{7F637226-FE39-4A4B-A89C-0BB9E07362F8}" destId="{991F6381-5201-4450-87B3-AEF7E7BCB0FE}" srcOrd="2" destOrd="0" presId="urn:microsoft.com/office/officeart/2018/2/layout/IconLabelList"/>
    <dgm:cxn modelId="{CCA44A5B-06B3-4D16-B88C-9C1A441881B1}" type="presParOf" srcId="{991F6381-5201-4450-87B3-AEF7E7BCB0FE}" destId="{F494D35C-2BA5-449C-BDE4-F68F6846B35B}" srcOrd="0" destOrd="0" presId="urn:microsoft.com/office/officeart/2018/2/layout/IconLabelList"/>
    <dgm:cxn modelId="{5FED0121-89A1-4AF3-AE0B-7EBF4564CEDD}" type="presParOf" srcId="{991F6381-5201-4450-87B3-AEF7E7BCB0FE}" destId="{75FAA5A6-36D4-483E-8432-538150AB7689}" srcOrd="1" destOrd="0" presId="urn:microsoft.com/office/officeart/2018/2/layout/IconLabelList"/>
    <dgm:cxn modelId="{354CDE72-FF0F-41FE-9107-0672122AD8FC}" type="presParOf" srcId="{991F6381-5201-4450-87B3-AEF7E7BCB0FE}" destId="{B6022668-5404-48C5-80F9-14912B791F0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6B291A-1F81-4553-A629-BC2D4EB62588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A86CEB3-0A7F-45B5-ACA4-DFE83E441ADF}">
      <dgm:prSet phldrT="[Text]" custT="1"/>
      <dgm:spPr>
        <a:solidFill>
          <a:srgbClr val="FFC000"/>
        </a:solidFill>
      </dgm:spPr>
      <dgm:t>
        <a:bodyPr/>
        <a:lstStyle/>
        <a:p>
          <a:r>
            <a:rPr lang="es-E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Optimización de recursos</a:t>
          </a:r>
          <a:endParaRPr lang="es-EC" sz="12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B5FA6F-1344-466F-84C6-2CD53C1C9A4A}" type="parTrans" cxnId="{C21C74CA-7602-485C-8F12-D70A0C8224CE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56D1AC-6A3D-4714-8B10-5F1ABD03A940}" type="sibTrans" cxnId="{C21C74CA-7602-485C-8F12-D70A0C8224CE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FB3C45-9FA9-4A8C-BB71-F2F1F98BE72A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ES" sz="1200" b="1" dirty="0">
              <a:latin typeface="Arial" panose="020B0604020202020204" pitchFamily="34" charset="0"/>
              <a:cs typeface="Arial" panose="020B0604020202020204" pitchFamily="34" charset="0"/>
            </a:rPr>
            <a:t>Agregación de demanda</a:t>
          </a:r>
          <a:endParaRPr lang="es-EC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E14754-F8BE-45B7-99D6-226938755A40}" type="parTrans" cxnId="{CA079319-E5D0-4961-8634-4E891F4D5B03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7F925B-FD40-41CC-AAD1-1DAFF37FB73E}" type="sibTrans" cxnId="{CA079319-E5D0-4961-8634-4E891F4D5B03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CAF641-C718-4AA4-B853-CC302C71014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100" b="1" dirty="0">
              <a:latin typeface="Arial" panose="020B0604020202020204" pitchFamily="34" charset="0"/>
              <a:cs typeface="Arial" panose="020B0604020202020204" pitchFamily="34" charset="0"/>
            </a:rPr>
            <a:t>Reducción de costos de intermediación</a:t>
          </a:r>
          <a:endParaRPr lang="es-EC" sz="11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6BA345-D330-4167-AD19-4A85EF5F7448}" type="parTrans" cxnId="{05EBF2D5-A658-40AD-9AC8-A2DBBC404094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90F7D9-C824-4CDA-9AC9-A04B10CFB841}" type="sibTrans" cxnId="{05EBF2D5-A658-40AD-9AC8-A2DBBC404094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3E6463-2DC4-4DFE-BA16-39B233078E83}">
      <dgm:prSet phldrT="[Text]" custT="1"/>
      <dgm:spPr>
        <a:solidFill>
          <a:srgbClr val="FF0000"/>
        </a:solidFill>
      </dgm:spPr>
      <dgm:t>
        <a:bodyPr/>
        <a:lstStyle/>
        <a:p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Compra centralizada</a:t>
          </a:r>
          <a:endParaRPr lang="es-EC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C6DB1A-1A30-4970-8F5F-6B84CBA92861}" type="parTrans" cxnId="{1485AAEF-97BF-446A-8301-B3F4BE56972C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89B74E3-AD53-4376-B217-699E948B0049}" type="sibTrans" cxnId="{1485AAEF-97BF-446A-8301-B3F4BE56972C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3E7872-95B3-4258-8F0B-8EC75FD9D17B}">
      <dgm:prSet phldrT="[Text]" custT="1"/>
      <dgm:spPr/>
      <dgm:t>
        <a:bodyPr/>
        <a:lstStyle/>
        <a:p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Uso de nuevos mecanismos de pago/acceso</a:t>
          </a:r>
        </a:p>
      </dgm:t>
    </dgm:pt>
    <dgm:pt modelId="{572C7E2B-99AB-4524-B72D-E1611D3D7B82}" type="parTrans" cxnId="{DB871858-7DFC-41DF-9CD1-7F9BC7E972BB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E0B702-77C5-4131-B6C1-19259DCBC9F3}" type="sibTrans" cxnId="{DB871858-7DFC-41DF-9CD1-7F9BC7E972BB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686040-7E01-4F8F-B3EA-448676BDCC9B}">
      <dgm:prSet phldrT="[Text]" custT="1"/>
      <dgm:spPr>
        <a:solidFill>
          <a:srgbClr val="00B050"/>
        </a:solidFill>
      </dgm:spPr>
      <dgm:t>
        <a:bodyPr/>
        <a:lstStyle/>
        <a:p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Regulación de la provisión</a:t>
          </a:r>
        </a:p>
        <a:p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(acreditación de prestadores)</a:t>
          </a:r>
          <a:endParaRPr lang="es-EC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EBE943-597C-4BB1-89CE-4706F53500AB}" type="parTrans" cxnId="{2F0975B2-5316-4B67-B17C-756C36A760C3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F501D2-D5DC-46F6-994B-6AC5764907B7}" type="sibTrans" cxnId="{2F0975B2-5316-4B67-B17C-756C36A760C3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1DAEB0-52A6-4511-8F32-1401A610FDFE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ES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Priorización y racionalización de adquisiciones</a:t>
          </a:r>
          <a:endParaRPr lang="es-EC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9FFD6C-FF40-4F4A-B147-1E191FD3EC6C}" type="parTrans" cxnId="{21BE4164-35E8-486E-B6B0-ED1293F804CD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5B3EBB-A282-488B-A377-6EBBD414EDA0}" type="sibTrans" cxnId="{21BE4164-35E8-486E-B6B0-ED1293F804CD}">
      <dgm:prSet/>
      <dgm:spPr/>
      <dgm:t>
        <a:bodyPr/>
        <a:lstStyle/>
        <a:p>
          <a:endParaRPr lang="es-EC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4909B3-4662-442E-9006-9891AB57C618}" type="pres">
      <dgm:prSet presAssocID="{056B291A-1F81-4553-A629-BC2D4EB6258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24CE81-2787-4C7A-B2DE-6AC113FF78D5}" type="pres">
      <dgm:prSet presAssocID="{DA86CEB3-0A7F-45B5-ACA4-DFE83E441ADF}" presName="Parent" presStyleLbl="node0" presStyleIdx="0" presStyleCnt="1">
        <dgm:presLayoutVars>
          <dgm:chMax val="6"/>
          <dgm:chPref val="6"/>
        </dgm:presLayoutVars>
      </dgm:prSet>
      <dgm:spPr/>
    </dgm:pt>
    <dgm:pt modelId="{B1E887CF-3AA9-48D9-94CD-21EC1259C968}" type="pres">
      <dgm:prSet presAssocID="{29FB3C45-9FA9-4A8C-BB71-F2F1F98BE72A}" presName="Accent1" presStyleCnt="0"/>
      <dgm:spPr/>
    </dgm:pt>
    <dgm:pt modelId="{059DAA65-932B-4944-866C-894AB827216A}" type="pres">
      <dgm:prSet presAssocID="{29FB3C45-9FA9-4A8C-BB71-F2F1F98BE72A}" presName="Accent" presStyleLbl="bgShp" presStyleIdx="0" presStyleCnt="6"/>
      <dgm:spPr/>
    </dgm:pt>
    <dgm:pt modelId="{A3A5CA57-9B47-466B-A44B-7CAAD49CA765}" type="pres">
      <dgm:prSet presAssocID="{29FB3C45-9FA9-4A8C-BB71-F2F1F98BE72A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906C7077-6D99-472A-BC8A-D8DF79D5AFDA}" type="pres">
      <dgm:prSet presAssocID="{C8CAF641-C718-4AA4-B853-CC302C710145}" presName="Accent2" presStyleCnt="0"/>
      <dgm:spPr/>
    </dgm:pt>
    <dgm:pt modelId="{29753298-9B1D-489B-A935-1DCCB4282310}" type="pres">
      <dgm:prSet presAssocID="{C8CAF641-C718-4AA4-B853-CC302C710145}" presName="Accent" presStyleLbl="bgShp" presStyleIdx="1" presStyleCnt="6"/>
      <dgm:spPr/>
    </dgm:pt>
    <dgm:pt modelId="{AA691C3A-6359-41C0-BA21-DCEF3ADF2546}" type="pres">
      <dgm:prSet presAssocID="{C8CAF641-C718-4AA4-B853-CC302C710145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80855CD0-5DF7-4AEF-B908-4F69C9B85E41}" type="pres">
      <dgm:prSet presAssocID="{A63E6463-2DC4-4DFE-BA16-39B233078E83}" presName="Accent3" presStyleCnt="0"/>
      <dgm:spPr/>
    </dgm:pt>
    <dgm:pt modelId="{EC2DD21C-9DEB-410B-9744-B9F7F912B766}" type="pres">
      <dgm:prSet presAssocID="{A63E6463-2DC4-4DFE-BA16-39B233078E83}" presName="Accent" presStyleLbl="bgShp" presStyleIdx="2" presStyleCnt="6"/>
      <dgm:spPr/>
    </dgm:pt>
    <dgm:pt modelId="{35E20F18-7E7A-4DB9-8C2D-E90E52581C7D}" type="pres">
      <dgm:prSet presAssocID="{A63E6463-2DC4-4DFE-BA16-39B233078E83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D0CBD732-5E89-439A-A118-F0171F42F0CF}" type="pres">
      <dgm:prSet presAssocID="{073E7872-95B3-4258-8F0B-8EC75FD9D17B}" presName="Accent4" presStyleCnt="0"/>
      <dgm:spPr/>
    </dgm:pt>
    <dgm:pt modelId="{5479B51B-F7B8-4498-8B21-7CD60F58F737}" type="pres">
      <dgm:prSet presAssocID="{073E7872-95B3-4258-8F0B-8EC75FD9D17B}" presName="Accent" presStyleLbl="bgShp" presStyleIdx="3" presStyleCnt="6"/>
      <dgm:spPr/>
    </dgm:pt>
    <dgm:pt modelId="{0CFA80FF-903A-4699-8CE8-929563355DE0}" type="pres">
      <dgm:prSet presAssocID="{073E7872-95B3-4258-8F0B-8EC75FD9D17B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F5F5EE1C-926C-4C8A-A8E4-902958ECBD8D}" type="pres">
      <dgm:prSet presAssocID="{2D686040-7E01-4F8F-B3EA-448676BDCC9B}" presName="Accent5" presStyleCnt="0"/>
      <dgm:spPr/>
    </dgm:pt>
    <dgm:pt modelId="{88CB0B8B-7ABC-4A80-AC79-37A55FFFA11D}" type="pres">
      <dgm:prSet presAssocID="{2D686040-7E01-4F8F-B3EA-448676BDCC9B}" presName="Accent" presStyleLbl="bgShp" presStyleIdx="4" presStyleCnt="6"/>
      <dgm:spPr/>
    </dgm:pt>
    <dgm:pt modelId="{B344D2E7-C658-48F1-8BCE-9C7CF48A5407}" type="pres">
      <dgm:prSet presAssocID="{2D686040-7E01-4F8F-B3EA-448676BDCC9B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F5855061-6819-4D5C-8E3A-98A3547DD95A}" type="pres">
      <dgm:prSet presAssocID="{661DAEB0-52A6-4511-8F32-1401A610FDFE}" presName="Accent6" presStyleCnt="0"/>
      <dgm:spPr/>
    </dgm:pt>
    <dgm:pt modelId="{0464C1DD-CE4F-439B-B8A7-AC0EAD254008}" type="pres">
      <dgm:prSet presAssocID="{661DAEB0-52A6-4511-8F32-1401A610FDFE}" presName="Accent" presStyleLbl="bgShp" presStyleIdx="5" presStyleCnt="6"/>
      <dgm:spPr/>
    </dgm:pt>
    <dgm:pt modelId="{957FB49C-5681-4CEF-B366-8BFAA6D5195E}" type="pres">
      <dgm:prSet presAssocID="{661DAEB0-52A6-4511-8F32-1401A610FDFE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CA079319-E5D0-4961-8634-4E891F4D5B03}" srcId="{DA86CEB3-0A7F-45B5-ACA4-DFE83E441ADF}" destId="{29FB3C45-9FA9-4A8C-BB71-F2F1F98BE72A}" srcOrd="0" destOrd="0" parTransId="{5DE14754-F8BE-45B7-99D6-226938755A40}" sibTransId="{E07F925B-FD40-41CC-AAD1-1DAFF37FB73E}"/>
    <dgm:cxn modelId="{59AA9A1F-AD41-4752-8ACF-271232FA26B5}" type="presOf" srcId="{2D686040-7E01-4F8F-B3EA-448676BDCC9B}" destId="{B344D2E7-C658-48F1-8BCE-9C7CF48A5407}" srcOrd="0" destOrd="0" presId="urn:microsoft.com/office/officeart/2011/layout/HexagonRadial"/>
    <dgm:cxn modelId="{18D33D2D-0BE0-4DDA-9FEF-4EAAEEBCED3E}" type="presOf" srcId="{DA86CEB3-0A7F-45B5-ACA4-DFE83E441ADF}" destId="{9024CE81-2787-4C7A-B2DE-6AC113FF78D5}" srcOrd="0" destOrd="0" presId="urn:microsoft.com/office/officeart/2011/layout/HexagonRadial"/>
    <dgm:cxn modelId="{21BE4164-35E8-486E-B6B0-ED1293F804CD}" srcId="{DA86CEB3-0A7F-45B5-ACA4-DFE83E441ADF}" destId="{661DAEB0-52A6-4511-8F32-1401A610FDFE}" srcOrd="5" destOrd="0" parTransId="{AE9FFD6C-FF40-4F4A-B147-1E191FD3EC6C}" sibTransId="{375B3EBB-A282-488B-A377-6EBBD414EDA0}"/>
    <dgm:cxn modelId="{97FA126C-9469-490D-8C2F-456D961EAFA7}" type="presOf" srcId="{29FB3C45-9FA9-4A8C-BB71-F2F1F98BE72A}" destId="{A3A5CA57-9B47-466B-A44B-7CAAD49CA765}" srcOrd="0" destOrd="0" presId="urn:microsoft.com/office/officeart/2011/layout/HexagonRadial"/>
    <dgm:cxn modelId="{DB871858-7DFC-41DF-9CD1-7F9BC7E972BB}" srcId="{DA86CEB3-0A7F-45B5-ACA4-DFE83E441ADF}" destId="{073E7872-95B3-4258-8F0B-8EC75FD9D17B}" srcOrd="3" destOrd="0" parTransId="{572C7E2B-99AB-4524-B72D-E1611D3D7B82}" sibTransId="{ECE0B702-77C5-4131-B6C1-19259DCBC9F3}"/>
    <dgm:cxn modelId="{8CCB5779-BC8D-49BC-8F80-865705B0E9A5}" type="presOf" srcId="{A63E6463-2DC4-4DFE-BA16-39B233078E83}" destId="{35E20F18-7E7A-4DB9-8C2D-E90E52581C7D}" srcOrd="0" destOrd="0" presId="urn:microsoft.com/office/officeart/2011/layout/HexagonRadial"/>
    <dgm:cxn modelId="{EAC5E97D-444E-43AE-8CEC-99F504E17DA9}" type="presOf" srcId="{661DAEB0-52A6-4511-8F32-1401A610FDFE}" destId="{957FB49C-5681-4CEF-B366-8BFAA6D5195E}" srcOrd="0" destOrd="0" presId="urn:microsoft.com/office/officeart/2011/layout/HexagonRadial"/>
    <dgm:cxn modelId="{9471B58D-6AFE-41C0-A042-A64A41F017C6}" type="presOf" srcId="{C8CAF641-C718-4AA4-B853-CC302C710145}" destId="{AA691C3A-6359-41C0-BA21-DCEF3ADF2546}" srcOrd="0" destOrd="0" presId="urn:microsoft.com/office/officeart/2011/layout/HexagonRadial"/>
    <dgm:cxn modelId="{C0B51C9F-D261-44DE-A56D-8C0BC458195D}" type="presOf" srcId="{056B291A-1F81-4553-A629-BC2D4EB62588}" destId="{CF4909B3-4662-442E-9006-9891AB57C618}" srcOrd="0" destOrd="0" presId="urn:microsoft.com/office/officeart/2011/layout/HexagonRadial"/>
    <dgm:cxn modelId="{2F0975B2-5316-4B67-B17C-756C36A760C3}" srcId="{DA86CEB3-0A7F-45B5-ACA4-DFE83E441ADF}" destId="{2D686040-7E01-4F8F-B3EA-448676BDCC9B}" srcOrd="4" destOrd="0" parTransId="{74EBE943-597C-4BB1-89CE-4706F53500AB}" sibTransId="{DAF501D2-D5DC-46F6-994B-6AC5764907B7}"/>
    <dgm:cxn modelId="{C21C74CA-7602-485C-8F12-D70A0C8224CE}" srcId="{056B291A-1F81-4553-A629-BC2D4EB62588}" destId="{DA86CEB3-0A7F-45B5-ACA4-DFE83E441ADF}" srcOrd="0" destOrd="0" parTransId="{9FB5FA6F-1344-466F-84C6-2CD53C1C9A4A}" sibTransId="{8B56D1AC-6A3D-4714-8B10-5F1ABD03A940}"/>
    <dgm:cxn modelId="{05EBF2D5-A658-40AD-9AC8-A2DBBC404094}" srcId="{DA86CEB3-0A7F-45B5-ACA4-DFE83E441ADF}" destId="{C8CAF641-C718-4AA4-B853-CC302C710145}" srcOrd="1" destOrd="0" parTransId="{D56BA345-D330-4167-AD19-4A85EF5F7448}" sibTransId="{6790F7D9-C824-4CDA-9AC9-A04B10CFB841}"/>
    <dgm:cxn modelId="{4DDD8AE3-D912-4408-A414-5293A0FD4985}" type="presOf" srcId="{073E7872-95B3-4258-8F0B-8EC75FD9D17B}" destId="{0CFA80FF-903A-4699-8CE8-929563355DE0}" srcOrd="0" destOrd="0" presId="urn:microsoft.com/office/officeart/2011/layout/HexagonRadial"/>
    <dgm:cxn modelId="{1485AAEF-97BF-446A-8301-B3F4BE56972C}" srcId="{DA86CEB3-0A7F-45B5-ACA4-DFE83E441ADF}" destId="{A63E6463-2DC4-4DFE-BA16-39B233078E83}" srcOrd="2" destOrd="0" parTransId="{5CC6DB1A-1A30-4970-8F5F-6B84CBA92861}" sibTransId="{089B74E3-AD53-4376-B217-699E948B0049}"/>
    <dgm:cxn modelId="{70868C61-330D-4584-B82F-C50D94BA62AC}" type="presParOf" srcId="{CF4909B3-4662-442E-9006-9891AB57C618}" destId="{9024CE81-2787-4C7A-B2DE-6AC113FF78D5}" srcOrd="0" destOrd="0" presId="urn:microsoft.com/office/officeart/2011/layout/HexagonRadial"/>
    <dgm:cxn modelId="{57902CB2-C70B-4C5D-8BD2-71B3C744B81C}" type="presParOf" srcId="{CF4909B3-4662-442E-9006-9891AB57C618}" destId="{B1E887CF-3AA9-48D9-94CD-21EC1259C968}" srcOrd="1" destOrd="0" presId="urn:microsoft.com/office/officeart/2011/layout/HexagonRadial"/>
    <dgm:cxn modelId="{380EA52A-D6D0-43A9-BFB5-5F3BFD9BE0F6}" type="presParOf" srcId="{B1E887CF-3AA9-48D9-94CD-21EC1259C968}" destId="{059DAA65-932B-4944-866C-894AB827216A}" srcOrd="0" destOrd="0" presId="urn:microsoft.com/office/officeart/2011/layout/HexagonRadial"/>
    <dgm:cxn modelId="{A54811FA-C20D-4FD2-987F-7DCCDAC54311}" type="presParOf" srcId="{CF4909B3-4662-442E-9006-9891AB57C618}" destId="{A3A5CA57-9B47-466B-A44B-7CAAD49CA765}" srcOrd="2" destOrd="0" presId="urn:microsoft.com/office/officeart/2011/layout/HexagonRadial"/>
    <dgm:cxn modelId="{6FE5A773-CB11-4601-8632-27B08231BAC4}" type="presParOf" srcId="{CF4909B3-4662-442E-9006-9891AB57C618}" destId="{906C7077-6D99-472A-BC8A-D8DF79D5AFDA}" srcOrd="3" destOrd="0" presId="urn:microsoft.com/office/officeart/2011/layout/HexagonRadial"/>
    <dgm:cxn modelId="{1239C85E-FEDA-47CB-BD72-D3C70308BC23}" type="presParOf" srcId="{906C7077-6D99-472A-BC8A-D8DF79D5AFDA}" destId="{29753298-9B1D-489B-A935-1DCCB4282310}" srcOrd="0" destOrd="0" presId="urn:microsoft.com/office/officeart/2011/layout/HexagonRadial"/>
    <dgm:cxn modelId="{83738A87-EF96-40B2-8724-453DB11CB5BD}" type="presParOf" srcId="{CF4909B3-4662-442E-9006-9891AB57C618}" destId="{AA691C3A-6359-41C0-BA21-DCEF3ADF2546}" srcOrd="4" destOrd="0" presId="urn:microsoft.com/office/officeart/2011/layout/HexagonRadial"/>
    <dgm:cxn modelId="{CEE722DD-2ADF-4651-8D6F-532256810764}" type="presParOf" srcId="{CF4909B3-4662-442E-9006-9891AB57C618}" destId="{80855CD0-5DF7-4AEF-B908-4F69C9B85E41}" srcOrd="5" destOrd="0" presId="urn:microsoft.com/office/officeart/2011/layout/HexagonRadial"/>
    <dgm:cxn modelId="{A724D5E2-1ED4-4EF8-933B-0BB00034BA97}" type="presParOf" srcId="{80855CD0-5DF7-4AEF-B908-4F69C9B85E41}" destId="{EC2DD21C-9DEB-410B-9744-B9F7F912B766}" srcOrd="0" destOrd="0" presId="urn:microsoft.com/office/officeart/2011/layout/HexagonRadial"/>
    <dgm:cxn modelId="{CE89AEC1-CBBB-4929-A3C4-A6A07D9BE91D}" type="presParOf" srcId="{CF4909B3-4662-442E-9006-9891AB57C618}" destId="{35E20F18-7E7A-4DB9-8C2D-E90E52581C7D}" srcOrd="6" destOrd="0" presId="urn:microsoft.com/office/officeart/2011/layout/HexagonRadial"/>
    <dgm:cxn modelId="{90420A37-BDDB-4DA5-901E-6752ACFFA5FB}" type="presParOf" srcId="{CF4909B3-4662-442E-9006-9891AB57C618}" destId="{D0CBD732-5E89-439A-A118-F0171F42F0CF}" srcOrd="7" destOrd="0" presId="urn:microsoft.com/office/officeart/2011/layout/HexagonRadial"/>
    <dgm:cxn modelId="{FF5AF14E-724B-4A44-B4E6-3911FA0A122E}" type="presParOf" srcId="{D0CBD732-5E89-439A-A118-F0171F42F0CF}" destId="{5479B51B-F7B8-4498-8B21-7CD60F58F737}" srcOrd="0" destOrd="0" presId="urn:microsoft.com/office/officeart/2011/layout/HexagonRadial"/>
    <dgm:cxn modelId="{65DCF9DB-7605-4742-B8EE-384328353B9D}" type="presParOf" srcId="{CF4909B3-4662-442E-9006-9891AB57C618}" destId="{0CFA80FF-903A-4699-8CE8-929563355DE0}" srcOrd="8" destOrd="0" presId="urn:microsoft.com/office/officeart/2011/layout/HexagonRadial"/>
    <dgm:cxn modelId="{24454F1F-0FF3-4511-A2B3-8F080869F99D}" type="presParOf" srcId="{CF4909B3-4662-442E-9006-9891AB57C618}" destId="{F5F5EE1C-926C-4C8A-A8E4-902958ECBD8D}" srcOrd="9" destOrd="0" presId="urn:microsoft.com/office/officeart/2011/layout/HexagonRadial"/>
    <dgm:cxn modelId="{6C8BCA54-CE45-44E9-9998-E48DD1AE62F2}" type="presParOf" srcId="{F5F5EE1C-926C-4C8A-A8E4-902958ECBD8D}" destId="{88CB0B8B-7ABC-4A80-AC79-37A55FFFA11D}" srcOrd="0" destOrd="0" presId="urn:microsoft.com/office/officeart/2011/layout/HexagonRadial"/>
    <dgm:cxn modelId="{085EEBB0-F435-4BD4-9987-AD1DCDD9FE44}" type="presParOf" srcId="{CF4909B3-4662-442E-9006-9891AB57C618}" destId="{B344D2E7-C658-48F1-8BCE-9C7CF48A5407}" srcOrd="10" destOrd="0" presId="urn:microsoft.com/office/officeart/2011/layout/HexagonRadial"/>
    <dgm:cxn modelId="{1BC3F62A-F2EB-4F04-B8DF-C3B5A355584A}" type="presParOf" srcId="{CF4909B3-4662-442E-9006-9891AB57C618}" destId="{F5855061-6819-4D5C-8E3A-98A3547DD95A}" srcOrd="11" destOrd="0" presId="urn:microsoft.com/office/officeart/2011/layout/HexagonRadial"/>
    <dgm:cxn modelId="{30D275EC-3237-4DA6-8CF2-D62641E4B279}" type="presParOf" srcId="{F5855061-6819-4D5C-8E3A-98A3547DD95A}" destId="{0464C1DD-CE4F-439B-B8A7-AC0EAD254008}" srcOrd="0" destOrd="0" presId="urn:microsoft.com/office/officeart/2011/layout/HexagonRadial"/>
    <dgm:cxn modelId="{DE35660D-CF11-4911-9990-DFC5DE7B562C}" type="presParOf" srcId="{CF4909B3-4662-442E-9006-9891AB57C618}" destId="{957FB49C-5681-4CEF-B366-8BFAA6D5195E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9B1BA4-4121-43C9-B352-5C09945ACE66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C"/>
        </a:p>
      </dgm:t>
    </dgm:pt>
    <dgm:pt modelId="{1DE05E77-83B8-469B-942B-82BBCC0CDF86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Solicitud de cobertura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27DC15-08AC-44CE-8211-43CD83DEB98F}" type="parTrans" cxnId="{46B8BA85-E67B-4CE0-927F-F39797D3540B}">
      <dgm:prSet/>
      <dgm:spPr/>
      <dgm:t>
        <a:bodyPr/>
        <a:lstStyle/>
        <a:p>
          <a:endParaRPr lang="es-EC"/>
        </a:p>
      </dgm:t>
    </dgm:pt>
    <dgm:pt modelId="{290E5CB4-26E7-4913-AC67-7B3945F6A80A}" type="sibTrans" cxnId="{46B8BA85-E67B-4CE0-927F-F39797D3540B}">
      <dgm:prSet/>
      <dgm:spPr/>
      <dgm:t>
        <a:bodyPr/>
        <a:lstStyle/>
        <a:p>
          <a:endParaRPr lang="es-EC"/>
        </a:p>
      </dgm:t>
    </dgm:pt>
    <dgm:pt modelId="{25443009-BE5D-4629-A1C3-2960BD7E3BCB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D28F79-34BD-48C3-9F4E-6BC0B25CD3A9}" type="parTrans" cxnId="{FF1CCB33-C994-4135-AB1D-9C6CA940EF0F}">
      <dgm:prSet/>
      <dgm:spPr/>
      <dgm:t>
        <a:bodyPr/>
        <a:lstStyle/>
        <a:p>
          <a:endParaRPr lang="es-EC"/>
        </a:p>
      </dgm:t>
    </dgm:pt>
    <dgm:pt modelId="{11B4176C-684C-49A3-9A97-5A411CAF806D}" type="sibTrans" cxnId="{FF1CCB33-C994-4135-AB1D-9C6CA940EF0F}">
      <dgm:prSet/>
      <dgm:spPr/>
      <dgm:t>
        <a:bodyPr/>
        <a:lstStyle/>
        <a:p>
          <a:endParaRPr lang="es-EC"/>
        </a:p>
      </dgm:t>
    </dgm:pt>
    <dgm:pt modelId="{0D70E68F-92FD-439C-80AE-5B7807E340AA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¿Requisitos?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B71030-C268-45CD-9753-B5CC9DC31C19}" type="parTrans" cxnId="{B6ED1B33-3EDC-4E89-BDA7-3915B91ACF77}">
      <dgm:prSet/>
      <dgm:spPr/>
      <dgm:t>
        <a:bodyPr/>
        <a:lstStyle/>
        <a:p>
          <a:endParaRPr lang="es-EC"/>
        </a:p>
      </dgm:t>
    </dgm:pt>
    <dgm:pt modelId="{A79CD234-B425-4C34-8A84-97893545EFCC}" type="sibTrans" cxnId="{B6ED1B33-3EDC-4E89-BDA7-3915B91ACF77}">
      <dgm:prSet/>
      <dgm:spPr/>
      <dgm:t>
        <a:bodyPr/>
        <a:lstStyle/>
        <a:p>
          <a:endParaRPr lang="es-EC"/>
        </a:p>
      </dgm:t>
    </dgm:pt>
    <dgm:pt modelId="{ABF9413F-CF01-42DB-8D8D-F741DCCC61A3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Priorización de la evaluación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290541-195B-4220-977C-BAA6AC22A202}" type="parTrans" cxnId="{DEBD5432-5B58-48B6-909B-CDD5B667B29B}">
      <dgm:prSet/>
      <dgm:spPr/>
      <dgm:t>
        <a:bodyPr/>
        <a:lstStyle/>
        <a:p>
          <a:endParaRPr lang="es-EC"/>
        </a:p>
      </dgm:t>
    </dgm:pt>
    <dgm:pt modelId="{CF20C39B-93D3-48ED-A072-238C0FF1B051}" type="sibTrans" cxnId="{DEBD5432-5B58-48B6-909B-CDD5B667B29B}">
      <dgm:prSet/>
      <dgm:spPr/>
      <dgm:t>
        <a:bodyPr/>
        <a:lstStyle/>
        <a:p>
          <a:endParaRPr lang="es-EC"/>
        </a:p>
      </dgm:t>
    </dgm:pt>
    <dgm:pt modelId="{7018B457-CF77-4DE6-8223-E494E4B05908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67F026-0A8D-416C-9F6E-FA6369AC9E28}" type="parTrans" cxnId="{C8768FFF-94D9-44D1-956D-FB7AA95EB628}">
      <dgm:prSet/>
      <dgm:spPr/>
      <dgm:t>
        <a:bodyPr/>
        <a:lstStyle/>
        <a:p>
          <a:endParaRPr lang="es-EC"/>
        </a:p>
      </dgm:t>
    </dgm:pt>
    <dgm:pt modelId="{0805254B-023F-4694-BBAC-D95E6747B14B}" type="sibTrans" cxnId="{C8768FFF-94D9-44D1-956D-FB7AA95EB628}">
      <dgm:prSet/>
      <dgm:spPr/>
      <dgm:t>
        <a:bodyPr/>
        <a:lstStyle/>
        <a:p>
          <a:endParaRPr lang="es-EC"/>
        </a:p>
      </dgm:t>
    </dgm:pt>
    <dgm:pt modelId="{AD5CE711-71FA-4D42-8458-B3F124ED2FD3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B40ACD-D37C-4F45-A6DC-171F8EDE23E5}" type="parTrans" cxnId="{E55677B4-19C4-4540-B159-409F8F88CE0D}">
      <dgm:prSet/>
      <dgm:spPr/>
      <dgm:t>
        <a:bodyPr/>
        <a:lstStyle/>
        <a:p>
          <a:endParaRPr lang="es-EC"/>
        </a:p>
      </dgm:t>
    </dgm:pt>
    <dgm:pt modelId="{2F828CEC-2885-41D2-B409-034D631E37CE}" type="sibTrans" cxnId="{E55677B4-19C4-4540-B159-409F8F88CE0D}">
      <dgm:prSet/>
      <dgm:spPr/>
      <dgm:t>
        <a:bodyPr/>
        <a:lstStyle/>
        <a:p>
          <a:endParaRPr lang="es-EC"/>
        </a:p>
      </dgm:t>
    </dgm:pt>
    <dgm:pt modelId="{EADDADB5-860A-4C80-9BBB-10C2B737F0FF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Evaluación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F47EDAB-5C8E-4563-A842-E1B011FBE3E7}" type="parTrans" cxnId="{D7B30A8C-A9E9-4667-B2C5-343117703BBE}">
      <dgm:prSet/>
      <dgm:spPr/>
      <dgm:t>
        <a:bodyPr/>
        <a:lstStyle/>
        <a:p>
          <a:endParaRPr lang="es-EC"/>
        </a:p>
      </dgm:t>
    </dgm:pt>
    <dgm:pt modelId="{B002EC30-86CA-4BD2-9485-176C8A5AD7A9}" type="sibTrans" cxnId="{D7B30A8C-A9E9-4667-B2C5-343117703BBE}">
      <dgm:prSet/>
      <dgm:spPr/>
      <dgm:t>
        <a:bodyPr/>
        <a:lstStyle/>
        <a:p>
          <a:endParaRPr lang="es-EC"/>
        </a:p>
      </dgm:t>
    </dgm:pt>
    <dgm:pt modelId="{90FF1291-8433-4741-B4CC-30BA4ACC2E69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DCA909-7231-422D-8B73-AD44ADE3B231}" type="parTrans" cxnId="{81AB7BFE-2B76-4101-9CCD-DFECF2CCFB83}">
      <dgm:prSet/>
      <dgm:spPr/>
      <dgm:t>
        <a:bodyPr/>
        <a:lstStyle/>
        <a:p>
          <a:endParaRPr lang="es-EC"/>
        </a:p>
      </dgm:t>
    </dgm:pt>
    <dgm:pt modelId="{64B14839-92A4-4F4E-A156-83FF717FB6AE}" type="sibTrans" cxnId="{81AB7BFE-2B76-4101-9CCD-DFECF2CCFB83}">
      <dgm:prSet/>
      <dgm:spPr/>
      <dgm:t>
        <a:bodyPr/>
        <a:lstStyle/>
        <a:p>
          <a:endParaRPr lang="es-EC"/>
        </a:p>
      </dgm:t>
    </dgm:pt>
    <dgm:pt modelId="{959E668F-25EF-4173-81CD-15E0F87AFFA9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50AC5-28A0-40D6-BF56-12BEAC5B26B5}" type="parTrans" cxnId="{D77B04DE-3C46-4522-B75E-8826DF94F6BE}">
      <dgm:prSet/>
      <dgm:spPr/>
      <dgm:t>
        <a:bodyPr/>
        <a:lstStyle/>
        <a:p>
          <a:endParaRPr lang="es-EC"/>
        </a:p>
      </dgm:t>
    </dgm:pt>
    <dgm:pt modelId="{827AED39-C738-4A49-9653-5399D0123AAB}" type="sibTrans" cxnId="{D77B04DE-3C46-4522-B75E-8826DF94F6BE}">
      <dgm:prSet/>
      <dgm:spPr/>
      <dgm:t>
        <a:bodyPr/>
        <a:lstStyle/>
        <a:p>
          <a:endParaRPr lang="es-EC"/>
        </a:p>
      </dgm:t>
    </dgm:pt>
    <dgm:pt modelId="{0AB0E0C4-7CB0-43F6-8A3A-9E0591A0E440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Deliberación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470C7A-59C1-40FE-958E-EE9167B94263}" type="parTrans" cxnId="{CB6A31A5-4151-489F-BB1F-3BA7C39B9439}">
      <dgm:prSet/>
      <dgm:spPr/>
      <dgm:t>
        <a:bodyPr/>
        <a:lstStyle/>
        <a:p>
          <a:endParaRPr lang="es-EC"/>
        </a:p>
      </dgm:t>
    </dgm:pt>
    <dgm:pt modelId="{8A8E63D6-EC3E-4D27-AE73-E5C050CC841D}" type="sibTrans" cxnId="{CB6A31A5-4151-489F-BB1F-3BA7C39B9439}">
      <dgm:prSet/>
      <dgm:spPr/>
      <dgm:t>
        <a:bodyPr/>
        <a:lstStyle/>
        <a:p>
          <a:endParaRPr lang="es-EC"/>
        </a:p>
      </dgm:t>
    </dgm:pt>
    <dgm:pt modelId="{C4C9FBAE-2D7C-444B-9F1E-3E853472558F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Decisión y cobertura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00C35D-3FEC-4E4D-A8F9-D5CB5E2A2814}" type="parTrans" cxnId="{9535E42E-2A9F-4A16-B214-D378DBE458D4}">
      <dgm:prSet/>
      <dgm:spPr/>
      <dgm:t>
        <a:bodyPr/>
        <a:lstStyle/>
        <a:p>
          <a:endParaRPr lang="es-EC"/>
        </a:p>
      </dgm:t>
    </dgm:pt>
    <dgm:pt modelId="{EC6D05D4-FC42-4964-9EAF-8C4791EB57A7}" type="sibTrans" cxnId="{9535E42E-2A9F-4A16-B214-D378DBE458D4}">
      <dgm:prSet/>
      <dgm:spPr/>
      <dgm:t>
        <a:bodyPr/>
        <a:lstStyle/>
        <a:p>
          <a:endParaRPr lang="es-EC"/>
        </a:p>
      </dgm:t>
    </dgm:pt>
    <dgm:pt modelId="{05450727-067C-4EE6-ACEE-F0CF42B1C583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C4B4A7-8723-44EB-9B7C-17FDB78B1B25}" type="parTrans" cxnId="{D4D690A0-768F-476D-A156-AB71A41D5C9A}">
      <dgm:prSet/>
      <dgm:spPr/>
      <dgm:t>
        <a:bodyPr/>
        <a:lstStyle/>
        <a:p>
          <a:endParaRPr lang="es-EC"/>
        </a:p>
      </dgm:t>
    </dgm:pt>
    <dgm:pt modelId="{08DE471E-557D-4E9F-AAE1-188AAC1A7258}" type="sibTrans" cxnId="{D4D690A0-768F-476D-A156-AB71A41D5C9A}">
      <dgm:prSet/>
      <dgm:spPr/>
      <dgm:t>
        <a:bodyPr/>
        <a:lstStyle/>
        <a:p>
          <a:endParaRPr lang="es-EC"/>
        </a:p>
      </dgm:t>
    </dgm:pt>
    <dgm:pt modelId="{F32DEE92-37B0-4B4B-87A1-D627C885CE48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11BE52-92E4-4FAA-9450-3BE51F7C87E1}" type="parTrans" cxnId="{A1E0DE19-5D7A-49AB-9340-471F68CB95D0}">
      <dgm:prSet/>
      <dgm:spPr/>
      <dgm:t>
        <a:bodyPr/>
        <a:lstStyle/>
        <a:p>
          <a:endParaRPr lang="es-EC"/>
        </a:p>
      </dgm:t>
    </dgm:pt>
    <dgm:pt modelId="{31A5C289-0120-4BFF-931F-8DFFB677D91B}" type="sibTrans" cxnId="{A1E0DE19-5D7A-49AB-9340-471F68CB95D0}">
      <dgm:prSet/>
      <dgm:spPr/>
      <dgm:t>
        <a:bodyPr/>
        <a:lstStyle/>
        <a:p>
          <a:endParaRPr lang="es-EC"/>
        </a:p>
      </dgm:t>
    </dgm:pt>
    <dgm:pt modelId="{85D18028-721E-4EB4-BF1A-F06D9A3AA88F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5ACBD8-8454-49F8-95F0-78FB720E5AAF}" type="parTrans" cxnId="{47C3F560-B32A-4285-9F3B-60572B9462BD}">
      <dgm:prSet/>
      <dgm:spPr/>
      <dgm:t>
        <a:bodyPr/>
        <a:lstStyle/>
        <a:p>
          <a:endParaRPr lang="es-EC"/>
        </a:p>
      </dgm:t>
    </dgm:pt>
    <dgm:pt modelId="{A27559EF-9CE7-45BA-B96C-BD605EE86724}" type="sibTrans" cxnId="{47C3F560-B32A-4285-9F3B-60572B9462BD}">
      <dgm:prSet/>
      <dgm:spPr/>
      <dgm:t>
        <a:bodyPr/>
        <a:lstStyle/>
        <a:p>
          <a:endParaRPr lang="es-EC"/>
        </a:p>
      </dgm:t>
    </dgm:pt>
    <dgm:pt modelId="{5468C40B-0408-40F0-917A-CF9BB2046048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84F5C6-CB1D-4E23-93A9-77844AB8A171}" type="parTrans" cxnId="{4173B246-684B-4697-802D-94961FB7F661}">
      <dgm:prSet/>
      <dgm:spPr/>
      <dgm:t>
        <a:bodyPr/>
        <a:lstStyle/>
        <a:p>
          <a:endParaRPr lang="es-EC"/>
        </a:p>
      </dgm:t>
    </dgm:pt>
    <dgm:pt modelId="{970713A8-8CC8-4692-8F25-5CBE97AFB5D7}" type="sibTrans" cxnId="{4173B246-684B-4697-802D-94961FB7F661}">
      <dgm:prSet/>
      <dgm:spPr/>
      <dgm:t>
        <a:bodyPr/>
        <a:lstStyle/>
        <a:p>
          <a:endParaRPr lang="es-EC"/>
        </a:p>
      </dgm:t>
    </dgm:pt>
    <dgm:pt modelId="{BA5E45A0-904F-415E-91EE-2F6B397ADF7E}">
      <dgm:prSet phldrT="[Text]"/>
      <dgm:spPr/>
      <dgm:t>
        <a:bodyPr/>
        <a:lstStyle/>
        <a:p>
          <a:r>
            <a:rPr lang="es-ES" dirty="0">
              <a:latin typeface="Arial" panose="020B0604020202020204" pitchFamily="34" charset="0"/>
              <a:cs typeface="Arial" panose="020B0604020202020204" pitchFamily="34" charset="0"/>
            </a:rPr>
            <a:t>¿Periodicidad?</a:t>
          </a:r>
          <a:endParaRPr lang="es-EC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5A609F-D13C-4313-96D4-A198A65B2A04}" type="parTrans" cxnId="{FD1C5EF9-D69B-4182-9777-44059B6085B6}">
      <dgm:prSet/>
      <dgm:spPr/>
      <dgm:t>
        <a:bodyPr/>
        <a:lstStyle/>
        <a:p>
          <a:endParaRPr lang="es-EC"/>
        </a:p>
      </dgm:t>
    </dgm:pt>
    <dgm:pt modelId="{2DEADB41-486D-41D0-85E4-6DA95DBB7460}" type="sibTrans" cxnId="{FD1C5EF9-D69B-4182-9777-44059B6085B6}">
      <dgm:prSet/>
      <dgm:spPr/>
      <dgm:t>
        <a:bodyPr/>
        <a:lstStyle/>
        <a:p>
          <a:endParaRPr lang="es-EC"/>
        </a:p>
      </dgm:t>
    </dgm:pt>
    <dgm:pt modelId="{B6CBE165-1AB2-4D9B-AE5B-D6C8387C52A8}" type="pres">
      <dgm:prSet presAssocID="{C29B1BA4-4121-43C9-B352-5C09945ACE66}" presName="Name0" presStyleCnt="0">
        <dgm:presLayoutVars>
          <dgm:dir/>
          <dgm:animLvl val="lvl"/>
          <dgm:resizeHandles val="exact"/>
        </dgm:presLayoutVars>
      </dgm:prSet>
      <dgm:spPr/>
    </dgm:pt>
    <dgm:pt modelId="{B37F328F-3BB6-4C45-8EDC-EA3D85D1FEC8}" type="pres">
      <dgm:prSet presAssocID="{1DE05E77-83B8-469B-942B-82BBCC0CDF86}" presName="composite" presStyleCnt="0"/>
      <dgm:spPr/>
    </dgm:pt>
    <dgm:pt modelId="{8D025AF9-0FAF-4C40-BE6E-6FBD59F4A6BB}" type="pres">
      <dgm:prSet presAssocID="{1DE05E77-83B8-469B-942B-82BBCC0CDF86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9D288216-F0E2-4D3D-B580-998F7A5D2E27}" type="pres">
      <dgm:prSet presAssocID="{1DE05E77-83B8-469B-942B-82BBCC0CDF86}" presName="desTx" presStyleLbl="alignAccFollowNode1" presStyleIdx="0" presStyleCnt="5">
        <dgm:presLayoutVars>
          <dgm:bulletEnabled val="1"/>
        </dgm:presLayoutVars>
      </dgm:prSet>
      <dgm:spPr/>
    </dgm:pt>
    <dgm:pt modelId="{39E8F54A-E45D-4577-800A-FE8E6FAE8197}" type="pres">
      <dgm:prSet presAssocID="{290E5CB4-26E7-4913-AC67-7B3945F6A80A}" presName="space" presStyleCnt="0"/>
      <dgm:spPr/>
    </dgm:pt>
    <dgm:pt modelId="{17EBE767-AE26-4EA6-A2A2-61AE96DF740F}" type="pres">
      <dgm:prSet presAssocID="{ABF9413F-CF01-42DB-8D8D-F741DCCC61A3}" presName="composite" presStyleCnt="0"/>
      <dgm:spPr/>
    </dgm:pt>
    <dgm:pt modelId="{031B1C57-0084-439E-B692-CF26223BC365}" type="pres">
      <dgm:prSet presAssocID="{ABF9413F-CF01-42DB-8D8D-F741DCCC61A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CA704F64-E649-4090-933B-5D4E534E7F39}" type="pres">
      <dgm:prSet presAssocID="{ABF9413F-CF01-42DB-8D8D-F741DCCC61A3}" presName="desTx" presStyleLbl="alignAccFollowNode1" presStyleIdx="1" presStyleCnt="5">
        <dgm:presLayoutVars>
          <dgm:bulletEnabled val="1"/>
        </dgm:presLayoutVars>
      </dgm:prSet>
      <dgm:spPr/>
    </dgm:pt>
    <dgm:pt modelId="{A3AB3147-386D-41DF-B3FC-06720B53D2A3}" type="pres">
      <dgm:prSet presAssocID="{CF20C39B-93D3-48ED-A072-238C0FF1B051}" presName="space" presStyleCnt="0"/>
      <dgm:spPr/>
    </dgm:pt>
    <dgm:pt modelId="{ED22658E-4FD4-4564-802B-1CAEB4EF1CE2}" type="pres">
      <dgm:prSet presAssocID="{EADDADB5-860A-4C80-9BBB-10C2B737F0FF}" presName="composite" presStyleCnt="0"/>
      <dgm:spPr/>
    </dgm:pt>
    <dgm:pt modelId="{3A5230CB-2495-45DF-9038-AE82F61CB53A}" type="pres">
      <dgm:prSet presAssocID="{EADDADB5-860A-4C80-9BBB-10C2B737F0FF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68E66FB7-3D96-4A39-A7BF-AADE40DD05C1}" type="pres">
      <dgm:prSet presAssocID="{EADDADB5-860A-4C80-9BBB-10C2B737F0FF}" presName="desTx" presStyleLbl="alignAccFollowNode1" presStyleIdx="2" presStyleCnt="5">
        <dgm:presLayoutVars>
          <dgm:bulletEnabled val="1"/>
        </dgm:presLayoutVars>
      </dgm:prSet>
      <dgm:spPr/>
    </dgm:pt>
    <dgm:pt modelId="{10A7301E-7CC8-4CF5-9177-A447E99DC6E7}" type="pres">
      <dgm:prSet presAssocID="{B002EC30-86CA-4BD2-9485-176C8A5AD7A9}" presName="space" presStyleCnt="0"/>
      <dgm:spPr/>
    </dgm:pt>
    <dgm:pt modelId="{B6A20296-4A84-4010-9FCB-4DF0A9DBE04E}" type="pres">
      <dgm:prSet presAssocID="{0AB0E0C4-7CB0-43F6-8A3A-9E0591A0E440}" presName="composite" presStyleCnt="0"/>
      <dgm:spPr/>
    </dgm:pt>
    <dgm:pt modelId="{2CCAF9D5-1865-4302-AB97-16F6A4D1B324}" type="pres">
      <dgm:prSet presAssocID="{0AB0E0C4-7CB0-43F6-8A3A-9E0591A0E440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EE378483-4572-4798-A437-E6A54541F30D}" type="pres">
      <dgm:prSet presAssocID="{0AB0E0C4-7CB0-43F6-8A3A-9E0591A0E440}" presName="desTx" presStyleLbl="alignAccFollowNode1" presStyleIdx="3" presStyleCnt="5">
        <dgm:presLayoutVars>
          <dgm:bulletEnabled val="1"/>
        </dgm:presLayoutVars>
      </dgm:prSet>
      <dgm:spPr/>
    </dgm:pt>
    <dgm:pt modelId="{83FC63D0-7C88-4F38-A7E5-E092F2932F6A}" type="pres">
      <dgm:prSet presAssocID="{8A8E63D6-EC3E-4D27-AE73-E5C050CC841D}" presName="space" presStyleCnt="0"/>
      <dgm:spPr/>
    </dgm:pt>
    <dgm:pt modelId="{E0EF0F77-668C-4CBE-B0D3-CC284A93F23A}" type="pres">
      <dgm:prSet presAssocID="{C4C9FBAE-2D7C-444B-9F1E-3E853472558F}" presName="composite" presStyleCnt="0"/>
      <dgm:spPr/>
    </dgm:pt>
    <dgm:pt modelId="{B23A024D-1EEB-49B9-A0EC-73B385071B12}" type="pres">
      <dgm:prSet presAssocID="{C4C9FBAE-2D7C-444B-9F1E-3E853472558F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87D51EF9-FF33-436D-A2E3-740D5E768952}" type="pres">
      <dgm:prSet presAssocID="{C4C9FBAE-2D7C-444B-9F1E-3E853472558F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3A224B05-694A-4EFA-8AED-F2DF817106CD}" type="presOf" srcId="{EADDADB5-860A-4C80-9BBB-10C2B737F0FF}" destId="{3A5230CB-2495-45DF-9038-AE82F61CB53A}" srcOrd="0" destOrd="0" presId="urn:microsoft.com/office/officeart/2005/8/layout/hList1"/>
    <dgm:cxn modelId="{A1E0DE19-5D7A-49AB-9340-471F68CB95D0}" srcId="{0AB0E0C4-7CB0-43F6-8A3A-9E0591A0E440}" destId="{F32DEE92-37B0-4B4B-87A1-D627C885CE48}" srcOrd="1" destOrd="0" parTransId="{B311BE52-92E4-4FAA-9450-3BE51F7C87E1}" sibTransId="{31A5C289-0120-4BFF-931F-8DFFB677D91B}"/>
    <dgm:cxn modelId="{ED005021-B273-4C51-AC3F-8E5D87FFB361}" type="presOf" srcId="{AD5CE711-71FA-4D42-8458-B3F124ED2FD3}" destId="{CA704F64-E649-4090-933B-5D4E534E7F39}" srcOrd="0" destOrd="1" presId="urn:microsoft.com/office/officeart/2005/8/layout/hList1"/>
    <dgm:cxn modelId="{FAC83226-205D-4816-B79A-D334C2C7223D}" type="presOf" srcId="{C4C9FBAE-2D7C-444B-9F1E-3E853472558F}" destId="{B23A024D-1EEB-49B9-A0EC-73B385071B12}" srcOrd="0" destOrd="0" presId="urn:microsoft.com/office/officeart/2005/8/layout/hList1"/>
    <dgm:cxn modelId="{BAEC862E-D2FA-41B3-987C-EE84FFF0C442}" type="presOf" srcId="{0AB0E0C4-7CB0-43F6-8A3A-9E0591A0E440}" destId="{2CCAF9D5-1865-4302-AB97-16F6A4D1B324}" srcOrd="0" destOrd="0" presId="urn:microsoft.com/office/officeart/2005/8/layout/hList1"/>
    <dgm:cxn modelId="{9535E42E-2A9F-4A16-B214-D378DBE458D4}" srcId="{C29B1BA4-4121-43C9-B352-5C09945ACE66}" destId="{C4C9FBAE-2D7C-444B-9F1E-3E853472558F}" srcOrd="4" destOrd="0" parTransId="{0A00C35D-3FEC-4E4D-A8F9-D5CB5E2A2814}" sibTransId="{EC6D05D4-FC42-4964-9EAF-8C4791EB57A7}"/>
    <dgm:cxn modelId="{DEBD5432-5B58-48B6-909B-CDD5B667B29B}" srcId="{C29B1BA4-4121-43C9-B352-5C09945ACE66}" destId="{ABF9413F-CF01-42DB-8D8D-F741DCCC61A3}" srcOrd="1" destOrd="0" parTransId="{9E290541-195B-4220-977C-BAA6AC22A202}" sibTransId="{CF20C39B-93D3-48ED-A072-238C0FF1B051}"/>
    <dgm:cxn modelId="{B6ED1B33-3EDC-4E89-BDA7-3915B91ACF77}" srcId="{1DE05E77-83B8-469B-942B-82BBCC0CDF86}" destId="{0D70E68F-92FD-439C-80AE-5B7807E340AA}" srcOrd="2" destOrd="0" parTransId="{74B71030-C268-45CD-9753-B5CC9DC31C19}" sibTransId="{A79CD234-B425-4C34-8A84-97893545EFCC}"/>
    <dgm:cxn modelId="{FF1CCB33-C994-4135-AB1D-9C6CA940EF0F}" srcId="{1DE05E77-83B8-469B-942B-82BBCC0CDF86}" destId="{25443009-BE5D-4629-A1C3-2960BD7E3BCB}" srcOrd="0" destOrd="0" parTransId="{FCD28F79-34BD-48C3-9F4E-6BC0B25CD3A9}" sibTransId="{11B4176C-684C-49A3-9A97-5A411CAF806D}"/>
    <dgm:cxn modelId="{F22A6435-ADAA-4BE5-989C-2AF16C907F69}" type="presOf" srcId="{0D70E68F-92FD-439C-80AE-5B7807E340AA}" destId="{9D288216-F0E2-4D3D-B580-998F7A5D2E27}" srcOrd="0" destOrd="2" presId="urn:microsoft.com/office/officeart/2005/8/layout/hList1"/>
    <dgm:cxn modelId="{80CC0036-C654-406D-B28F-5CC049503BE6}" type="presOf" srcId="{85D18028-721E-4EB4-BF1A-F06D9A3AA88F}" destId="{87D51EF9-FF33-436D-A2E3-740D5E768952}" srcOrd="0" destOrd="0" presId="urn:microsoft.com/office/officeart/2005/8/layout/hList1"/>
    <dgm:cxn modelId="{47C3F560-B32A-4285-9F3B-60572B9462BD}" srcId="{C4C9FBAE-2D7C-444B-9F1E-3E853472558F}" destId="{85D18028-721E-4EB4-BF1A-F06D9A3AA88F}" srcOrd="0" destOrd="0" parTransId="{D75ACBD8-8454-49F8-95F0-78FB720E5AAF}" sibTransId="{A27559EF-9CE7-45BA-B96C-BD605EE86724}"/>
    <dgm:cxn modelId="{4173B246-684B-4697-802D-94961FB7F661}" srcId="{C4C9FBAE-2D7C-444B-9F1E-3E853472558F}" destId="{5468C40B-0408-40F0-917A-CF9BB2046048}" srcOrd="1" destOrd="0" parTransId="{FB84F5C6-CB1D-4E23-93A9-77844AB8A171}" sibTransId="{970713A8-8CC8-4692-8F25-5CBE97AFB5D7}"/>
    <dgm:cxn modelId="{B5298E6D-A3F0-40DC-ADCA-A343B996972C}" type="presOf" srcId="{1DE05E77-83B8-469B-942B-82BBCC0CDF86}" destId="{8D025AF9-0FAF-4C40-BE6E-6FBD59F4A6BB}" srcOrd="0" destOrd="0" presId="urn:microsoft.com/office/officeart/2005/8/layout/hList1"/>
    <dgm:cxn modelId="{593C5D70-C3B6-4D86-BC6E-717F8D4A0237}" type="presOf" srcId="{05450727-067C-4EE6-ACEE-F0CF42B1C583}" destId="{EE378483-4572-4798-A437-E6A54541F30D}" srcOrd="0" destOrd="0" presId="urn:microsoft.com/office/officeart/2005/8/layout/hList1"/>
    <dgm:cxn modelId="{92B20775-39BA-4DDD-8C90-800994C42E28}" type="presOf" srcId="{ABF9413F-CF01-42DB-8D8D-F741DCCC61A3}" destId="{031B1C57-0084-439E-B692-CF26223BC365}" srcOrd="0" destOrd="0" presId="urn:microsoft.com/office/officeart/2005/8/layout/hList1"/>
    <dgm:cxn modelId="{B744347C-3DCA-404A-9CB9-588C3AAD0E59}" type="presOf" srcId="{C29B1BA4-4121-43C9-B352-5C09945ACE66}" destId="{B6CBE165-1AB2-4D9B-AE5B-D6C8387C52A8}" srcOrd="0" destOrd="0" presId="urn:microsoft.com/office/officeart/2005/8/layout/hList1"/>
    <dgm:cxn modelId="{83B4407F-22AA-4FBB-9084-D2FEE164513A}" type="presOf" srcId="{F32DEE92-37B0-4B4B-87A1-D627C885CE48}" destId="{EE378483-4572-4798-A437-E6A54541F30D}" srcOrd="0" destOrd="1" presId="urn:microsoft.com/office/officeart/2005/8/layout/hList1"/>
    <dgm:cxn modelId="{46B8BA85-E67B-4CE0-927F-F39797D3540B}" srcId="{C29B1BA4-4121-43C9-B352-5C09945ACE66}" destId="{1DE05E77-83B8-469B-942B-82BBCC0CDF86}" srcOrd="0" destOrd="0" parTransId="{3727DC15-08AC-44CE-8211-43CD83DEB98F}" sibTransId="{290E5CB4-26E7-4913-AC67-7B3945F6A80A}"/>
    <dgm:cxn modelId="{7D916087-6580-42C7-B3D5-7BB047CB4392}" type="presOf" srcId="{25443009-BE5D-4629-A1C3-2960BD7E3BCB}" destId="{9D288216-F0E2-4D3D-B580-998F7A5D2E27}" srcOrd="0" destOrd="0" presId="urn:microsoft.com/office/officeart/2005/8/layout/hList1"/>
    <dgm:cxn modelId="{D7B30A8C-A9E9-4667-B2C5-343117703BBE}" srcId="{C29B1BA4-4121-43C9-B352-5C09945ACE66}" destId="{EADDADB5-860A-4C80-9BBB-10C2B737F0FF}" srcOrd="2" destOrd="0" parTransId="{7F47EDAB-5C8E-4563-A842-E1B011FBE3E7}" sibTransId="{B002EC30-86CA-4BD2-9485-176C8A5AD7A9}"/>
    <dgm:cxn modelId="{D4D690A0-768F-476D-A156-AB71A41D5C9A}" srcId="{0AB0E0C4-7CB0-43F6-8A3A-9E0591A0E440}" destId="{05450727-067C-4EE6-ACEE-F0CF42B1C583}" srcOrd="0" destOrd="0" parTransId="{EFC4B4A7-8723-44EB-9B7C-17FDB78B1B25}" sibTransId="{08DE471E-557D-4E9F-AAE1-188AAC1A7258}"/>
    <dgm:cxn modelId="{CB6A31A5-4151-489F-BB1F-3BA7C39B9439}" srcId="{C29B1BA4-4121-43C9-B352-5C09945ACE66}" destId="{0AB0E0C4-7CB0-43F6-8A3A-9E0591A0E440}" srcOrd="3" destOrd="0" parTransId="{2D470C7A-59C1-40FE-958E-EE9167B94263}" sibTransId="{8A8E63D6-EC3E-4D27-AE73-E5C050CC841D}"/>
    <dgm:cxn modelId="{E55677B4-19C4-4540-B159-409F8F88CE0D}" srcId="{ABF9413F-CF01-42DB-8D8D-F741DCCC61A3}" destId="{AD5CE711-71FA-4D42-8458-B3F124ED2FD3}" srcOrd="1" destOrd="0" parTransId="{83B40ACD-D37C-4F45-A6DC-171F8EDE23E5}" sibTransId="{2F828CEC-2885-41D2-B409-034D631E37CE}"/>
    <dgm:cxn modelId="{E3C737C8-79E0-4393-919E-D7BE4C202303}" type="presOf" srcId="{959E668F-25EF-4173-81CD-15E0F87AFFA9}" destId="{68E66FB7-3D96-4A39-A7BF-AADE40DD05C1}" srcOrd="0" destOrd="1" presId="urn:microsoft.com/office/officeart/2005/8/layout/hList1"/>
    <dgm:cxn modelId="{4067FFD1-1DAF-4F9D-81E1-AA4D16F60D2D}" type="presOf" srcId="{5468C40B-0408-40F0-917A-CF9BB2046048}" destId="{87D51EF9-FF33-436D-A2E3-740D5E768952}" srcOrd="0" destOrd="1" presId="urn:microsoft.com/office/officeart/2005/8/layout/hList1"/>
    <dgm:cxn modelId="{C9ED47D9-E643-4CA6-9204-E083B4C03F7B}" type="presOf" srcId="{7018B457-CF77-4DE6-8223-E494E4B05908}" destId="{CA704F64-E649-4090-933B-5D4E534E7F39}" srcOrd="0" destOrd="0" presId="urn:microsoft.com/office/officeart/2005/8/layout/hList1"/>
    <dgm:cxn modelId="{D77B04DE-3C46-4522-B75E-8826DF94F6BE}" srcId="{EADDADB5-860A-4C80-9BBB-10C2B737F0FF}" destId="{959E668F-25EF-4173-81CD-15E0F87AFFA9}" srcOrd="1" destOrd="0" parTransId="{1CE50AC5-28A0-40D6-BF56-12BEAC5B26B5}" sibTransId="{827AED39-C738-4A49-9653-5399D0123AAB}"/>
    <dgm:cxn modelId="{015FD4EF-6A6C-4FED-8978-622BBF7C0385}" type="presOf" srcId="{90FF1291-8433-4741-B4CC-30BA4ACC2E69}" destId="{68E66FB7-3D96-4A39-A7BF-AADE40DD05C1}" srcOrd="0" destOrd="0" presId="urn:microsoft.com/office/officeart/2005/8/layout/hList1"/>
    <dgm:cxn modelId="{FD1C5EF9-D69B-4182-9777-44059B6085B6}" srcId="{1DE05E77-83B8-469B-942B-82BBCC0CDF86}" destId="{BA5E45A0-904F-415E-91EE-2F6B397ADF7E}" srcOrd="1" destOrd="0" parTransId="{7B5A609F-D13C-4313-96D4-A198A65B2A04}" sibTransId="{2DEADB41-486D-41D0-85E4-6DA95DBB7460}"/>
    <dgm:cxn modelId="{A9B9C5FD-60E5-4CDB-9943-80B5FF8294D5}" type="presOf" srcId="{BA5E45A0-904F-415E-91EE-2F6B397ADF7E}" destId="{9D288216-F0E2-4D3D-B580-998F7A5D2E27}" srcOrd="0" destOrd="1" presId="urn:microsoft.com/office/officeart/2005/8/layout/hList1"/>
    <dgm:cxn modelId="{81AB7BFE-2B76-4101-9CCD-DFECF2CCFB83}" srcId="{EADDADB5-860A-4C80-9BBB-10C2B737F0FF}" destId="{90FF1291-8433-4741-B4CC-30BA4ACC2E69}" srcOrd="0" destOrd="0" parTransId="{75DCA909-7231-422D-8B73-AD44ADE3B231}" sibTransId="{64B14839-92A4-4F4E-A156-83FF717FB6AE}"/>
    <dgm:cxn modelId="{C8768FFF-94D9-44D1-956D-FB7AA95EB628}" srcId="{ABF9413F-CF01-42DB-8D8D-F741DCCC61A3}" destId="{7018B457-CF77-4DE6-8223-E494E4B05908}" srcOrd="0" destOrd="0" parTransId="{0767F026-0A8D-416C-9F6E-FA6369AC9E28}" sibTransId="{0805254B-023F-4694-BBAC-D95E6747B14B}"/>
    <dgm:cxn modelId="{E2BDD245-EE8F-442E-A199-01EF17ECAEAB}" type="presParOf" srcId="{B6CBE165-1AB2-4D9B-AE5B-D6C8387C52A8}" destId="{B37F328F-3BB6-4C45-8EDC-EA3D85D1FEC8}" srcOrd="0" destOrd="0" presId="urn:microsoft.com/office/officeart/2005/8/layout/hList1"/>
    <dgm:cxn modelId="{00A20DFB-6A8E-429F-89B9-6DDB2CA08AE5}" type="presParOf" srcId="{B37F328F-3BB6-4C45-8EDC-EA3D85D1FEC8}" destId="{8D025AF9-0FAF-4C40-BE6E-6FBD59F4A6BB}" srcOrd="0" destOrd="0" presId="urn:microsoft.com/office/officeart/2005/8/layout/hList1"/>
    <dgm:cxn modelId="{6F15E038-527F-4C6E-B220-820B0D0DE043}" type="presParOf" srcId="{B37F328F-3BB6-4C45-8EDC-EA3D85D1FEC8}" destId="{9D288216-F0E2-4D3D-B580-998F7A5D2E27}" srcOrd="1" destOrd="0" presId="urn:microsoft.com/office/officeart/2005/8/layout/hList1"/>
    <dgm:cxn modelId="{7CA5D6D3-D414-45B7-9BE0-EDCC1DFC94AD}" type="presParOf" srcId="{B6CBE165-1AB2-4D9B-AE5B-D6C8387C52A8}" destId="{39E8F54A-E45D-4577-800A-FE8E6FAE8197}" srcOrd="1" destOrd="0" presId="urn:microsoft.com/office/officeart/2005/8/layout/hList1"/>
    <dgm:cxn modelId="{97D1D54A-6377-49D1-8B21-D2E505592C50}" type="presParOf" srcId="{B6CBE165-1AB2-4D9B-AE5B-D6C8387C52A8}" destId="{17EBE767-AE26-4EA6-A2A2-61AE96DF740F}" srcOrd="2" destOrd="0" presId="urn:microsoft.com/office/officeart/2005/8/layout/hList1"/>
    <dgm:cxn modelId="{FC7FDCB1-B41B-489E-AC09-FEF089125D46}" type="presParOf" srcId="{17EBE767-AE26-4EA6-A2A2-61AE96DF740F}" destId="{031B1C57-0084-439E-B692-CF26223BC365}" srcOrd="0" destOrd="0" presId="urn:microsoft.com/office/officeart/2005/8/layout/hList1"/>
    <dgm:cxn modelId="{43C57AB2-F06B-4031-90BF-AF6AA4B99467}" type="presParOf" srcId="{17EBE767-AE26-4EA6-A2A2-61AE96DF740F}" destId="{CA704F64-E649-4090-933B-5D4E534E7F39}" srcOrd="1" destOrd="0" presId="urn:microsoft.com/office/officeart/2005/8/layout/hList1"/>
    <dgm:cxn modelId="{EA9C1AE6-5334-4027-B462-F1CCF51F74DC}" type="presParOf" srcId="{B6CBE165-1AB2-4D9B-AE5B-D6C8387C52A8}" destId="{A3AB3147-386D-41DF-B3FC-06720B53D2A3}" srcOrd="3" destOrd="0" presId="urn:microsoft.com/office/officeart/2005/8/layout/hList1"/>
    <dgm:cxn modelId="{1BF5732F-2CD1-498C-A974-7F416249CF6E}" type="presParOf" srcId="{B6CBE165-1AB2-4D9B-AE5B-D6C8387C52A8}" destId="{ED22658E-4FD4-4564-802B-1CAEB4EF1CE2}" srcOrd="4" destOrd="0" presId="urn:microsoft.com/office/officeart/2005/8/layout/hList1"/>
    <dgm:cxn modelId="{CD812AB4-86AE-4197-8441-165415E5A235}" type="presParOf" srcId="{ED22658E-4FD4-4564-802B-1CAEB4EF1CE2}" destId="{3A5230CB-2495-45DF-9038-AE82F61CB53A}" srcOrd="0" destOrd="0" presId="urn:microsoft.com/office/officeart/2005/8/layout/hList1"/>
    <dgm:cxn modelId="{26F14EF3-E393-4B11-81E2-0B88C9185D4C}" type="presParOf" srcId="{ED22658E-4FD4-4564-802B-1CAEB4EF1CE2}" destId="{68E66FB7-3D96-4A39-A7BF-AADE40DD05C1}" srcOrd="1" destOrd="0" presId="urn:microsoft.com/office/officeart/2005/8/layout/hList1"/>
    <dgm:cxn modelId="{35DB38D3-0D76-46B3-97FD-2A3EE8B070BD}" type="presParOf" srcId="{B6CBE165-1AB2-4D9B-AE5B-D6C8387C52A8}" destId="{10A7301E-7CC8-4CF5-9177-A447E99DC6E7}" srcOrd="5" destOrd="0" presId="urn:microsoft.com/office/officeart/2005/8/layout/hList1"/>
    <dgm:cxn modelId="{4F8FB5E8-BB60-4E4B-ADA9-F5D1758EBA85}" type="presParOf" srcId="{B6CBE165-1AB2-4D9B-AE5B-D6C8387C52A8}" destId="{B6A20296-4A84-4010-9FCB-4DF0A9DBE04E}" srcOrd="6" destOrd="0" presId="urn:microsoft.com/office/officeart/2005/8/layout/hList1"/>
    <dgm:cxn modelId="{27A28681-900F-4626-B876-1223E83F913A}" type="presParOf" srcId="{B6A20296-4A84-4010-9FCB-4DF0A9DBE04E}" destId="{2CCAF9D5-1865-4302-AB97-16F6A4D1B324}" srcOrd="0" destOrd="0" presId="urn:microsoft.com/office/officeart/2005/8/layout/hList1"/>
    <dgm:cxn modelId="{28E74AD5-A594-4079-A733-857A6DEA3FC8}" type="presParOf" srcId="{B6A20296-4A84-4010-9FCB-4DF0A9DBE04E}" destId="{EE378483-4572-4798-A437-E6A54541F30D}" srcOrd="1" destOrd="0" presId="urn:microsoft.com/office/officeart/2005/8/layout/hList1"/>
    <dgm:cxn modelId="{8EFB3509-AA53-4F77-95B3-06D7AFA513BE}" type="presParOf" srcId="{B6CBE165-1AB2-4D9B-AE5B-D6C8387C52A8}" destId="{83FC63D0-7C88-4F38-A7E5-E092F2932F6A}" srcOrd="7" destOrd="0" presId="urn:microsoft.com/office/officeart/2005/8/layout/hList1"/>
    <dgm:cxn modelId="{E961954F-11A0-4FD1-A27C-99864AD7FE2D}" type="presParOf" srcId="{B6CBE165-1AB2-4D9B-AE5B-D6C8387C52A8}" destId="{E0EF0F77-668C-4CBE-B0D3-CC284A93F23A}" srcOrd="8" destOrd="0" presId="urn:microsoft.com/office/officeart/2005/8/layout/hList1"/>
    <dgm:cxn modelId="{0361A22C-0B2E-4EE8-A7B2-F045D6568711}" type="presParOf" srcId="{E0EF0F77-668C-4CBE-B0D3-CC284A93F23A}" destId="{B23A024D-1EEB-49B9-A0EC-73B385071B12}" srcOrd="0" destOrd="0" presId="urn:microsoft.com/office/officeart/2005/8/layout/hList1"/>
    <dgm:cxn modelId="{D4498190-9739-4937-9BFC-B122F75CFA72}" type="presParOf" srcId="{E0EF0F77-668C-4CBE-B0D3-CC284A93F23A}" destId="{87D51EF9-FF33-436D-A2E3-740D5E76895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E2E82C-011B-4149-8B4D-07D1795A5C39}" type="doc">
      <dgm:prSet loTypeId="urn:microsoft.com/office/officeart/2005/8/layout/hChevron3" loCatId="" qsTypeId="urn:microsoft.com/office/officeart/2005/8/quickstyle/simple1" qsCatId="simple" csTypeId="urn:microsoft.com/office/officeart/2005/8/colors/colorful1" csCatId="colorful" phldr="1"/>
      <dgm:spPr/>
    </dgm:pt>
    <dgm:pt modelId="{6946CC79-AF9E-5E44-A803-3825AAE8C3DF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Eficacia técnica 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2041CC-31D8-1644-A5FE-373C04722CE4}" type="parTrans" cxnId="{525613A4-04A5-3A4C-AA10-E38FF2067445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2940A0-8464-B045-AC1A-2B9FC5F89DE4}" type="sibTrans" cxnId="{525613A4-04A5-3A4C-AA10-E38FF2067445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BCA9F5-147F-B44A-B6CB-28B4B017C496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Pensamiento terapéutico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131218-7C42-8F41-88E7-7654531F7744}" type="parTrans" cxnId="{692E9E3B-5660-1342-9B78-322F4C69255D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245D70-ACF3-4A49-9510-DF5D7EDEEEC0}" type="sibTrans" cxnId="{692E9E3B-5660-1342-9B78-322F4C69255D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D34C8B-E648-8E43-A9CE-E9B0F9B073F9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Resultados en pacientes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3C50E1-2B1E-FE40-AC21-4D3429FF6E2F}" type="parTrans" cxnId="{2D76044C-EBD1-1341-ACE4-2A4CDABD2CF5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3C354E-C29C-C64F-818D-755E5C79E436}" type="sibTrans" cxnId="{2D76044C-EBD1-1341-ACE4-2A4CDABD2CF5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C5B9B9-9E25-C14A-BDE7-93472B251164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Resultados sociales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E3584E-7366-314F-B3CD-169B3D75B998}" type="parTrans" cxnId="{450B3F55-3328-4D43-A2D3-99AB4BBE0B7D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446C9C-589B-FF47-915D-C331E1303A8A}" type="sibTrans" cxnId="{450B3F55-3328-4D43-A2D3-99AB4BBE0B7D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AF084A-655D-AD4E-BFB5-11A0EBD4CA21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Precisión diagnostica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31AC9C-4A53-814C-A2BC-BD68DD6C777D}" type="parTrans" cxnId="{4F9E65A8-BBCE-EA46-9F0F-89FCCC0BF692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F1B5AF-A05B-6B45-A20A-72F7180F9B87}" type="sibTrans" cxnId="{4F9E65A8-BBCE-EA46-9F0F-89FCCC0BF692}">
      <dgm:prSet/>
      <dgm:spPr/>
      <dgm:t>
        <a:bodyPr/>
        <a:lstStyle/>
        <a:p>
          <a:endParaRPr lang="es-419" sz="1200" b="0" noProof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85DEC4-D466-4942-80DD-529DEA3666DD}">
      <dgm:prSet phldrT="[Text]" custT="1"/>
      <dgm:spPr/>
      <dgm:t>
        <a:bodyPr/>
        <a:lstStyle/>
        <a:p>
          <a:r>
            <a:rPr lang="es-419" sz="1200" b="0" noProof="0">
              <a:latin typeface="Arial" panose="020B0604020202020204" pitchFamily="34" charset="0"/>
              <a:cs typeface="Arial" panose="020B0604020202020204" pitchFamily="34" charset="0"/>
            </a:rPr>
            <a:t>Pensamiento diagnostico</a:t>
          </a:r>
          <a:endParaRPr lang="es-419" sz="1200" b="0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66D939-C288-4126-92FC-8AAA6026813A}" type="parTrans" cxnId="{E5C1FA8B-7EFE-4AC1-86AC-D4C731081321}">
      <dgm:prSet/>
      <dgm:spPr/>
      <dgm:t>
        <a:bodyPr/>
        <a:lstStyle/>
        <a:p>
          <a:endParaRPr lang="es-419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EECFC7-094F-40CA-B91A-E9AA5BC80BAD}" type="sibTrans" cxnId="{E5C1FA8B-7EFE-4AC1-86AC-D4C731081321}">
      <dgm:prSet/>
      <dgm:spPr/>
      <dgm:t>
        <a:bodyPr/>
        <a:lstStyle/>
        <a:p>
          <a:endParaRPr lang="es-419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09E928-007B-E84C-A312-6F061AE9BC38}" type="pres">
      <dgm:prSet presAssocID="{67E2E82C-011B-4149-8B4D-07D1795A5C39}" presName="Name0" presStyleCnt="0">
        <dgm:presLayoutVars>
          <dgm:dir/>
          <dgm:resizeHandles val="exact"/>
        </dgm:presLayoutVars>
      </dgm:prSet>
      <dgm:spPr/>
    </dgm:pt>
    <dgm:pt modelId="{3C12F65E-31B6-3B4A-B56A-0FA74EFF186B}" type="pres">
      <dgm:prSet presAssocID="{6946CC79-AF9E-5E44-A803-3825AAE8C3DF}" presName="parTxOnly" presStyleLbl="node1" presStyleIdx="0" presStyleCnt="6">
        <dgm:presLayoutVars>
          <dgm:bulletEnabled val="1"/>
        </dgm:presLayoutVars>
      </dgm:prSet>
      <dgm:spPr/>
    </dgm:pt>
    <dgm:pt modelId="{9D54E647-C787-4142-8306-287B68E5A3D8}" type="pres">
      <dgm:prSet presAssocID="{A62940A0-8464-B045-AC1A-2B9FC5F89DE4}" presName="parSpace" presStyleCnt="0"/>
      <dgm:spPr/>
    </dgm:pt>
    <dgm:pt modelId="{92760398-95C4-5646-9502-29734DB7F473}" type="pres">
      <dgm:prSet presAssocID="{8CAF084A-655D-AD4E-BFB5-11A0EBD4CA21}" presName="parTxOnly" presStyleLbl="node1" presStyleIdx="1" presStyleCnt="6">
        <dgm:presLayoutVars>
          <dgm:bulletEnabled val="1"/>
        </dgm:presLayoutVars>
      </dgm:prSet>
      <dgm:spPr/>
    </dgm:pt>
    <dgm:pt modelId="{26859BCA-1957-684F-A0EE-813DA590FB87}" type="pres">
      <dgm:prSet presAssocID="{D8F1B5AF-A05B-6B45-A20A-72F7180F9B87}" presName="parSpace" presStyleCnt="0"/>
      <dgm:spPr/>
    </dgm:pt>
    <dgm:pt modelId="{D937DFCD-1476-411E-92DD-279ABB877D38}" type="pres">
      <dgm:prSet presAssocID="{B485DEC4-D466-4942-80DD-529DEA3666DD}" presName="parTxOnly" presStyleLbl="node1" presStyleIdx="2" presStyleCnt="6">
        <dgm:presLayoutVars>
          <dgm:bulletEnabled val="1"/>
        </dgm:presLayoutVars>
      </dgm:prSet>
      <dgm:spPr/>
    </dgm:pt>
    <dgm:pt modelId="{BFC38BEB-0F13-4120-9020-09A470CF2066}" type="pres">
      <dgm:prSet presAssocID="{5CEECFC7-094F-40CA-B91A-E9AA5BC80BAD}" presName="parSpace" presStyleCnt="0"/>
      <dgm:spPr/>
    </dgm:pt>
    <dgm:pt modelId="{5F4AD90E-6AF3-DA49-9A8C-684B88103CF2}" type="pres">
      <dgm:prSet presAssocID="{6EBCA9F5-147F-B44A-B6CB-28B4B017C496}" presName="parTxOnly" presStyleLbl="node1" presStyleIdx="3" presStyleCnt="6">
        <dgm:presLayoutVars>
          <dgm:bulletEnabled val="1"/>
        </dgm:presLayoutVars>
      </dgm:prSet>
      <dgm:spPr/>
    </dgm:pt>
    <dgm:pt modelId="{46E560A2-BD8D-C244-991A-A5107D29A920}" type="pres">
      <dgm:prSet presAssocID="{3D245D70-ACF3-4A49-9510-DF5D7EDEEEC0}" presName="parSpace" presStyleCnt="0"/>
      <dgm:spPr/>
    </dgm:pt>
    <dgm:pt modelId="{BC14A34D-1BC9-5944-80D3-A8EE6919336B}" type="pres">
      <dgm:prSet presAssocID="{B5D34C8B-E648-8E43-A9CE-E9B0F9B073F9}" presName="parTxOnly" presStyleLbl="node1" presStyleIdx="4" presStyleCnt="6">
        <dgm:presLayoutVars>
          <dgm:bulletEnabled val="1"/>
        </dgm:presLayoutVars>
      </dgm:prSet>
      <dgm:spPr/>
    </dgm:pt>
    <dgm:pt modelId="{80468DB9-CFB1-784E-94E0-A993E2DDC0D4}" type="pres">
      <dgm:prSet presAssocID="{AB3C354E-C29C-C64F-818D-755E5C79E436}" presName="parSpace" presStyleCnt="0"/>
      <dgm:spPr/>
    </dgm:pt>
    <dgm:pt modelId="{CD9D5D61-B193-E641-AC67-9D1CB342D1D4}" type="pres">
      <dgm:prSet presAssocID="{D4C5B9B9-9E25-C14A-BDE7-93472B251164}" presName="parTxOnly" presStyleLbl="node1" presStyleIdx="5" presStyleCnt="6">
        <dgm:presLayoutVars>
          <dgm:bulletEnabled val="1"/>
        </dgm:presLayoutVars>
      </dgm:prSet>
      <dgm:spPr/>
    </dgm:pt>
  </dgm:ptLst>
  <dgm:cxnLst>
    <dgm:cxn modelId="{0FFE4B03-9630-214B-86CF-73587FDD42D1}" type="presOf" srcId="{6946CC79-AF9E-5E44-A803-3825AAE8C3DF}" destId="{3C12F65E-31B6-3B4A-B56A-0FA74EFF186B}" srcOrd="0" destOrd="0" presId="urn:microsoft.com/office/officeart/2005/8/layout/hChevron3"/>
    <dgm:cxn modelId="{146BC317-77DF-154D-9188-9E0EA673CAE5}" type="presOf" srcId="{D4C5B9B9-9E25-C14A-BDE7-93472B251164}" destId="{CD9D5D61-B193-E641-AC67-9D1CB342D1D4}" srcOrd="0" destOrd="0" presId="urn:microsoft.com/office/officeart/2005/8/layout/hChevron3"/>
    <dgm:cxn modelId="{713B701E-C726-804C-91CE-18E8500F0969}" type="presOf" srcId="{67E2E82C-011B-4149-8B4D-07D1795A5C39}" destId="{D209E928-007B-E84C-A312-6F061AE9BC38}" srcOrd="0" destOrd="0" presId="urn:microsoft.com/office/officeart/2005/8/layout/hChevron3"/>
    <dgm:cxn modelId="{692E9E3B-5660-1342-9B78-322F4C69255D}" srcId="{67E2E82C-011B-4149-8B4D-07D1795A5C39}" destId="{6EBCA9F5-147F-B44A-B6CB-28B4B017C496}" srcOrd="3" destOrd="0" parTransId="{7D131218-7C42-8F41-88E7-7654531F7744}" sibTransId="{3D245D70-ACF3-4A49-9510-DF5D7EDEEEC0}"/>
    <dgm:cxn modelId="{DDE2234B-72EB-1540-92CF-F3A1C16B9288}" type="presOf" srcId="{8CAF084A-655D-AD4E-BFB5-11A0EBD4CA21}" destId="{92760398-95C4-5646-9502-29734DB7F473}" srcOrd="0" destOrd="0" presId="urn:microsoft.com/office/officeart/2005/8/layout/hChevron3"/>
    <dgm:cxn modelId="{2D76044C-EBD1-1341-ACE4-2A4CDABD2CF5}" srcId="{67E2E82C-011B-4149-8B4D-07D1795A5C39}" destId="{B5D34C8B-E648-8E43-A9CE-E9B0F9B073F9}" srcOrd="4" destOrd="0" parTransId="{0F3C50E1-2B1E-FE40-AC21-4D3429FF6E2F}" sibTransId="{AB3C354E-C29C-C64F-818D-755E5C79E436}"/>
    <dgm:cxn modelId="{450B3F55-3328-4D43-A2D3-99AB4BBE0B7D}" srcId="{67E2E82C-011B-4149-8B4D-07D1795A5C39}" destId="{D4C5B9B9-9E25-C14A-BDE7-93472B251164}" srcOrd="5" destOrd="0" parTransId="{30E3584E-7366-314F-B3CD-169B3D75B998}" sibTransId="{42446C9C-589B-FF47-915D-C331E1303A8A}"/>
    <dgm:cxn modelId="{E5C1FA8B-7EFE-4AC1-86AC-D4C731081321}" srcId="{67E2E82C-011B-4149-8B4D-07D1795A5C39}" destId="{B485DEC4-D466-4942-80DD-529DEA3666DD}" srcOrd="2" destOrd="0" parTransId="{3C66D939-C288-4126-92FC-8AAA6026813A}" sibTransId="{5CEECFC7-094F-40CA-B91A-E9AA5BC80BAD}"/>
    <dgm:cxn modelId="{4FC0168C-BE5B-4F53-A05B-ED6592CC198C}" type="presOf" srcId="{B485DEC4-D466-4942-80DD-529DEA3666DD}" destId="{D937DFCD-1476-411E-92DD-279ABB877D38}" srcOrd="0" destOrd="0" presId="urn:microsoft.com/office/officeart/2005/8/layout/hChevron3"/>
    <dgm:cxn modelId="{525613A4-04A5-3A4C-AA10-E38FF2067445}" srcId="{67E2E82C-011B-4149-8B4D-07D1795A5C39}" destId="{6946CC79-AF9E-5E44-A803-3825AAE8C3DF}" srcOrd="0" destOrd="0" parTransId="{4B2041CC-31D8-1644-A5FE-373C04722CE4}" sibTransId="{A62940A0-8464-B045-AC1A-2B9FC5F89DE4}"/>
    <dgm:cxn modelId="{4F9E65A8-BBCE-EA46-9F0F-89FCCC0BF692}" srcId="{67E2E82C-011B-4149-8B4D-07D1795A5C39}" destId="{8CAF084A-655D-AD4E-BFB5-11A0EBD4CA21}" srcOrd="1" destOrd="0" parTransId="{0C31AC9C-4A53-814C-A2BC-BD68DD6C777D}" sibTransId="{D8F1B5AF-A05B-6B45-A20A-72F7180F9B87}"/>
    <dgm:cxn modelId="{C7930DC8-F0BB-034D-8ED7-D82D39AA3ACB}" type="presOf" srcId="{B5D34C8B-E648-8E43-A9CE-E9B0F9B073F9}" destId="{BC14A34D-1BC9-5944-80D3-A8EE6919336B}" srcOrd="0" destOrd="0" presId="urn:microsoft.com/office/officeart/2005/8/layout/hChevron3"/>
    <dgm:cxn modelId="{DB7123CC-5BB9-F547-84E3-6224B2C4372B}" type="presOf" srcId="{6EBCA9F5-147F-B44A-B6CB-28B4B017C496}" destId="{5F4AD90E-6AF3-DA49-9A8C-684B88103CF2}" srcOrd="0" destOrd="0" presId="urn:microsoft.com/office/officeart/2005/8/layout/hChevron3"/>
    <dgm:cxn modelId="{5CDA7363-4205-614E-A60A-7B131518FBB7}" type="presParOf" srcId="{D209E928-007B-E84C-A312-6F061AE9BC38}" destId="{3C12F65E-31B6-3B4A-B56A-0FA74EFF186B}" srcOrd="0" destOrd="0" presId="urn:microsoft.com/office/officeart/2005/8/layout/hChevron3"/>
    <dgm:cxn modelId="{73D38924-C67E-2F46-BFED-7A8FED1C8167}" type="presParOf" srcId="{D209E928-007B-E84C-A312-6F061AE9BC38}" destId="{9D54E647-C787-4142-8306-287B68E5A3D8}" srcOrd="1" destOrd="0" presId="urn:microsoft.com/office/officeart/2005/8/layout/hChevron3"/>
    <dgm:cxn modelId="{73E853BC-05C1-D04C-8C85-947BDB42414F}" type="presParOf" srcId="{D209E928-007B-E84C-A312-6F061AE9BC38}" destId="{92760398-95C4-5646-9502-29734DB7F473}" srcOrd="2" destOrd="0" presId="urn:microsoft.com/office/officeart/2005/8/layout/hChevron3"/>
    <dgm:cxn modelId="{BC5E95CE-287C-F840-86F5-2783D53BE952}" type="presParOf" srcId="{D209E928-007B-E84C-A312-6F061AE9BC38}" destId="{26859BCA-1957-684F-A0EE-813DA590FB87}" srcOrd="3" destOrd="0" presId="urn:microsoft.com/office/officeart/2005/8/layout/hChevron3"/>
    <dgm:cxn modelId="{5F471124-DCB6-45BA-A7DD-01A02EFCB404}" type="presParOf" srcId="{D209E928-007B-E84C-A312-6F061AE9BC38}" destId="{D937DFCD-1476-411E-92DD-279ABB877D38}" srcOrd="4" destOrd="0" presId="urn:microsoft.com/office/officeart/2005/8/layout/hChevron3"/>
    <dgm:cxn modelId="{4FB50769-E957-4E9A-9EED-89D0610B4DDB}" type="presParOf" srcId="{D209E928-007B-E84C-A312-6F061AE9BC38}" destId="{BFC38BEB-0F13-4120-9020-09A470CF2066}" srcOrd="5" destOrd="0" presId="urn:microsoft.com/office/officeart/2005/8/layout/hChevron3"/>
    <dgm:cxn modelId="{D4A22EB5-481F-684E-A755-88B529962E78}" type="presParOf" srcId="{D209E928-007B-E84C-A312-6F061AE9BC38}" destId="{5F4AD90E-6AF3-DA49-9A8C-684B88103CF2}" srcOrd="6" destOrd="0" presId="urn:microsoft.com/office/officeart/2005/8/layout/hChevron3"/>
    <dgm:cxn modelId="{5496A83D-E518-894D-80D7-A967BFE596F4}" type="presParOf" srcId="{D209E928-007B-E84C-A312-6F061AE9BC38}" destId="{46E560A2-BD8D-C244-991A-A5107D29A920}" srcOrd="7" destOrd="0" presId="urn:microsoft.com/office/officeart/2005/8/layout/hChevron3"/>
    <dgm:cxn modelId="{870A7998-3E32-A141-8E48-F842014B9DEB}" type="presParOf" srcId="{D209E928-007B-E84C-A312-6F061AE9BC38}" destId="{BC14A34D-1BC9-5944-80D3-A8EE6919336B}" srcOrd="8" destOrd="0" presId="urn:microsoft.com/office/officeart/2005/8/layout/hChevron3"/>
    <dgm:cxn modelId="{C77B577B-472B-FF46-95AD-D3E074F708C8}" type="presParOf" srcId="{D209E928-007B-E84C-A312-6F061AE9BC38}" destId="{80468DB9-CFB1-784E-94E0-A993E2DDC0D4}" srcOrd="9" destOrd="0" presId="urn:microsoft.com/office/officeart/2005/8/layout/hChevron3"/>
    <dgm:cxn modelId="{4DFB2402-55FD-A645-B210-1986D9F30C12}" type="presParOf" srcId="{D209E928-007B-E84C-A312-6F061AE9BC38}" destId="{CD9D5D61-B193-E641-AC67-9D1CB342D1D4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BBB452-0807-4C3F-98B5-BACC3541B6AC}">
      <dsp:nvSpPr>
        <dsp:cNvPr id="0" name=""/>
        <dsp:cNvSpPr/>
      </dsp:nvSpPr>
      <dsp:spPr>
        <a:xfrm>
          <a:off x="0" y="539"/>
          <a:ext cx="4705166" cy="126265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FEC93D-7EC2-4BCD-9FE8-61AEE7811267}">
      <dsp:nvSpPr>
        <dsp:cNvPr id="0" name=""/>
        <dsp:cNvSpPr/>
      </dsp:nvSpPr>
      <dsp:spPr>
        <a:xfrm>
          <a:off x="381952" y="284636"/>
          <a:ext cx="694459" cy="694459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23000" r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561240-FC49-4132-A827-C181D0BF36D6}">
      <dsp:nvSpPr>
        <dsp:cNvPr id="0" name=""/>
        <dsp:cNvSpPr/>
      </dsp:nvSpPr>
      <dsp:spPr>
        <a:xfrm>
          <a:off x="1458365" y="539"/>
          <a:ext cx="3246800" cy="1262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631" tIns="133631" rIns="133631" bIns="13363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>
              <a:latin typeface="Arial" panose="020B0604020202020204" pitchFamily="34" charset="0"/>
              <a:cs typeface="Arial" panose="020B0604020202020204" pitchFamily="34" charset="0"/>
            </a:rPr>
            <a:t>Más recursos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8365" y="539"/>
        <a:ext cx="3246800" cy="1262654"/>
      </dsp:txXfrm>
    </dsp:sp>
    <dsp:sp modelId="{BED89DB9-E8F8-4847-8B6E-E22ACF006DD8}">
      <dsp:nvSpPr>
        <dsp:cNvPr id="0" name=""/>
        <dsp:cNvSpPr/>
      </dsp:nvSpPr>
      <dsp:spPr>
        <a:xfrm>
          <a:off x="0" y="1578857"/>
          <a:ext cx="4705166" cy="126265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D2820D-9F92-4354-A7F3-32C0ADDCB32C}">
      <dsp:nvSpPr>
        <dsp:cNvPr id="0" name=""/>
        <dsp:cNvSpPr/>
      </dsp:nvSpPr>
      <dsp:spPr>
        <a:xfrm>
          <a:off x="381952" y="1862954"/>
          <a:ext cx="694459" cy="694459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67000" r="-6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BC2CC-2278-4D5C-B05D-1042DE8DF402}">
      <dsp:nvSpPr>
        <dsp:cNvPr id="0" name=""/>
        <dsp:cNvSpPr/>
      </dsp:nvSpPr>
      <dsp:spPr>
        <a:xfrm>
          <a:off x="1458365" y="1578857"/>
          <a:ext cx="3246800" cy="1262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631" tIns="133631" rIns="133631" bIns="13363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>
              <a:latin typeface="Arial" panose="020B0604020202020204" pitchFamily="34" charset="0"/>
              <a:cs typeface="Arial" panose="020B0604020202020204" pitchFamily="34" charset="0"/>
            </a:rPr>
            <a:t>Optimizar los recursos existentes</a:t>
          </a:r>
          <a:endParaRPr lang="en-US" sz="2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8365" y="1578857"/>
        <a:ext cx="3246800" cy="1262654"/>
      </dsp:txXfrm>
    </dsp:sp>
    <dsp:sp modelId="{585E681A-CF37-402C-87EE-64B14C2D293A}">
      <dsp:nvSpPr>
        <dsp:cNvPr id="0" name=""/>
        <dsp:cNvSpPr/>
      </dsp:nvSpPr>
      <dsp:spPr>
        <a:xfrm>
          <a:off x="0" y="3157175"/>
          <a:ext cx="4705166" cy="1262654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85900D-C263-4D9F-B97F-EE32C6A0F735}">
      <dsp:nvSpPr>
        <dsp:cNvPr id="0" name=""/>
        <dsp:cNvSpPr/>
      </dsp:nvSpPr>
      <dsp:spPr>
        <a:xfrm>
          <a:off x="381952" y="3441272"/>
          <a:ext cx="694459" cy="694459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26000" r="-2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810C4-D63E-47EB-84DE-FBB9C34214BC}">
      <dsp:nvSpPr>
        <dsp:cNvPr id="0" name=""/>
        <dsp:cNvSpPr/>
      </dsp:nvSpPr>
      <dsp:spPr>
        <a:xfrm>
          <a:off x="1458365" y="3157175"/>
          <a:ext cx="3246800" cy="1262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631" tIns="133631" rIns="133631" bIns="133631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>
              <a:latin typeface="Arial" panose="020B0604020202020204" pitchFamily="34" charset="0"/>
              <a:cs typeface="Arial" panose="020B0604020202020204" pitchFamily="34" charset="0"/>
            </a:rPr>
            <a:t>Lograr acuerdos sociales</a:t>
          </a:r>
          <a:endParaRPr lang="en-US" sz="2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8365" y="3157175"/>
        <a:ext cx="3246800" cy="1262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F2D9B-E846-487B-B8AE-B6403D9C5A0B}">
      <dsp:nvSpPr>
        <dsp:cNvPr id="0" name=""/>
        <dsp:cNvSpPr/>
      </dsp:nvSpPr>
      <dsp:spPr>
        <a:xfrm>
          <a:off x="1610640" y="87107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4DE88C-82DD-4D07-9A60-6CA50656F4C9}">
      <dsp:nvSpPr>
        <dsp:cNvPr id="0" name=""/>
        <dsp:cNvSpPr/>
      </dsp:nvSpPr>
      <dsp:spPr>
        <a:xfrm>
          <a:off x="422640" y="2668261"/>
          <a:ext cx="4320000" cy="166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>
              <a:latin typeface="Arial" panose="020B0604020202020204" pitchFamily="34" charset="0"/>
              <a:cs typeface="Arial" panose="020B0604020202020204" pitchFamily="34" charset="0"/>
            </a:rPr>
            <a:t>Compra mediante subasta inversa corporativa de medicamentos y catálogo electrónico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2640" y="2668261"/>
        <a:ext cx="4320000" cy="1665000"/>
      </dsp:txXfrm>
    </dsp:sp>
    <dsp:sp modelId="{F494D35C-2BA5-449C-BDE4-F68F6846B35B}">
      <dsp:nvSpPr>
        <dsp:cNvPr id="0" name=""/>
        <dsp:cNvSpPr/>
      </dsp:nvSpPr>
      <dsp:spPr>
        <a:xfrm>
          <a:off x="6686640" y="87107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022668-5404-48C5-80F9-14912B791F08}">
      <dsp:nvSpPr>
        <dsp:cNvPr id="0" name=""/>
        <dsp:cNvSpPr/>
      </dsp:nvSpPr>
      <dsp:spPr>
        <a:xfrm>
          <a:off x="5498640" y="2668261"/>
          <a:ext cx="4320000" cy="166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>
              <a:latin typeface="Arial" panose="020B0604020202020204" pitchFamily="34" charset="0"/>
              <a:cs typeface="Arial" panose="020B0604020202020204" pitchFamily="34" charset="0"/>
            </a:rPr>
            <a:t>Ahorros: 45.5%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>
              <a:latin typeface="Arial" panose="020B0604020202020204" pitchFamily="34" charset="0"/>
              <a:cs typeface="Arial" panose="020B0604020202020204" pitchFamily="34" charset="0"/>
            </a:rPr>
            <a:t>Hasta Junio 6, 2002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>
              <a:latin typeface="Arial" panose="020B0604020202020204" pitchFamily="34" charset="0"/>
              <a:cs typeface="Arial" panose="020B0604020202020204" pitchFamily="34" charset="0"/>
            </a:rPr>
            <a:t>110 medicamentos 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98640" y="2668261"/>
        <a:ext cx="4320000" cy="1665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4CE81-2787-4C7A-B2DE-6AC113FF78D5}">
      <dsp:nvSpPr>
        <dsp:cNvPr id="0" name=""/>
        <dsp:cNvSpPr/>
      </dsp:nvSpPr>
      <dsp:spPr>
        <a:xfrm>
          <a:off x="2649929" y="1568757"/>
          <a:ext cx="1993958" cy="1724854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Optimización de recursos</a:t>
          </a:r>
          <a:endParaRPr lang="es-EC" sz="12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80356" y="1854589"/>
        <a:ext cx="1333104" cy="1153190"/>
      </dsp:txXfrm>
    </dsp:sp>
    <dsp:sp modelId="{29753298-9B1D-489B-A935-1DCCB4282310}">
      <dsp:nvSpPr>
        <dsp:cNvPr id="0" name=""/>
        <dsp:cNvSpPr/>
      </dsp:nvSpPr>
      <dsp:spPr>
        <a:xfrm>
          <a:off x="3898530" y="743530"/>
          <a:ext cx="752314" cy="64821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A5CA57-9B47-466B-A44B-7CAAD49CA765}">
      <dsp:nvSpPr>
        <dsp:cNvPr id="0" name=""/>
        <dsp:cNvSpPr/>
      </dsp:nvSpPr>
      <dsp:spPr>
        <a:xfrm>
          <a:off x="2833602" y="0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Agregación de demanda</a:t>
          </a:r>
          <a:endParaRPr lang="es-EC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04396" y="234269"/>
        <a:ext cx="1092446" cy="945093"/>
      </dsp:txXfrm>
    </dsp:sp>
    <dsp:sp modelId="{EC2DD21C-9DEB-410B-9744-B9F7F912B766}">
      <dsp:nvSpPr>
        <dsp:cNvPr id="0" name=""/>
        <dsp:cNvSpPr/>
      </dsp:nvSpPr>
      <dsp:spPr>
        <a:xfrm>
          <a:off x="4776540" y="1955353"/>
          <a:ext cx="752314" cy="64821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691C3A-6359-41C0-BA21-DCEF3ADF2546}">
      <dsp:nvSpPr>
        <dsp:cNvPr id="0" name=""/>
        <dsp:cNvSpPr/>
      </dsp:nvSpPr>
      <dsp:spPr>
        <a:xfrm>
          <a:off x="4332201" y="869478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b="1" kern="1200" dirty="0">
              <a:latin typeface="Arial" panose="020B0604020202020204" pitchFamily="34" charset="0"/>
              <a:cs typeface="Arial" panose="020B0604020202020204" pitchFamily="34" charset="0"/>
            </a:rPr>
            <a:t>Reducción de costos de intermediación</a:t>
          </a:r>
          <a:endParaRPr lang="es-EC" sz="11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02995" y="1103747"/>
        <a:ext cx="1092446" cy="945093"/>
      </dsp:txXfrm>
    </dsp:sp>
    <dsp:sp modelId="{5479B51B-F7B8-4498-8B21-7CD60F58F737}">
      <dsp:nvSpPr>
        <dsp:cNvPr id="0" name=""/>
        <dsp:cNvSpPr/>
      </dsp:nvSpPr>
      <dsp:spPr>
        <a:xfrm>
          <a:off x="4166618" y="3323275"/>
          <a:ext cx="752314" cy="64821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20F18-7E7A-4DB9-8C2D-E90E52581C7D}">
      <dsp:nvSpPr>
        <dsp:cNvPr id="0" name=""/>
        <dsp:cNvSpPr/>
      </dsp:nvSpPr>
      <dsp:spPr>
        <a:xfrm>
          <a:off x="4332201" y="2578772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Compra centralizada</a:t>
          </a:r>
          <a:endParaRPr lang="es-EC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02995" y="2813041"/>
        <a:ext cx="1092446" cy="945093"/>
      </dsp:txXfrm>
    </dsp:sp>
    <dsp:sp modelId="{88CB0B8B-7ABC-4A80-AC79-37A55FFFA11D}">
      <dsp:nvSpPr>
        <dsp:cNvPr id="0" name=""/>
        <dsp:cNvSpPr/>
      </dsp:nvSpPr>
      <dsp:spPr>
        <a:xfrm>
          <a:off x="2653640" y="3465270"/>
          <a:ext cx="752314" cy="64821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A80FF-903A-4699-8CE8-929563355DE0}">
      <dsp:nvSpPr>
        <dsp:cNvPr id="0" name=""/>
        <dsp:cNvSpPr/>
      </dsp:nvSpPr>
      <dsp:spPr>
        <a:xfrm>
          <a:off x="2833602" y="3449223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Uso de nuevos mecanismos de pago/acceso</a:t>
          </a:r>
        </a:p>
      </dsp:txBody>
      <dsp:txXfrm>
        <a:off x="3104396" y="3683492"/>
        <a:ext cx="1092446" cy="945093"/>
      </dsp:txXfrm>
    </dsp:sp>
    <dsp:sp modelId="{0464C1DD-CE4F-439B-B8A7-AC0EAD254008}">
      <dsp:nvSpPr>
        <dsp:cNvPr id="0" name=""/>
        <dsp:cNvSpPr/>
      </dsp:nvSpPr>
      <dsp:spPr>
        <a:xfrm>
          <a:off x="1761252" y="2253933"/>
          <a:ext cx="752314" cy="64821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44D2E7-C658-48F1-8BCE-9C7CF48A5407}">
      <dsp:nvSpPr>
        <dsp:cNvPr id="0" name=""/>
        <dsp:cNvSpPr/>
      </dsp:nvSpPr>
      <dsp:spPr>
        <a:xfrm>
          <a:off x="1328045" y="2579744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Regulación de la provisión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(acreditación de prestadores)</a:t>
          </a:r>
          <a:endParaRPr lang="es-EC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98839" y="2814013"/>
        <a:ext cx="1092446" cy="945093"/>
      </dsp:txXfrm>
    </dsp:sp>
    <dsp:sp modelId="{957FB49C-5681-4CEF-B366-8BFAA6D5195E}">
      <dsp:nvSpPr>
        <dsp:cNvPr id="0" name=""/>
        <dsp:cNvSpPr/>
      </dsp:nvSpPr>
      <dsp:spPr>
        <a:xfrm>
          <a:off x="1328045" y="867533"/>
          <a:ext cx="1634034" cy="1413631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Priorización y racionalización de adquisiciones</a:t>
          </a:r>
          <a:endParaRPr lang="es-EC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98839" y="1101802"/>
        <a:ext cx="1092446" cy="9450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025AF9-0FAF-4C40-BE6E-6FBD59F4A6BB}">
      <dsp:nvSpPr>
        <dsp:cNvPr id="0" name=""/>
        <dsp:cNvSpPr/>
      </dsp:nvSpPr>
      <dsp:spPr>
        <a:xfrm>
          <a:off x="4503" y="1949167"/>
          <a:ext cx="1726215" cy="5541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Solicitud de cobertura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03" y="1949167"/>
        <a:ext cx="1726215" cy="554110"/>
      </dsp:txXfrm>
    </dsp:sp>
    <dsp:sp modelId="{9D288216-F0E2-4D3D-B580-998F7A5D2E27}">
      <dsp:nvSpPr>
        <dsp:cNvPr id="0" name=""/>
        <dsp:cNvSpPr/>
      </dsp:nvSpPr>
      <dsp:spPr>
        <a:xfrm>
          <a:off x="4503" y="2503278"/>
          <a:ext cx="1726215" cy="92232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¿Periodicidad?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¿Requisitos?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03" y="2503278"/>
        <a:ext cx="1726215" cy="922320"/>
      </dsp:txXfrm>
    </dsp:sp>
    <dsp:sp modelId="{031B1C57-0084-439E-B692-CF26223BC365}">
      <dsp:nvSpPr>
        <dsp:cNvPr id="0" name=""/>
        <dsp:cNvSpPr/>
      </dsp:nvSpPr>
      <dsp:spPr>
        <a:xfrm>
          <a:off x="1972389" y="1949167"/>
          <a:ext cx="1726215" cy="554110"/>
        </a:xfrm>
        <a:prstGeom prst="rect">
          <a:avLst/>
        </a:prstGeom>
        <a:solidFill>
          <a:schemeClr val="accent5">
            <a:hueOff val="-373711"/>
            <a:satOff val="105"/>
            <a:lumOff val="-1765"/>
            <a:alphaOff val="0"/>
          </a:schemeClr>
        </a:solidFill>
        <a:ln w="12700" cap="flat" cmpd="sng" algn="ctr">
          <a:solidFill>
            <a:schemeClr val="accent5">
              <a:hueOff val="-373711"/>
              <a:satOff val="105"/>
              <a:lumOff val="-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Priorización de la evaluación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72389" y="1949167"/>
        <a:ext cx="1726215" cy="554110"/>
      </dsp:txXfrm>
    </dsp:sp>
    <dsp:sp modelId="{CA704F64-E649-4090-933B-5D4E534E7F39}">
      <dsp:nvSpPr>
        <dsp:cNvPr id="0" name=""/>
        <dsp:cNvSpPr/>
      </dsp:nvSpPr>
      <dsp:spPr>
        <a:xfrm>
          <a:off x="1972389" y="2503278"/>
          <a:ext cx="1726215" cy="922320"/>
        </a:xfrm>
        <a:prstGeom prst="rect">
          <a:avLst/>
        </a:prstGeom>
        <a:solidFill>
          <a:schemeClr val="accent5">
            <a:tint val="40000"/>
            <a:alpha val="90000"/>
            <a:hueOff val="-338370"/>
            <a:satOff val="-2081"/>
            <a:lumOff val="-35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8370"/>
              <a:satOff val="-2081"/>
              <a:lumOff val="-3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72389" y="2503278"/>
        <a:ext cx="1726215" cy="922320"/>
      </dsp:txXfrm>
    </dsp:sp>
    <dsp:sp modelId="{3A5230CB-2495-45DF-9038-AE82F61CB53A}">
      <dsp:nvSpPr>
        <dsp:cNvPr id="0" name=""/>
        <dsp:cNvSpPr/>
      </dsp:nvSpPr>
      <dsp:spPr>
        <a:xfrm>
          <a:off x="3940275" y="1949167"/>
          <a:ext cx="1726215" cy="554110"/>
        </a:xfrm>
        <a:prstGeom prst="rect">
          <a:avLst/>
        </a:prstGeom>
        <a:solidFill>
          <a:schemeClr val="accent5">
            <a:hueOff val="-747423"/>
            <a:satOff val="209"/>
            <a:lumOff val="-3529"/>
            <a:alphaOff val="0"/>
          </a:schemeClr>
        </a:solidFill>
        <a:ln w="12700" cap="flat" cmpd="sng" algn="ctr">
          <a:solidFill>
            <a:schemeClr val="accent5">
              <a:hueOff val="-747423"/>
              <a:satOff val="209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Evaluación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40275" y="1949167"/>
        <a:ext cx="1726215" cy="554110"/>
      </dsp:txXfrm>
    </dsp:sp>
    <dsp:sp modelId="{68E66FB7-3D96-4A39-A7BF-AADE40DD05C1}">
      <dsp:nvSpPr>
        <dsp:cNvPr id="0" name=""/>
        <dsp:cNvSpPr/>
      </dsp:nvSpPr>
      <dsp:spPr>
        <a:xfrm>
          <a:off x="3940275" y="2503278"/>
          <a:ext cx="1726215" cy="922320"/>
        </a:xfrm>
        <a:prstGeom prst="rect">
          <a:avLst/>
        </a:prstGeom>
        <a:solidFill>
          <a:schemeClr val="accent5">
            <a:tint val="40000"/>
            <a:alpha val="90000"/>
            <a:hueOff val="-676739"/>
            <a:satOff val="-4162"/>
            <a:lumOff val="-70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6739"/>
              <a:satOff val="-4162"/>
              <a:lumOff val="-7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40275" y="2503278"/>
        <a:ext cx="1726215" cy="922320"/>
      </dsp:txXfrm>
    </dsp:sp>
    <dsp:sp modelId="{2CCAF9D5-1865-4302-AB97-16F6A4D1B324}">
      <dsp:nvSpPr>
        <dsp:cNvPr id="0" name=""/>
        <dsp:cNvSpPr/>
      </dsp:nvSpPr>
      <dsp:spPr>
        <a:xfrm>
          <a:off x="5908161" y="1949167"/>
          <a:ext cx="1726215" cy="554110"/>
        </a:xfrm>
        <a:prstGeom prst="rect">
          <a:avLst/>
        </a:prstGeom>
        <a:solidFill>
          <a:schemeClr val="accent5">
            <a:hueOff val="-1121134"/>
            <a:satOff val="314"/>
            <a:lumOff val="-5294"/>
            <a:alphaOff val="0"/>
          </a:schemeClr>
        </a:solidFill>
        <a:ln w="12700" cap="flat" cmpd="sng" algn="ctr">
          <a:solidFill>
            <a:schemeClr val="accent5">
              <a:hueOff val="-1121134"/>
              <a:satOff val="314"/>
              <a:lumOff val="-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Deliberación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08161" y="1949167"/>
        <a:ext cx="1726215" cy="554110"/>
      </dsp:txXfrm>
    </dsp:sp>
    <dsp:sp modelId="{EE378483-4572-4798-A437-E6A54541F30D}">
      <dsp:nvSpPr>
        <dsp:cNvPr id="0" name=""/>
        <dsp:cNvSpPr/>
      </dsp:nvSpPr>
      <dsp:spPr>
        <a:xfrm>
          <a:off x="5908161" y="2503278"/>
          <a:ext cx="1726215" cy="922320"/>
        </a:xfrm>
        <a:prstGeom prst="rect">
          <a:avLst/>
        </a:prstGeom>
        <a:solidFill>
          <a:schemeClr val="accent5">
            <a:tint val="40000"/>
            <a:alpha val="90000"/>
            <a:hueOff val="-1015109"/>
            <a:satOff val="-6244"/>
            <a:lumOff val="-1063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015109"/>
              <a:satOff val="-6244"/>
              <a:lumOff val="-10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08161" y="2503278"/>
        <a:ext cx="1726215" cy="922320"/>
      </dsp:txXfrm>
    </dsp:sp>
    <dsp:sp modelId="{B23A024D-1EEB-49B9-A0EC-73B385071B12}">
      <dsp:nvSpPr>
        <dsp:cNvPr id="0" name=""/>
        <dsp:cNvSpPr/>
      </dsp:nvSpPr>
      <dsp:spPr>
        <a:xfrm>
          <a:off x="7876047" y="1949167"/>
          <a:ext cx="1726215" cy="554110"/>
        </a:xfrm>
        <a:prstGeom prst="rect">
          <a:avLst/>
        </a:prstGeom>
        <a:solidFill>
          <a:schemeClr val="accent5">
            <a:hueOff val="-1494846"/>
            <a:satOff val="418"/>
            <a:lumOff val="-7058"/>
            <a:alphaOff val="0"/>
          </a:schemeClr>
        </a:solidFill>
        <a:ln w="12700" cap="flat" cmpd="sng" algn="ctr">
          <a:solidFill>
            <a:schemeClr val="accent5">
              <a:hueOff val="-1494846"/>
              <a:satOff val="418"/>
              <a:lumOff val="-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Decisión y cobertura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876047" y="1949167"/>
        <a:ext cx="1726215" cy="554110"/>
      </dsp:txXfrm>
    </dsp:sp>
    <dsp:sp modelId="{87D51EF9-FF33-436D-A2E3-740D5E768952}">
      <dsp:nvSpPr>
        <dsp:cNvPr id="0" name=""/>
        <dsp:cNvSpPr/>
      </dsp:nvSpPr>
      <dsp:spPr>
        <a:xfrm>
          <a:off x="7876047" y="2503278"/>
          <a:ext cx="1726215" cy="922320"/>
        </a:xfrm>
        <a:prstGeom prst="rect">
          <a:avLst/>
        </a:prstGeom>
        <a:solidFill>
          <a:schemeClr val="accent5">
            <a:tint val="40000"/>
            <a:alpha val="90000"/>
            <a:hueOff val="-1353478"/>
            <a:satOff val="-8325"/>
            <a:lumOff val="-1417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353478"/>
              <a:satOff val="-8325"/>
              <a:lumOff val="-14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¿Quién?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Arial" panose="020B0604020202020204" pitchFamily="34" charset="0"/>
              <a:cs typeface="Arial" panose="020B0604020202020204" pitchFamily="34" charset="0"/>
            </a:rPr>
            <a:t>¿Con qué criterios?</a:t>
          </a:r>
          <a:endParaRPr lang="es-EC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876047" y="2503278"/>
        <a:ext cx="1726215" cy="9223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2F65E-31B6-3B4A-B56A-0FA74EFF186B}">
      <dsp:nvSpPr>
        <dsp:cNvPr id="0" name=""/>
        <dsp:cNvSpPr/>
      </dsp:nvSpPr>
      <dsp:spPr>
        <a:xfrm>
          <a:off x="1062" y="1232348"/>
          <a:ext cx="1740853" cy="6963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Eficacia técnica 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62" y="1232348"/>
        <a:ext cx="1566768" cy="696341"/>
      </dsp:txXfrm>
    </dsp:sp>
    <dsp:sp modelId="{92760398-95C4-5646-9502-29734DB7F473}">
      <dsp:nvSpPr>
        <dsp:cNvPr id="0" name=""/>
        <dsp:cNvSpPr/>
      </dsp:nvSpPr>
      <dsp:spPr>
        <a:xfrm>
          <a:off x="1393745" y="1232348"/>
          <a:ext cx="1740853" cy="69634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Precisión diagnostica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41916" y="1232348"/>
        <a:ext cx="1044512" cy="696341"/>
      </dsp:txXfrm>
    </dsp:sp>
    <dsp:sp modelId="{D937DFCD-1476-411E-92DD-279ABB877D38}">
      <dsp:nvSpPr>
        <dsp:cNvPr id="0" name=""/>
        <dsp:cNvSpPr/>
      </dsp:nvSpPr>
      <dsp:spPr>
        <a:xfrm>
          <a:off x="2786428" y="1232348"/>
          <a:ext cx="1740853" cy="69634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Pensamiento diagnostico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34599" y="1232348"/>
        <a:ext cx="1044512" cy="696341"/>
      </dsp:txXfrm>
    </dsp:sp>
    <dsp:sp modelId="{5F4AD90E-6AF3-DA49-9A8C-684B88103CF2}">
      <dsp:nvSpPr>
        <dsp:cNvPr id="0" name=""/>
        <dsp:cNvSpPr/>
      </dsp:nvSpPr>
      <dsp:spPr>
        <a:xfrm>
          <a:off x="4179110" y="1232348"/>
          <a:ext cx="1740853" cy="69634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Pensamiento terapéutico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27281" y="1232348"/>
        <a:ext cx="1044512" cy="696341"/>
      </dsp:txXfrm>
    </dsp:sp>
    <dsp:sp modelId="{BC14A34D-1BC9-5944-80D3-A8EE6919336B}">
      <dsp:nvSpPr>
        <dsp:cNvPr id="0" name=""/>
        <dsp:cNvSpPr/>
      </dsp:nvSpPr>
      <dsp:spPr>
        <a:xfrm>
          <a:off x="5571793" y="1232348"/>
          <a:ext cx="1740853" cy="69634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Resultados en pacientes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19964" y="1232348"/>
        <a:ext cx="1044512" cy="696341"/>
      </dsp:txXfrm>
    </dsp:sp>
    <dsp:sp modelId="{CD9D5D61-B193-E641-AC67-9D1CB342D1D4}">
      <dsp:nvSpPr>
        <dsp:cNvPr id="0" name=""/>
        <dsp:cNvSpPr/>
      </dsp:nvSpPr>
      <dsp:spPr>
        <a:xfrm>
          <a:off x="6964475" y="1232348"/>
          <a:ext cx="1740853" cy="69634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b="0" kern="1200" noProof="0">
              <a:latin typeface="Arial" panose="020B0604020202020204" pitchFamily="34" charset="0"/>
              <a:cs typeface="Arial" panose="020B0604020202020204" pitchFamily="34" charset="0"/>
            </a:rPr>
            <a:t>Resultados sociales</a:t>
          </a:r>
          <a:endParaRPr lang="es-419" sz="1200" b="0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312646" y="1232348"/>
        <a:ext cx="1044512" cy="696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C7165-3F14-4B03-9C0E-2CC8E357A794}" type="datetimeFigureOut">
              <a:rPr lang="es-EC" smtClean="0"/>
              <a:t>20/6/2022</a:t>
            </a:fld>
            <a:endParaRPr lang="es-EC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E79AD-7577-4CA1-866B-EFFD60829B0A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5782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1) la creciente presión </a:t>
            </a:r>
            <a:r>
              <a:rPr lang="es-EC" b="0" i="1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 programada</a:t>
            </a:r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de tecnologías sanitarias</a:t>
            </a:r>
          </a:p>
          <a:p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2) la ineficiente y fragmentada respuesta del sistema de salud frente a la misma</a:t>
            </a:r>
          </a:p>
          <a:p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3) cómo/cuánto esto, junto con los otros desafíos contextuales, nos cuesta en términos de salud y equidad en miras hacia la CUS</a:t>
            </a:r>
          </a:p>
          <a:p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(expresar el costo de la ineficiencia en términos de muertes evitables) o inequidades (brechas en el acceso en zonas rurales, por ejemplo)</a:t>
            </a:r>
          </a:p>
          <a:p>
            <a:r>
              <a:rPr lang="es-EC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4) cómo mejor gestionar esta presión</a:t>
            </a:r>
            <a:endParaRPr lang="es-EC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7E79AD-7577-4CA1-866B-EFFD60829B0A}" type="slidenum">
              <a:rPr lang="es-EC" smtClean="0"/>
              <a:t>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43918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0D7971-B4A8-4DFC-A55D-A7F81488E31C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3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86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360" y="564708"/>
            <a:ext cx="10241280" cy="695921"/>
          </a:xfrm>
        </p:spPr>
        <p:txBody>
          <a:bodyPr anchor="t"/>
          <a:lstStyle>
            <a:lvl1pPr>
              <a:defRPr cap="none" spc="0">
                <a:solidFill>
                  <a:schemeClr val="accent6">
                    <a:lumMod val="75000"/>
                  </a:schemeClr>
                </a:solidFill>
                <a:latin typeface="Arial Nova Cond" panose="020B0506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8677" y="1651247"/>
            <a:ext cx="10241280" cy="4420369"/>
          </a:xfrm>
        </p:spPr>
        <p:txBody>
          <a:bodyPr>
            <a:norm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8827" y="6409944"/>
            <a:ext cx="627829" cy="448056"/>
          </a:xfrm>
        </p:spPr>
        <p:txBody>
          <a:bodyPr/>
          <a:lstStyle>
            <a:lvl1pPr>
              <a:defRPr sz="16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13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83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015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64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4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9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Monday, June 20,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Monday, June 20, 2022</a:t>
            </a:fld>
            <a:endParaRPr lang="en-US" cap="al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3426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14" r:id="rId4"/>
    <p:sldLayoutId id="2147483715" r:id="rId5"/>
    <p:sldLayoutId id="2147483720" r:id="rId6"/>
    <p:sldLayoutId id="2147483716" r:id="rId7"/>
    <p:sldLayoutId id="2147483717" r:id="rId8"/>
    <p:sldLayoutId id="2147483718" r:id="rId9"/>
    <p:sldLayoutId id="2147483719" r:id="rId10"/>
    <p:sldLayoutId id="214748372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tif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3F794D0-2982-490E-88DA-93D4897508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7B6851-AB62-6007-378D-F3B1DE91EE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0" b="17450"/>
          <a:stretch/>
        </p:blipFill>
        <p:spPr>
          <a:xfrm>
            <a:off x="0" y="-1647"/>
            <a:ext cx="12192002" cy="446332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D24A3D-F07A-44A9-BE55-5576292E15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4460827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4441C9-FD2D-4031-B5C5-67478196C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038600" y="4463553"/>
            <a:ext cx="8153401" cy="2394447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1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BF09AEC-6E6E-418F-9974-8730F1B2B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4834054">
            <a:off x="2944145" y="2710934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9D3989-3E00-4727-914E-959DFE8FA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76701" y="4460827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0C7F21-3D3C-45EA-A2CA-BE8313B3C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355" y="4533040"/>
            <a:ext cx="10937289" cy="1248797"/>
          </a:xfrm>
        </p:spPr>
        <p:txBody>
          <a:bodyPr vert="horz" lIns="0" tIns="0" rIns="0" bIns="0" rtlCol="0" anchor="b">
            <a:normAutofit/>
          </a:bodyPr>
          <a:lstStyle/>
          <a:p>
            <a:pPr algn="r"/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¿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Cómo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enfrentar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la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presión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sobre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el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gasto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sanitario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? El </a:t>
            </a:r>
            <a:r>
              <a:rPr lang="en-US" cap="none" spc="0" dirty="0" err="1">
                <a:solidFill>
                  <a:schemeClr val="bg1"/>
                </a:solidFill>
                <a:latin typeface="Arial Nova Cond" panose="020B0506020202020204" pitchFamily="34" charset="0"/>
              </a:rPr>
              <a:t>caso</a:t>
            </a:r>
            <a:r>
              <a:rPr lang="en-U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 de Ecuador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E78DD9C8-542A-4918-8D94-8230B2257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4628" y="5947089"/>
            <a:ext cx="9660016" cy="456686"/>
          </a:xfrm>
        </p:spPr>
        <p:txBody>
          <a:bodyPr/>
          <a:lstStyle/>
          <a:p>
            <a:pPr algn="r">
              <a:lnSpc>
                <a:spcPct val="100000"/>
              </a:lnSpc>
            </a:pPr>
            <a:r>
              <a:rPr lang="es-ES" cap="none" spc="0" dirty="0">
                <a:solidFill>
                  <a:schemeClr val="bg1"/>
                </a:solidFill>
                <a:latin typeface="Arial Nova Cond" panose="020B0506020202020204" pitchFamily="34" charset="0"/>
              </a:rPr>
              <a:t>Rodrigo Henríquez, Coordinador de Desarrollo Estratégico - Ministerio de Salud Pública</a:t>
            </a:r>
            <a:endParaRPr lang="es-EC" cap="none" spc="0" dirty="0">
              <a:solidFill>
                <a:schemeClr val="bg1"/>
              </a:solidFill>
              <a:latin typeface="Arial Nova Con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88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E9D374-639C-4137-9747-6BE0B72B1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211528"/>
            <a:ext cx="10241280" cy="695921"/>
          </a:xfrm>
        </p:spPr>
        <p:txBody>
          <a:bodyPr>
            <a:noAutofit/>
          </a:bodyPr>
          <a:lstStyle/>
          <a:p>
            <a:r>
              <a:rPr lang="es-EC" sz="2800" dirty="0"/>
              <a:t>Inclusiones en la lista de medicamentos esenciales de Ecuador 2019</a:t>
            </a:r>
            <a:br>
              <a:rPr lang="es-EC" sz="2800" dirty="0"/>
            </a:br>
            <a:endParaRPr lang="es-EC" sz="2800" dirty="0"/>
          </a:p>
        </p:txBody>
      </p:sp>
      <p:sp>
        <p:nvSpPr>
          <p:cNvPr id="9218" name="Marcador de número de diapositiva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727AE9E-8EEE-4CDF-AD42-41966DAA663D}" type="slidenum">
              <a:rPr lang="es-ES"/>
              <a:pPr/>
              <a:t>10</a:t>
            </a:fld>
            <a:endParaRPr lang="es-ES"/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67432"/>
              </p:ext>
            </p:extLst>
          </p:nvPr>
        </p:nvGraphicFramePr>
        <p:xfrm>
          <a:off x="538555" y="765406"/>
          <a:ext cx="5771668" cy="5527644"/>
        </p:xfrm>
        <a:graphic>
          <a:graphicData uri="http://schemas.openxmlformats.org/drawingml/2006/table">
            <a:tbl>
              <a:tblPr/>
              <a:tblGrid>
                <a:gridCol w="2757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5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53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7514"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 Indicaciones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¿Consta en la LME-OMS?</a:t>
                      </a:r>
                    </a:p>
                  </a:txBody>
                  <a:tcPr marL="11326" marR="11326" marT="11326" marB="0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 Total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 %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132">
                <a:tc>
                  <a:txBody>
                    <a:bodyPr/>
                    <a:lstStyle/>
                    <a:p>
                      <a:pPr algn="ctr" fontAlgn="t"/>
                      <a:endParaRPr lang="es-ES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Si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Total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1326" marR="11326" marT="11326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Cáncer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17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27%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Enfermedad cardiovascular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11%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Enfermedad autoinmune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8%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Epilepsia/sedante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Antibiótico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44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Hepatitis B y C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Vacuna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Diabetes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Trasplante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Asma/EPOC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Afecciones de la piel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Antídoto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Malaria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Hiperplasia prostática benigna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Albúmina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VIH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Anticoagulante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Apnea prematuros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6489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Conjuntivitis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68132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Déficit de hormona de crecimiento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2%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68132"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Total general</a:t>
                      </a:r>
                    </a:p>
                  </a:txBody>
                  <a:tcPr marL="92297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43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21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64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11326" marR="11326" marT="0" marB="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7103320" y="1192597"/>
            <a:ext cx="4113320" cy="88152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564" dirty="0">
                <a:solidFill>
                  <a:schemeClr val="bg1"/>
                </a:solidFill>
                <a:latin typeface="Arial"/>
                <a:cs typeface="Arial"/>
              </a:rPr>
              <a:t>La mayoría para tratamiento de cáncer.</a:t>
            </a:r>
          </a:p>
        </p:txBody>
      </p:sp>
      <p:sp>
        <p:nvSpPr>
          <p:cNvPr id="17" name="5 CuadroTexto">
            <a:extLst>
              <a:ext uri="{FF2B5EF4-FFF2-40B4-BE49-F238E27FC236}">
                <a16:creationId xmlns:a16="http://schemas.microsoft.com/office/drawing/2014/main" id="{959FE721-E9A8-4AE2-A6DA-8F20AEB16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1111" y="3192109"/>
            <a:ext cx="4392943" cy="4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85" tIns="40993" rIns="81985" bIns="40993">
            <a:spAutoFit/>
          </a:bodyPr>
          <a:lstStyle/>
          <a:p>
            <a:pPr algn="ctr"/>
            <a:r>
              <a:rPr lang="es-EC" sz="1200" dirty="0">
                <a:latin typeface="Arial"/>
                <a:cs typeface="Arial"/>
              </a:rPr>
              <a:t>Valor total del CNMB para el </a:t>
            </a:r>
            <a:r>
              <a:rPr lang="es-EC" sz="1200" b="1" dirty="0">
                <a:latin typeface="Arial"/>
                <a:cs typeface="Arial"/>
              </a:rPr>
              <a:t>MSP</a:t>
            </a:r>
            <a:r>
              <a:rPr lang="es-EC" sz="1200" dirty="0">
                <a:latin typeface="Arial"/>
                <a:cs typeface="Arial"/>
              </a:rPr>
              <a:t> (2020): </a:t>
            </a:r>
            <a:r>
              <a:rPr lang="es-ES" sz="1200" b="1" dirty="0">
                <a:latin typeface="Arial"/>
                <a:cs typeface="Arial"/>
              </a:rPr>
              <a:t>160 MM USD </a:t>
            </a:r>
            <a:endParaRPr lang="es-EC" sz="1200" b="1" dirty="0">
              <a:latin typeface="Arial"/>
              <a:cs typeface="Arial"/>
            </a:endParaRPr>
          </a:p>
          <a:p>
            <a:pPr algn="ctr"/>
            <a:endParaRPr lang="es-ES" sz="1200" dirty="0">
              <a:latin typeface="Arial"/>
              <a:cs typeface="Arial"/>
            </a:endParaRPr>
          </a:p>
        </p:txBody>
      </p:sp>
      <p:cxnSp>
        <p:nvCxnSpPr>
          <p:cNvPr id="18" name="Conector recto 2">
            <a:extLst>
              <a:ext uri="{FF2B5EF4-FFF2-40B4-BE49-F238E27FC236}">
                <a16:creationId xmlns:a16="http://schemas.microsoft.com/office/drawing/2014/main" id="{78635346-17D6-4CF1-89B0-6EA9C82821BA}"/>
              </a:ext>
            </a:extLst>
          </p:cNvPr>
          <p:cNvCxnSpPr/>
          <p:nvPr/>
        </p:nvCxnSpPr>
        <p:spPr>
          <a:xfrm>
            <a:off x="7058985" y="3571630"/>
            <a:ext cx="4317429" cy="158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0">
            <a:extLst>
              <a:ext uri="{FF2B5EF4-FFF2-40B4-BE49-F238E27FC236}">
                <a16:creationId xmlns:a16="http://schemas.microsoft.com/office/drawing/2014/main" id="{07EA5A34-98EB-4CBF-A2A7-3AE68A61EAE8}"/>
              </a:ext>
            </a:extLst>
          </p:cNvPr>
          <p:cNvCxnSpPr/>
          <p:nvPr/>
        </p:nvCxnSpPr>
        <p:spPr>
          <a:xfrm>
            <a:off x="8023046" y="4184119"/>
            <a:ext cx="3375025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6 CuadroTexto">
            <a:extLst>
              <a:ext uri="{FF2B5EF4-FFF2-40B4-BE49-F238E27FC236}">
                <a16:creationId xmlns:a16="http://schemas.microsoft.com/office/drawing/2014/main" id="{18532A6E-533A-47A9-8487-651001A3F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534" y="2945809"/>
            <a:ext cx="5015911" cy="26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85" tIns="40993" rIns="81985" bIns="40993">
            <a:spAutoFit/>
          </a:bodyPr>
          <a:lstStyle/>
          <a:p>
            <a:r>
              <a:rPr lang="es-EC" sz="1200" dirty="0">
                <a:latin typeface="Arial"/>
                <a:cs typeface="Arial"/>
              </a:rPr>
              <a:t>Presupuesto Devengado </a:t>
            </a:r>
            <a:r>
              <a:rPr lang="es-EC" sz="1200" b="1" dirty="0">
                <a:latin typeface="Arial"/>
                <a:cs typeface="Arial"/>
              </a:rPr>
              <a:t>MSP</a:t>
            </a:r>
            <a:r>
              <a:rPr lang="es-EC" sz="1200" dirty="0">
                <a:latin typeface="Arial"/>
                <a:cs typeface="Arial"/>
              </a:rPr>
              <a:t> medicamentos (2020): </a:t>
            </a:r>
            <a:r>
              <a:rPr lang="es-ES" sz="1200" b="1" dirty="0">
                <a:latin typeface="Arial"/>
                <a:cs typeface="Arial"/>
              </a:rPr>
              <a:t>167 MM USD *</a:t>
            </a:r>
          </a:p>
        </p:txBody>
      </p:sp>
      <p:sp>
        <p:nvSpPr>
          <p:cNvPr id="21" name="15 CuadroTexto">
            <a:extLst>
              <a:ext uri="{FF2B5EF4-FFF2-40B4-BE49-F238E27FC236}">
                <a16:creationId xmlns:a16="http://schemas.microsoft.com/office/drawing/2014/main" id="{29D815F0-B7A0-4D84-94DC-F4693F7757DD}"/>
              </a:ext>
            </a:extLst>
          </p:cNvPr>
          <p:cNvSpPr txBox="1"/>
          <p:nvPr/>
        </p:nvSpPr>
        <p:spPr>
          <a:xfrm>
            <a:off x="7662835" y="3661480"/>
            <a:ext cx="3683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C" sz="1200" dirty="0">
                <a:latin typeface="Arial" pitchFamily="34" charset="0"/>
                <a:cs typeface="Arial" pitchFamily="34" charset="0"/>
              </a:rPr>
              <a:t>Necesidad total para 2020: </a:t>
            </a:r>
            <a:r>
              <a:rPr lang="es-EC" sz="1200" b="1" dirty="0">
                <a:latin typeface="Arial" pitchFamily="34" charset="0"/>
                <a:cs typeface="Arial" pitchFamily="34" charset="0"/>
              </a:rPr>
              <a:t>327 MM USD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16 CuadroTexto">
            <a:extLst>
              <a:ext uri="{FF2B5EF4-FFF2-40B4-BE49-F238E27FC236}">
                <a16:creationId xmlns:a16="http://schemas.microsoft.com/office/drawing/2014/main" id="{73A2E4A8-EE19-4955-8990-847F2EFC46D1}"/>
              </a:ext>
            </a:extLst>
          </p:cNvPr>
          <p:cNvSpPr txBox="1"/>
          <p:nvPr/>
        </p:nvSpPr>
        <p:spPr>
          <a:xfrm>
            <a:off x="7774973" y="5357626"/>
            <a:ext cx="3683480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C" sz="1400" dirty="0">
                <a:latin typeface="Arial" pitchFamily="34" charset="0"/>
                <a:cs typeface="Arial" pitchFamily="34" charset="0"/>
              </a:rPr>
              <a:t>MSP + IESS al 2020: </a:t>
            </a:r>
            <a:r>
              <a:rPr lang="es-EC" sz="1400" b="1" dirty="0">
                <a:latin typeface="Arial" pitchFamily="34" charset="0"/>
                <a:cs typeface="Arial" pitchFamily="34" charset="0"/>
              </a:rPr>
              <a:t>691 MM USD</a:t>
            </a:r>
            <a:endParaRPr lang="es-E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6 CuadroTexto">
            <a:extLst>
              <a:ext uri="{FF2B5EF4-FFF2-40B4-BE49-F238E27FC236}">
                <a16:creationId xmlns:a16="http://schemas.microsoft.com/office/drawing/2014/main" id="{A5213598-1B47-4A70-9A8F-0BCC64607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5454" y="4296033"/>
            <a:ext cx="5015911" cy="26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85" tIns="40993" rIns="81985" bIns="40993">
            <a:spAutoFit/>
          </a:bodyPr>
          <a:lstStyle/>
          <a:p>
            <a:r>
              <a:rPr lang="es-EC" sz="1200" dirty="0">
                <a:latin typeface="Arial"/>
                <a:cs typeface="Arial"/>
              </a:rPr>
              <a:t>Presupuesto Devengado </a:t>
            </a:r>
            <a:r>
              <a:rPr lang="es-EC" sz="1200" b="1" dirty="0">
                <a:latin typeface="Arial"/>
                <a:cs typeface="Arial"/>
              </a:rPr>
              <a:t>IESS</a:t>
            </a:r>
            <a:r>
              <a:rPr lang="es-EC" sz="1200" dirty="0">
                <a:latin typeface="Arial"/>
                <a:cs typeface="Arial"/>
              </a:rPr>
              <a:t> medicamentos (2018): </a:t>
            </a:r>
            <a:r>
              <a:rPr lang="es-EC" sz="1200" b="1" dirty="0">
                <a:latin typeface="Arial"/>
                <a:cs typeface="Arial"/>
              </a:rPr>
              <a:t>203,6</a:t>
            </a:r>
            <a:r>
              <a:rPr lang="es-ES" sz="1200" b="1" dirty="0">
                <a:latin typeface="Arial"/>
                <a:cs typeface="Arial"/>
              </a:rPr>
              <a:t> MM USD *</a:t>
            </a:r>
          </a:p>
        </p:txBody>
      </p:sp>
      <p:sp>
        <p:nvSpPr>
          <p:cNvPr id="24" name="5 CuadroTexto">
            <a:extLst>
              <a:ext uri="{FF2B5EF4-FFF2-40B4-BE49-F238E27FC236}">
                <a16:creationId xmlns:a16="http://schemas.microsoft.com/office/drawing/2014/main" id="{0116E3FA-FEB8-4BEB-95D4-B1E413E00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0241" y="4470659"/>
            <a:ext cx="4392943" cy="4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85" tIns="40993" rIns="81985" bIns="40993">
            <a:spAutoFit/>
          </a:bodyPr>
          <a:lstStyle/>
          <a:p>
            <a:pPr algn="ctr"/>
            <a:r>
              <a:rPr lang="es-EC" sz="1200" dirty="0">
                <a:latin typeface="Arial"/>
                <a:cs typeface="Arial"/>
              </a:rPr>
              <a:t>Valor total del CNMB para el </a:t>
            </a:r>
            <a:r>
              <a:rPr lang="es-EC" sz="1200" b="1" dirty="0">
                <a:latin typeface="Arial"/>
                <a:cs typeface="Arial"/>
              </a:rPr>
              <a:t>IESS</a:t>
            </a:r>
            <a:r>
              <a:rPr lang="es-EC" sz="1200" dirty="0">
                <a:latin typeface="Arial"/>
                <a:cs typeface="Arial"/>
              </a:rPr>
              <a:t> (2020): </a:t>
            </a:r>
            <a:r>
              <a:rPr lang="es-ES" sz="1200" b="1" dirty="0">
                <a:latin typeface="Arial"/>
                <a:cs typeface="Arial"/>
              </a:rPr>
              <a:t>160 MM USD </a:t>
            </a:r>
            <a:endParaRPr lang="es-EC" sz="1200" b="1" dirty="0">
              <a:latin typeface="Arial"/>
              <a:cs typeface="Arial"/>
            </a:endParaRPr>
          </a:p>
          <a:p>
            <a:pPr algn="ctr"/>
            <a:endParaRPr lang="es-ES" sz="1200" dirty="0">
              <a:latin typeface="Arial"/>
              <a:cs typeface="Arial"/>
            </a:endParaRPr>
          </a:p>
        </p:txBody>
      </p:sp>
      <p:sp>
        <p:nvSpPr>
          <p:cNvPr id="25" name="15 CuadroTexto">
            <a:extLst>
              <a:ext uri="{FF2B5EF4-FFF2-40B4-BE49-F238E27FC236}">
                <a16:creationId xmlns:a16="http://schemas.microsoft.com/office/drawing/2014/main" id="{C986B9A5-8AB2-4D36-A854-901961081757}"/>
              </a:ext>
            </a:extLst>
          </p:cNvPr>
          <p:cNvSpPr txBox="1"/>
          <p:nvPr/>
        </p:nvSpPr>
        <p:spPr>
          <a:xfrm>
            <a:off x="7528697" y="4922778"/>
            <a:ext cx="3683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C" sz="1200" dirty="0">
                <a:latin typeface="Arial" pitchFamily="34" charset="0"/>
                <a:cs typeface="Arial" pitchFamily="34" charset="0"/>
              </a:rPr>
              <a:t>Necesidad total para 2020: </a:t>
            </a:r>
            <a:r>
              <a:rPr lang="es-EC" sz="1200" b="1" dirty="0">
                <a:latin typeface="Arial" pitchFamily="34" charset="0"/>
                <a:cs typeface="Arial" pitchFamily="34" charset="0"/>
              </a:rPr>
              <a:t>364 MM USD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Conector recto 19">
            <a:extLst>
              <a:ext uri="{FF2B5EF4-FFF2-40B4-BE49-F238E27FC236}">
                <a16:creationId xmlns:a16="http://schemas.microsoft.com/office/drawing/2014/main" id="{ACF93ABC-B6A1-47FD-A99D-DBF375D9223D}"/>
              </a:ext>
            </a:extLst>
          </p:cNvPr>
          <p:cNvCxnSpPr/>
          <p:nvPr/>
        </p:nvCxnSpPr>
        <p:spPr>
          <a:xfrm>
            <a:off x="7211385" y="4827904"/>
            <a:ext cx="4317429" cy="158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975360" y="258536"/>
            <a:ext cx="10241280" cy="695921"/>
          </a:xfrm>
        </p:spPr>
        <p:txBody>
          <a:bodyPr>
            <a:noAutofit/>
          </a:bodyPr>
          <a:lstStyle/>
          <a:p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Creciente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presión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incorporación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programada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tecnologías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de alto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precio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cobertura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pública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A58052-F090-4E44-9286-71BB98F48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6" y="1494744"/>
            <a:ext cx="3067627" cy="4420369"/>
          </a:xfrm>
        </p:spPr>
        <p:txBody>
          <a:bodyPr>
            <a:noAutofit/>
          </a:bodyPr>
          <a:lstStyle/>
          <a:p>
            <a:pPr marL="285750" indent="-285750">
              <a:buFontTx/>
              <a:buChar char="-"/>
            </a:pPr>
            <a:r>
              <a:rPr lang="es-ES" sz="1800" b="1" dirty="0"/>
              <a:t>Inducción de demanda</a:t>
            </a:r>
          </a:p>
          <a:p>
            <a:pPr marL="285750" indent="-285750">
              <a:buFontTx/>
              <a:buChar char="-"/>
            </a:pPr>
            <a:r>
              <a:rPr lang="es-ES" sz="1800" b="1" dirty="0"/>
              <a:t>Uso de mecanismos excepcionales</a:t>
            </a:r>
          </a:p>
          <a:p>
            <a:pPr marL="285750" indent="-285750">
              <a:buFontTx/>
              <a:buChar char="-"/>
            </a:pPr>
            <a:r>
              <a:rPr lang="es-ES" sz="1800" b="1" dirty="0"/>
              <a:t>Judicialización</a:t>
            </a:r>
          </a:p>
          <a:p>
            <a:pPr algn="l"/>
            <a:r>
              <a:rPr lang="es-ES" sz="1800" dirty="0">
                <a:cs typeface="Calibri Light" panose="020F0302020204030204" pitchFamily="34" charset="0"/>
              </a:rPr>
              <a:t>La respuesta actual es </a:t>
            </a:r>
            <a:r>
              <a:rPr lang="es-ES" sz="1800" dirty="0">
                <a:solidFill>
                  <a:srgbClr val="FF0000"/>
                </a:solidFill>
                <a:cs typeface="Calibri Light" panose="020F0302020204030204" pitchFamily="34" charset="0"/>
              </a:rPr>
              <a:t>fragmentada</a:t>
            </a:r>
            <a:r>
              <a:rPr lang="es-ES" sz="1800" dirty="0">
                <a:cs typeface="Calibri Light" panose="020F0302020204030204" pitchFamily="34" charset="0"/>
              </a:rPr>
              <a:t> e </a:t>
            </a:r>
            <a:r>
              <a:rPr lang="es-ES" sz="1800" dirty="0">
                <a:solidFill>
                  <a:srgbClr val="FF0000"/>
                </a:solidFill>
                <a:cs typeface="Calibri Light" panose="020F0302020204030204" pitchFamily="34" charset="0"/>
              </a:rPr>
              <a:t>inequitativa</a:t>
            </a:r>
            <a:r>
              <a:rPr lang="es-ES" sz="1800" dirty="0">
                <a:cs typeface="Calibri Light" panose="020F0302020204030204" pitchFamily="34" charset="0"/>
              </a:rPr>
              <a:t>, y amenaza la </a:t>
            </a:r>
            <a:r>
              <a:rPr lang="es-ES" sz="1800" dirty="0">
                <a:solidFill>
                  <a:srgbClr val="FF0000"/>
                </a:solidFill>
                <a:cs typeface="Calibri Light" panose="020F0302020204030204" pitchFamily="34" charset="0"/>
              </a:rPr>
              <a:t>sostenibilidad</a:t>
            </a:r>
            <a:r>
              <a:rPr lang="es-ES" sz="1800" dirty="0">
                <a:cs typeface="Calibri Light" panose="020F0302020204030204" pitchFamily="34" charset="0"/>
              </a:rPr>
              <a:t> financiera del sistema sanitario</a:t>
            </a:r>
          </a:p>
          <a:p>
            <a:pPr algn="l"/>
            <a:r>
              <a:rPr lang="es-ES" sz="1800" dirty="0">
                <a:cs typeface="Calibri Light" panose="020F0302020204030204" pitchFamily="34" charset="0"/>
              </a:rPr>
              <a:t>No se aplican economías de escala – </a:t>
            </a:r>
            <a:r>
              <a:rPr lang="es-ES" sz="1800" b="1" dirty="0">
                <a:solidFill>
                  <a:srgbClr val="FF0000"/>
                </a:solidFill>
                <a:cs typeface="Calibri Light" panose="020F0302020204030204" pitchFamily="34" charset="0"/>
              </a:rPr>
              <a:t>compra minorista fragmentada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8C6A316-6E94-420D-867C-107816E2A0B4}"/>
              </a:ext>
            </a:extLst>
          </p:cNvPr>
          <p:cNvGrpSpPr/>
          <p:nvPr/>
        </p:nvGrpSpPr>
        <p:grpSpPr>
          <a:xfrm>
            <a:off x="4006963" y="1226571"/>
            <a:ext cx="7621956" cy="5084003"/>
            <a:chOff x="940838" y="1218307"/>
            <a:chExt cx="8371114" cy="5583707"/>
          </a:xfrm>
        </p:grpSpPr>
        <p:pic>
          <p:nvPicPr>
            <p:cNvPr id="7" name="Picture 6" descr="ETMIS-esp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08"/>
            <a:stretch/>
          </p:blipFill>
          <p:spPr>
            <a:xfrm>
              <a:off x="940838" y="1218307"/>
              <a:ext cx="8371114" cy="5583707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AA2C04BA-B33B-423B-9F0F-871FAE5A8DAE}"/>
                </a:ext>
              </a:extLst>
            </p:cNvPr>
            <p:cNvSpPr/>
            <p:nvPr/>
          </p:nvSpPr>
          <p:spPr>
            <a:xfrm>
              <a:off x="8677469" y="2332653"/>
              <a:ext cx="205274" cy="1455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7F19A-6F80-4E60-8E97-5ADA7210C07A}"/>
              </a:ext>
            </a:extLst>
          </p:cNvPr>
          <p:cNvSpPr/>
          <p:nvPr/>
        </p:nvSpPr>
        <p:spPr>
          <a:xfrm>
            <a:off x="4279037" y="3116062"/>
            <a:ext cx="2263806" cy="30387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67CDF26-3DDC-4158-800F-29A15C8CFAEB}"/>
              </a:ext>
            </a:extLst>
          </p:cNvPr>
          <p:cNvSpPr/>
          <p:nvPr/>
        </p:nvSpPr>
        <p:spPr>
          <a:xfrm>
            <a:off x="3956484" y="1189560"/>
            <a:ext cx="2902998" cy="189099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3DCA5F-4364-4AA4-842F-03B32E328C6E}"/>
              </a:ext>
            </a:extLst>
          </p:cNvPr>
          <p:cNvSpPr txBox="1"/>
          <p:nvPr/>
        </p:nvSpPr>
        <p:spPr>
          <a:xfrm>
            <a:off x="3915052" y="2640330"/>
            <a:ext cx="2982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Incorporación no programada</a:t>
            </a:r>
            <a:endParaRPr lang="es-EC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122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5360" y="203662"/>
            <a:ext cx="10241280" cy="506551"/>
          </a:xfrm>
        </p:spPr>
        <p:txBody>
          <a:bodyPr>
            <a:normAutofit/>
          </a:bodyPr>
          <a:lstStyle/>
          <a:p>
            <a:pPr algn="l"/>
            <a:r>
              <a:rPr lang="es-ES" sz="2968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Judicialización del acceso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B05428F-DF4A-4FDE-86AE-5E747F1C9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17390"/>
              </p:ext>
            </p:extLst>
          </p:nvPr>
        </p:nvGraphicFramePr>
        <p:xfrm>
          <a:off x="975360" y="825623"/>
          <a:ext cx="10269264" cy="5470568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2566712">
                  <a:extLst>
                    <a:ext uri="{9D8B030D-6E8A-4147-A177-3AD203B41FA5}">
                      <a16:colId xmlns:a16="http://schemas.microsoft.com/office/drawing/2014/main" val="1392941541"/>
                    </a:ext>
                  </a:extLst>
                </a:gridCol>
                <a:gridCol w="2566712">
                  <a:extLst>
                    <a:ext uri="{9D8B030D-6E8A-4147-A177-3AD203B41FA5}">
                      <a16:colId xmlns:a16="http://schemas.microsoft.com/office/drawing/2014/main" val="2816685676"/>
                    </a:ext>
                  </a:extLst>
                </a:gridCol>
                <a:gridCol w="2567920">
                  <a:extLst>
                    <a:ext uri="{9D8B030D-6E8A-4147-A177-3AD203B41FA5}">
                      <a16:colId xmlns:a16="http://schemas.microsoft.com/office/drawing/2014/main" val="666240462"/>
                    </a:ext>
                  </a:extLst>
                </a:gridCol>
                <a:gridCol w="2567920">
                  <a:extLst>
                    <a:ext uri="{9D8B030D-6E8A-4147-A177-3AD203B41FA5}">
                      <a16:colId xmlns:a16="http://schemas.microsoft.com/office/drawing/2014/main" val="3823677384"/>
                    </a:ext>
                  </a:extLst>
                </a:gridCol>
              </a:tblGrid>
              <a:tr h="246423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Algunos medicamentos cuyo acceso se ha judicializado en Ecuador</a:t>
                      </a:r>
                      <a:endParaRPr lang="es-EC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929" marR="33929" marT="0" marB="0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426319"/>
                  </a:ext>
                </a:extLst>
              </a:tr>
              <a:tr h="3963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Acetato de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abiraterona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Adalimumab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Afatinib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Agalsidasa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beta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Alglucosidasa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alfa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Asparaginasa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Ataluren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Atezolizumab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Azacitidina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Baclofeno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Bendamustina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Bevacizumab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Bortezomib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Bosentán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Bosutinib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Brentuximab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vedotin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Cerliponasa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alfa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Cetuximab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Ciclosporina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Crizotinib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Dasatinib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Doxorrubicina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liposomal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pegilada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Enzalutamida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Erlotinib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 de crecimiento epidérmico humano recombinante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 VIII de coagulación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Fingolimod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Galsulfasa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Gefitinib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Ibrutinib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Imiglucerasa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Insulina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degludec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Insulina glargina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Irinotecan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L-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Asparaginasa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Lapatinib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Lenalidomida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Miglustat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Nab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Paclitaxel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Nilotinib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Nivolumab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Nusinersen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Obinutuzumab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Ocrelizumab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Olaparib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Palbociclib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Panitumumab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Pazopanib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Pembrolizumab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Pertuzumab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Pomalidomida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Ponatinib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Pramipexol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Pregabalina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Regorafenib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Ribociclib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Riluzol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Romiplostin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Ruxolitinib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Secukinumab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Sildenafil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Sorafenib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Tapentadol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Teriparatida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Trastuzumab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emtansina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Vedolizumab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Vemurafenib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Vismodegib</a:t>
                      </a:r>
                      <a:endParaRPr lang="es-EC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929" marR="33929" marT="0" marB="0"/>
                </a:tc>
                <a:extLst>
                  <a:ext uri="{0D108BD9-81ED-4DB2-BD59-A6C34878D82A}">
                    <a16:rowId xmlns:a16="http://schemas.microsoft.com/office/drawing/2014/main" val="1173542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053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2756D-1AF3-4298-96D5-164173FBF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422405"/>
            <a:ext cx="10241280" cy="286646"/>
          </a:xfrm>
        </p:spPr>
        <p:txBody>
          <a:bodyPr>
            <a:normAutofit fontScale="90000"/>
          </a:bodyPr>
          <a:lstStyle/>
          <a:p>
            <a:r>
              <a:rPr lang="es-ES" dirty="0"/>
              <a:t>Rendimiento de la inversión en tecnologías sanitarias</a:t>
            </a:r>
            <a:endParaRPr lang="es-EC" dirty="0"/>
          </a:p>
        </p:txBody>
      </p:sp>
      <p:pic>
        <p:nvPicPr>
          <p:cNvPr id="11" name="Imagen 3">
            <a:extLst>
              <a:ext uri="{FF2B5EF4-FFF2-40B4-BE49-F238E27FC236}">
                <a16:creationId xmlns:a16="http://schemas.microsoft.com/office/drawing/2014/main" id="{B6025E99-D46B-45EA-AB38-AE698E6A3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169167"/>
            <a:ext cx="7889967" cy="4989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uadroTexto 4">
            <a:extLst>
              <a:ext uri="{FF2B5EF4-FFF2-40B4-BE49-F238E27FC236}">
                <a16:creationId xmlns:a16="http://schemas.microsoft.com/office/drawing/2014/main" id="{E1B4E31F-87C2-4BEF-91DA-655A26079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6159138"/>
            <a:ext cx="80645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s-ES" altLang="es-EC" sz="1000"/>
              <a:t>Fuente: Félix Lobo. La economía, la innovación y el futuro del sistema nacional de salud español </a:t>
            </a:r>
          </a:p>
        </p:txBody>
      </p:sp>
    </p:spTree>
    <p:extLst>
      <p:ext uri="{BB962C8B-B14F-4D97-AF65-F5344CB8AC3E}">
        <p14:creationId xmlns:p14="http://schemas.microsoft.com/office/powerpoint/2010/main" val="952970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365CC9E0-D058-4A39-96C2-0246FDFF4F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501"/>
          <a:stretch/>
        </p:blipFill>
        <p:spPr>
          <a:xfrm>
            <a:off x="1136132" y="1473693"/>
            <a:ext cx="9919736" cy="4837501"/>
          </a:xfrm>
          <a:prstGeom prst="rect">
            <a:avLst/>
          </a:prstGeom>
        </p:spPr>
      </p:pic>
      <p:sp>
        <p:nvSpPr>
          <p:cNvPr id="4" name="Título 2">
            <a:extLst>
              <a:ext uri="{FF2B5EF4-FFF2-40B4-BE49-F238E27FC236}">
                <a16:creationId xmlns:a16="http://schemas.microsoft.com/office/drawing/2014/main" id="{B71120D8-F737-4F6A-8032-3F697ED5E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429665"/>
            <a:ext cx="10241280" cy="695921"/>
          </a:xfrm>
        </p:spPr>
        <p:txBody>
          <a:bodyPr>
            <a:noAutofit/>
          </a:bodyPr>
          <a:lstStyle/>
          <a:p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Creciente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participación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inversión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dispositivos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médicos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 los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presupestos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establecimientos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988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A7C30-DDF4-4BB6-BBC6-DCF74A64E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Cómo gestionar la presión </a:t>
            </a:r>
            <a:endParaRPr lang="es-EC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FF763-B36B-47EA-AC48-0CD131A66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s-EC" dirty="0"/>
              <a:t>Predisposición a negociar</a:t>
            </a:r>
          </a:p>
          <a:p>
            <a:pPr lvl="1"/>
            <a:r>
              <a:rPr lang="es-EC" dirty="0"/>
              <a:t>Evaluación de tecnologías sanitarias</a:t>
            </a:r>
          </a:p>
          <a:p>
            <a:pPr lvl="1"/>
            <a:r>
              <a:rPr lang="es-EC" dirty="0"/>
              <a:t>Priorización explícita</a:t>
            </a:r>
          </a:p>
          <a:p>
            <a:pPr lvl="1"/>
            <a:r>
              <a:rPr lang="es-EC" dirty="0"/>
              <a:t>Regulación de la variabilidad injustificada de la prescripción</a:t>
            </a:r>
          </a:p>
          <a:p>
            <a:pPr lvl="1"/>
            <a:r>
              <a:rPr lang="es-EC" dirty="0"/>
              <a:t>Pensar más allá de la coste-efectividad</a:t>
            </a:r>
          </a:p>
          <a:p>
            <a:pPr lvl="2"/>
            <a:r>
              <a:rPr lang="es-EC" dirty="0"/>
              <a:t>Procesos participativos para el desarrollo de marcos de valor</a:t>
            </a:r>
          </a:p>
          <a:p>
            <a:pPr lvl="2"/>
            <a:r>
              <a:rPr lang="es-EC" dirty="0"/>
              <a:t>Coste equidad y coste-efectividad distributiva</a:t>
            </a:r>
          </a:p>
        </p:txBody>
      </p:sp>
    </p:spTree>
    <p:extLst>
      <p:ext uri="{BB962C8B-B14F-4D97-AF65-F5344CB8AC3E}">
        <p14:creationId xmlns:p14="http://schemas.microsoft.com/office/powerpoint/2010/main" val="712035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862C0-58AD-476B-9F87-D91428F4F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463" y="432128"/>
            <a:ext cx="10241280" cy="438469"/>
          </a:xfrm>
        </p:spPr>
        <p:txBody>
          <a:bodyPr>
            <a:normAutofit fontScale="90000"/>
          </a:bodyPr>
          <a:lstStyle/>
          <a:p>
            <a:r>
              <a:rPr lang="es-ES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Predisposición a negociar: El caso de la Atrofia Muscular Espinal</a:t>
            </a:r>
            <a:endParaRPr lang="es-EC" sz="2800" cap="none" spc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38F292-5BCA-4C49-8D4F-B0ACE10A4439}"/>
              </a:ext>
            </a:extLst>
          </p:cNvPr>
          <p:cNvGrpSpPr/>
          <p:nvPr/>
        </p:nvGrpSpPr>
        <p:grpSpPr>
          <a:xfrm>
            <a:off x="1924521" y="2445836"/>
            <a:ext cx="8548189" cy="3662544"/>
            <a:chOff x="2459847" y="2967547"/>
            <a:chExt cx="18064151" cy="1248438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D3AFAC-89BE-457E-BB76-F0AB23AC613D}"/>
                </a:ext>
              </a:extLst>
            </p:cNvPr>
            <p:cNvGrpSpPr/>
            <p:nvPr/>
          </p:nvGrpSpPr>
          <p:grpSpPr>
            <a:xfrm>
              <a:off x="9733125" y="3096154"/>
              <a:ext cx="3074250" cy="5643963"/>
              <a:chOff x="1287287" y="1086417"/>
              <a:chExt cx="2027907" cy="3722998"/>
            </a:xfrm>
          </p:grpSpPr>
          <p:sp>
            <p:nvSpPr>
              <p:cNvPr id="7" name="Oval">
                <a:extLst>
                  <a:ext uri="{FF2B5EF4-FFF2-40B4-BE49-F238E27FC236}">
                    <a16:creationId xmlns:a16="http://schemas.microsoft.com/office/drawing/2014/main" id="{E1BF58A7-E2F3-4557-9E84-8CFBC7AFA67D}"/>
                  </a:ext>
                </a:extLst>
              </p:cNvPr>
              <p:cNvSpPr/>
              <p:nvPr/>
            </p:nvSpPr>
            <p:spPr>
              <a:xfrm>
                <a:off x="1287287" y="4259864"/>
                <a:ext cx="2027907" cy="5495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Shape">
                <a:extLst>
                  <a:ext uri="{FF2B5EF4-FFF2-40B4-BE49-F238E27FC236}">
                    <a16:creationId xmlns:a16="http://schemas.microsoft.com/office/drawing/2014/main" id="{6EB36C6E-5F54-4AF2-BE10-6797B842476C}"/>
                  </a:ext>
                </a:extLst>
              </p:cNvPr>
              <p:cNvSpPr/>
              <p:nvPr/>
            </p:nvSpPr>
            <p:spPr>
              <a:xfrm>
                <a:off x="1442086" y="1705623"/>
                <a:ext cx="1710577" cy="2983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11" y="3278"/>
                    </a:moveTo>
                    <a:cubicBezTo>
                      <a:pt x="16322" y="3138"/>
                      <a:pt x="15980" y="2858"/>
                      <a:pt x="15980" y="2521"/>
                    </a:cubicBezTo>
                    <a:lnTo>
                      <a:pt x="15980" y="0"/>
                    </a:lnTo>
                    <a:lnTo>
                      <a:pt x="10849" y="0"/>
                    </a:lnTo>
                    <a:lnTo>
                      <a:pt x="10800" y="0"/>
                    </a:lnTo>
                    <a:lnTo>
                      <a:pt x="5620" y="0"/>
                    </a:lnTo>
                    <a:lnTo>
                      <a:pt x="5620" y="2521"/>
                    </a:lnTo>
                    <a:cubicBezTo>
                      <a:pt x="5620" y="2858"/>
                      <a:pt x="5278" y="3138"/>
                      <a:pt x="4789" y="3278"/>
                    </a:cubicBezTo>
                    <a:cubicBezTo>
                      <a:pt x="49" y="4539"/>
                      <a:pt x="0" y="6668"/>
                      <a:pt x="0" y="6668"/>
                    </a:cubicBezTo>
                    <a:lnTo>
                      <a:pt x="0" y="19919"/>
                    </a:lnTo>
                    <a:cubicBezTo>
                      <a:pt x="0" y="20844"/>
                      <a:pt x="4838" y="21600"/>
                      <a:pt x="10751" y="21600"/>
                    </a:cubicBezTo>
                    <a:lnTo>
                      <a:pt x="10751" y="21600"/>
                    </a:lnTo>
                    <a:cubicBezTo>
                      <a:pt x="10751" y="21600"/>
                      <a:pt x="10751" y="21600"/>
                      <a:pt x="10800" y="21600"/>
                    </a:cubicBezTo>
                    <a:cubicBezTo>
                      <a:pt x="10800" y="21600"/>
                      <a:pt x="10800" y="21600"/>
                      <a:pt x="10849" y="21600"/>
                    </a:cubicBezTo>
                    <a:lnTo>
                      <a:pt x="10849" y="21600"/>
                    </a:lnTo>
                    <a:cubicBezTo>
                      <a:pt x="16811" y="21600"/>
                      <a:pt x="21600" y="20844"/>
                      <a:pt x="21600" y="19919"/>
                    </a:cubicBezTo>
                    <a:lnTo>
                      <a:pt x="21600" y="6668"/>
                    </a:lnTo>
                    <a:cubicBezTo>
                      <a:pt x="21600" y="6696"/>
                      <a:pt x="21600" y="4567"/>
                      <a:pt x="16811" y="327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Shape">
                <a:extLst>
                  <a:ext uri="{FF2B5EF4-FFF2-40B4-BE49-F238E27FC236}">
                    <a16:creationId xmlns:a16="http://schemas.microsoft.com/office/drawing/2014/main" id="{59E3A929-0F37-41A2-AF57-99C52AED38EC}"/>
                  </a:ext>
                </a:extLst>
              </p:cNvPr>
              <p:cNvSpPr/>
              <p:nvPr/>
            </p:nvSpPr>
            <p:spPr>
              <a:xfrm>
                <a:off x="1749761" y="1396022"/>
                <a:ext cx="1095226" cy="460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24" y="15247"/>
                    </a:moveTo>
                    <a:cubicBezTo>
                      <a:pt x="21524" y="18696"/>
                      <a:pt x="16715" y="21600"/>
                      <a:pt x="10762" y="21600"/>
                    </a:cubicBezTo>
                    <a:cubicBezTo>
                      <a:pt x="4809" y="21600"/>
                      <a:pt x="0" y="18877"/>
                      <a:pt x="0" y="15247"/>
                    </a:cubicBez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524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Shape">
                <a:extLst>
                  <a:ext uri="{FF2B5EF4-FFF2-40B4-BE49-F238E27FC236}">
                    <a16:creationId xmlns:a16="http://schemas.microsoft.com/office/drawing/2014/main" id="{267C4E33-4374-496D-A0D0-95DE5AD556A9}"/>
                  </a:ext>
                </a:extLst>
              </p:cNvPr>
              <p:cNvSpPr/>
              <p:nvPr/>
            </p:nvSpPr>
            <p:spPr>
              <a:xfrm>
                <a:off x="1720737" y="1086417"/>
                <a:ext cx="1153274" cy="398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48"/>
                    </a:moveTo>
                    <a:cubicBezTo>
                      <a:pt x="21600" y="19083"/>
                      <a:pt x="16744" y="21600"/>
                      <a:pt x="10800" y="21600"/>
                    </a:cubicBezTo>
                    <a:cubicBezTo>
                      <a:pt x="4784" y="21600"/>
                      <a:pt x="0" y="19293"/>
                      <a:pt x="0" y="16148"/>
                    </a:cubicBezTo>
                    <a:lnTo>
                      <a:pt x="0" y="5452"/>
                    </a:lnTo>
                    <a:cubicBezTo>
                      <a:pt x="0" y="2517"/>
                      <a:pt x="4856" y="0"/>
                      <a:pt x="10800" y="0"/>
                    </a:cubicBezTo>
                    <a:cubicBezTo>
                      <a:pt x="16816" y="0"/>
                      <a:pt x="21600" y="2307"/>
                      <a:pt x="21600" y="5452"/>
                    </a:cubicBezTo>
                    <a:lnTo>
                      <a:pt x="21600" y="1614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Oval">
                <a:extLst>
                  <a:ext uri="{FF2B5EF4-FFF2-40B4-BE49-F238E27FC236}">
                    <a16:creationId xmlns:a16="http://schemas.microsoft.com/office/drawing/2014/main" id="{3226871C-6997-4E3C-A0C6-7674CFED64A6}"/>
                  </a:ext>
                </a:extLst>
              </p:cNvPr>
              <p:cNvSpPr/>
              <p:nvPr/>
            </p:nvSpPr>
            <p:spPr>
              <a:xfrm>
                <a:off x="1794267" y="1125118"/>
                <a:ext cx="1006215" cy="116102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Shape">
                <a:extLst>
                  <a:ext uri="{FF2B5EF4-FFF2-40B4-BE49-F238E27FC236}">
                    <a16:creationId xmlns:a16="http://schemas.microsoft.com/office/drawing/2014/main" id="{5FB8FD26-CC89-4E59-AA90-77ED533CC8B5}"/>
                  </a:ext>
                </a:extLst>
              </p:cNvPr>
              <p:cNvSpPr/>
              <p:nvPr/>
            </p:nvSpPr>
            <p:spPr>
              <a:xfrm>
                <a:off x="1670431" y="2595739"/>
                <a:ext cx="1482232" cy="1936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30" extrusionOk="0">
                    <a:moveTo>
                      <a:pt x="21600" y="0"/>
                    </a:moveTo>
                    <a:cubicBezTo>
                      <a:pt x="21600" y="1377"/>
                      <a:pt x="15396" y="2151"/>
                      <a:pt x="7783" y="2151"/>
                    </a:cubicBezTo>
                    <a:cubicBezTo>
                      <a:pt x="7783" y="2151"/>
                      <a:pt x="5527" y="2194"/>
                      <a:pt x="2312" y="1893"/>
                    </a:cubicBezTo>
                    <a:cubicBezTo>
                      <a:pt x="1072" y="1764"/>
                      <a:pt x="0" y="2496"/>
                      <a:pt x="0" y="3442"/>
                    </a:cubicBezTo>
                    <a:lnTo>
                      <a:pt x="0" y="19535"/>
                    </a:lnTo>
                    <a:cubicBezTo>
                      <a:pt x="0" y="20309"/>
                      <a:pt x="790" y="20998"/>
                      <a:pt x="1805" y="21084"/>
                    </a:cubicBezTo>
                    <a:cubicBezTo>
                      <a:pt x="2594" y="21170"/>
                      <a:pt x="3384" y="21213"/>
                      <a:pt x="4061" y="21299"/>
                    </a:cubicBezTo>
                    <a:cubicBezTo>
                      <a:pt x="7332" y="21600"/>
                      <a:pt x="10659" y="21600"/>
                      <a:pt x="13986" y="21342"/>
                    </a:cubicBezTo>
                    <a:cubicBezTo>
                      <a:pt x="18498" y="20998"/>
                      <a:pt x="21600" y="20223"/>
                      <a:pt x="21600" y="19233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27DD2A04-ECFA-458A-BB76-EC03418F0563}"/>
                  </a:ext>
                </a:extLst>
              </p:cNvPr>
              <p:cNvSpPr/>
              <p:nvPr/>
            </p:nvSpPr>
            <p:spPr>
              <a:xfrm>
                <a:off x="1670431" y="2944041"/>
                <a:ext cx="119978" cy="344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387"/>
                    </a:moveTo>
                    <a:cubicBezTo>
                      <a:pt x="6968" y="20872"/>
                      <a:pt x="14632" y="21115"/>
                      <a:pt x="21600" y="21600"/>
                    </a:cubicBezTo>
                    <a:cubicBezTo>
                      <a:pt x="21600" y="14805"/>
                      <a:pt x="21600" y="7766"/>
                      <a:pt x="21600" y="971"/>
                    </a:cubicBezTo>
                    <a:cubicBezTo>
                      <a:pt x="14632" y="728"/>
                      <a:pt x="6968" y="243"/>
                      <a:pt x="0" y="0"/>
                    </a:cubicBezTo>
                    <a:cubicBezTo>
                      <a:pt x="0" y="6795"/>
                      <a:pt x="0" y="13591"/>
                      <a:pt x="0" y="20387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Shape">
                <a:extLst>
                  <a:ext uri="{FF2B5EF4-FFF2-40B4-BE49-F238E27FC236}">
                    <a16:creationId xmlns:a16="http://schemas.microsoft.com/office/drawing/2014/main" id="{CDBDBF5D-9307-46D8-AC2B-E24785338059}"/>
                  </a:ext>
                </a:extLst>
              </p:cNvPr>
              <p:cNvSpPr/>
              <p:nvPr/>
            </p:nvSpPr>
            <p:spPr>
              <a:xfrm>
                <a:off x="1558191" y="2324835"/>
                <a:ext cx="400475" cy="5185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6" h="21600" extrusionOk="0">
                    <a:moveTo>
                      <a:pt x="97" y="21600"/>
                    </a:moveTo>
                    <a:cubicBezTo>
                      <a:pt x="97" y="21600"/>
                      <a:pt x="-514" y="12734"/>
                      <a:pt x="1320" y="9349"/>
                    </a:cubicBezTo>
                    <a:cubicBezTo>
                      <a:pt x="3358" y="5964"/>
                      <a:pt x="8656" y="1128"/>
                      <a:pt x="13547" y="645"/>
                    </a:cubicBezTo>
                    <a:cubicBezTo>
                      <a:pt x="16196" y="322"/>
                      <a:pt x="21086" y="0"/>
                      <a:pt x="21086" y="0"/>
                    </a:cubicBezTo>
                    <a:cubicBezTo>
                      <a:pt x="21086" y="0"/>
                      <a:pt x="2339" y="6448"/>
                      <a:pt x="97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E460946-F8CD-4BE6-A4CA-7EE551E835EC}"/>
                  </a:ext>
                </a:extLst>
              </p:cNvPr>
              <p:cNvSpPr/>
              <p:nvPr/>
            </p:nvSpPr>
            <p:spPr>
              <a:xfrm>
                <a:off x="1848335" y="2866383"/>
                <a:ext cx="1205579" cy="528449"/>
              </a:xfrm>
              <a:prstGeom prst="rect">
                <a:avLst/>
              </a:prstGeom>
              <a:noFill/>
            </p:spPr>
            <p:txBody>
              <a:bodyPr wrap="none" lIns="138621" tIns="69310" rIns="138621" bIns="69310" numCol="1">
                <a:prstTxWarp prst="textCurveUp">
                  <a:avLst>
                    <a:gd name="adj" fmla="val 19125"/>
                  </a:avLst>
                </a:prstTxWarp>
                <a:spAutoFit/>
              </a:bodyPr>
              <a:lstStyle/>
              <a:p>
                <a:pPr algn="ctr" defTabSz="1848277"/>
                <a:r>
                  <a:rPr lang="en-US" sz="1400" b="1" dirty="0">
                    <a:ln w="0"/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NUSINERSEN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8F37465-A310-436E-B9DC-49E7A7A422EA}"/>
                </a:ext>
              </a:extLst>
            </p:cNvPr>
            <p:cNvGrpSpPr/>
            <p:nvPr/>
          </p:nvGrpSpPr>
          <p:grpSpPr>
            <a:xfrm>
              <a:off x="16768943" y="2967547"/>
              <a:ext cx="3074250" cy="5643963"/>
              <a:chOff x="8876806" y="1086417"/>
              <a:chExt cx="2027907" cy="3722998"/>
            </a:xfrm>
          </p:grpSpPr>
          <p:sp>
            <p:nvSpPr>
              <p:cNvPr id="18" name="Oval">
                <a:extLst>
                  <a:ext uri="{FF2B5EF4-FFF2-40B4-BE49-F238E27FC236}">
                    <a16:creationId xmlns:a16="http://schemas.microsoft.com/office/drawing/2014/main" id="{5747D27D-0E3B-44B1-BC78-3592EB220120}"/>
                  </a:ext>
                </a:extLst>
              </p:cNvPr>
              <p:cNvSpPr/>
              <p:nvPr/>
            </p:nvSpPr>
            <p:spPr>
              <a:xfrm>
                <a:off x="8876806" y="4259864"/>
                <a:ext cx="2027907" cy="5495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Shape">
                <a:extLst>
                  <a:ext uri="{FF2B5EF4-FFF2-40B4-BE49-F238E27FC236}">
                    <a16:creationId xmlns:a16="http://schemas.microsoft.com/office/drawing/2014/main" id="{4E52275C-C7D6-4C8B-9A04-0200B1DFEFD0}"/>
                  </a:ext>
                </a:extLst>
              </p:cNvPr>
              <p:cNvSpPr/>
              <p:nvPr/>
            </p:nvSpPr>
            <p:spPr>
              <a:xfrm>
                <a:off x="9031606" y="1705623"/>
                <a:ext cx="1710577" cy="2983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62" y="3278"/>
                    </a:moveTo>
                    <a:cubicBezTo>
                      <a:pt x="16273" y="3138"/>
                      <a:pt x="15931" y="2858"/>
                      <a:pt x="15931" y="2521"/>
                    </a:cubicBezTo>
                    <a:lnTo>
                      <a:pt x="15931" y="0"/>
                    </a:lnTo>
                    <a:lnTo>
                      <a:pt x="10800" y="0"/>
                    </a:lnTo>
                    <a:lnTo>
                      <a:pt x="10751" y="0"/>
                    </a:lnTo>
                    <a:lnTo>
                      <a:pt x="5620" y="0"/>
                    </a:lnTo>
                    <a:lnTo>
                      <a:pt x="5620" y="2521"/>
                    </a:lnTo>
                    <a:cubicBezTo>
                      <a:pt x="5620" y="2858"/>
                      <a:pt x="5278" y="3138"/>
                      <a:pt x="4789" y="3278"/>
                    </a:cubicBezTo>
                    <a:cubicBezTo>
                      <a:pt x="49" y="4539"/>
                      <a:pt x="0" y="6668"/>
                      <a:pt x="0" y="6668"/>
                    </a:cubicBezTo>
                    <a:lnTo>
                      <a:pt x="0" y="19919"/>
                    </a:lnTo>
                    <a:cubicBezTo>
                      <a:pt x="0" y="20844"/>
                      <a:pt x="4838" y="21600"/>
                      <a:pt x="10751" y="21600"/>
                    </a:cubicBezTo>
                    <a:lnTo>
                      <a:pt x="10751" y="21600"/>
                    </a:lnTo>
                    <a:cubicBezTo>
                      <a:pt x="10751" y="21600"/>
                      <a:pt x="10751" y="21600"/>
                      <a:pt x="10800" y="21600"/>
                    </a:cubicBezTo>
                    <a:cubicBezTo>
                      <a:pt x="10800" y="21600"/>
                      <a:pt x="10800" y="21600"/>
                      <a:pt x="10849" y="21600"/>
                    </a:cubicBezTo>
                    <a:lnTo>
                      <a:pt x="10849" y="21600"/>
                    </a:lnTo>
                    <a:cubicBezTo>
                      <a:pt x="16811" y="21600"/>
                      <a:pt x="21600" y="20844"/>
                      <a:pt x="21600" y="19919"/>
                    </a:cubicBezTo>
                    <a:lnTo>
                      <a:pt x="21600" y="6668"/>
                    </a:lnTo>
                    <a:cubicBezTo>
                      <a:pt x="21502" y="6696"/>
                      <a:pt x="21502" y="4567"/>
                      <a:pt x="16762" y="327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34766A07-1DAD-4C3B-8747-9AEA208282FB}"/>
                  </a:ext>
                </a:extLst>
              </p:cNvPr>
              <p:cNvSpPr/>
              <p:nvPr/>
            </p:nvSpPr>
            <p:spPr>
              <a:xfrm>
                <a:off x="9339281" y="1396022"/>
                <a:ext cx="1095226" cy="460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24" y="15247"/>
                    </a:moveTo>
                    <a:cubicBezTo>
                      <a:pt x="21524" y="18696"/>
                      <a:pt x="16715" y="21600"/>
                      <a:pt x="10762" y="21600"/>
                    </a:cubicBezTo>
                    <a:cubicBezTo>
                      <a:pt x="4809" y="21600"/>
                      <a:pt x="0" y="18877"/>
                      <a:pt x="0" y="15247"/>
                    </a:cubicBez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524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3D81A30D-1377-4D75-BB6C-A48A88D29B4C}"/>
                  </a:ext>
                </a:extLst>
              </p:cNvPr>
              <p:cNvSpPr/>
              <p:nvPr/>
            </p:nvSpPr>
            <p:spPr>
              <a:xfrm>
                <a:off x="9310257" y="1086417"/>
                <a:ext cx="1153274" cy="398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48"/>
                    </a:moveTo>
                    <a:cubicBezTo>
                      <a:pt x="21600" y="19083"/>
                      <a:pt x="16744" y="21600"/>
                      <a:pt x="10800" y="21600"/>
                    </a:cubicBezTo>
                    <a:cubicBezTo>
                      <a:pt x="4784" y="21600"/>
                      <a:pt x="0" y="19293"/>
                      <a:pt x="0" y="16148"/>
                    </a:cubicBezTo>
                    <a:lnTo>
                      <a:pt x="0" y="5452"/>
                    </a:lnTo>
                    <a:cubicBezTo>
                      <a:pt x="0" y="2517"/>
                      <a:pt x="4856" y="0"/>
                      <a:pt x="10800" y="0"/>
                    </a:cubicBezTo>
                    <a:cubicBezTo>
                      <a:pt x="16816" y="0"/>
                      <a:pt x="21600" y="2307"/>
                      <a:pt x="21600" y="5452"/>
                    </a:cubicBezTo>
                    <a:lnTo>
                      <a:pt x="21600" y="1614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Oval">
                <a:extLst>
                  <a:ext uri="{FF2B5EF4-FFF2-40B4-BE49-F238E27FC236}">
                    <a16:creationId xmlns:a16="http://schemas.microsoft.com/office/drawing/2014/main" id="{8CDAA9A8-E0A6-43D2-9935-00631CB8F90E}"/>
                  </a:ext>
                </a:extLst>
              </p:cNvPr>
              <p:cNvSpPr/>
              <p:nvPr/>
            </p:nvSpPr>
            <p:spPr>
              <a:xfrm>
                <a:off x="9383787" y="1125118"/>
                <a:ext cx="1006215" cy="116102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4A2DEA79-5165-46A7-9675-0AF7C5273ACF}"/>
                  </a:ext>
                </a:extLst>
              </p:cNvPr>
              <p:cNvSpPr/>
              <p:nvPr/>
            </p:nvSpPr>
            <p:spPr>
              <a:xfrm>
                <a:off x="9259951" y="2595739"/>
                <a:ext cx="1482232" cy="1936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30" extrusionOk="0">
                    <a:moveTo>
                      <a:pt x="21600" y="0"/>
                    </a:moveTo>
                    <a:cubicBezTo>
                      <a:pt x="21600" y="1377"/>
                      <a:pt x="15396" y="2151"/>
                      <a:pt x="7783" y="2151"/>
                    </a:cubicBezTo>
                    <a:cubicBezTo>
                      <a:pt x="7783" y="2151"/>
                      <a:pt x="5527" y="2194"/>
                      <a:pt x="2312" y="1893"/>
                    </a:cubicBezTo>
                    <a:cubicBezTo>
                      <a:pt x="1072" y="1764"/>
                      <a:pt x="0" y="2496"/>
                      <a:pt x="0" y="3442"/>
                    </a:cubicBezTo>
                    <a:lnTo>
                      <a:pt x="0" y="19535"/>
                    </a:lnTo>
                    <a:cubicBezTo>
                      <a:pt x="0" y="20309"/>
                      <a:pt x="790" y="20998"/>
                      <a:pt x="1805" y="21084"/>
                    </a:cubicBezTo>
                    <a:cubicBezTo>
                      <a:pt x="2594" y="21170"/>
                      <a:pt x="3384" y="21213"/>
                      <a:pt x="4061" y="21299"/>
                    </a:cubicBezTo>
                    <a:cubicBezTo>
                      <a:pt x="7332" y="21600"/>
                      <a:pt x="10659" y="21600"/>
                      <a:pt x="13986" y="21342"/>
                    </a:cubicBezTo>
                    <a:cubicBezTo>
                      <a:pt x="18498" y="20998"/>
                      <a:pt x="21600" y="20223"/>
                      <a:pt x="21600" y="19233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7C2D8D3D-3691-4A31-8BB4-A3A01377132B}"/>
                  </a:ext>
                </a:extLst>
              </p:cNvPr>
              <p:cNvSpPr/>
              <p:nvPr/>
            </p:nvSpPr>
            <p:spPr>
              <a:xfrm>
                <a:off x="9259951" y="2944041"/>
                <a:ext cx="119978" cy="344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387"/>
                    </a:moveTo>
                    <a:cubicBezTo>
                      <a:pt x="6968" y="20872"/>
                      <a:pt x="14632" y="21115"/>
                      <a:pt x="21600" y="21600"/>
                    </a:cubicBezTo>
                    <a:cubicBezTo>
                      <a:pt x="21600" y="14805"/>
                      <a:pt x="21600" y="7766"/>
                      <a:pt x="21600" y="971"/>
                    </a:cubicBezTo>
                    <a:cubicBezTo>
                      <a:pt x="14632" y="728"/>
                      <a:pt x="6968" y="243"/>
                      <a:pt x="0" y="0"/>
                    </a:cubicBezTo>
                    <a:cubicBezTo>
                      <a:pt x="0" y="6795"/>
                      <a:pt x="0" y="13591"/>
                      <a:pt x="0" y="2038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95397875-384B-4543-A70E-8392164E4388}"/>
                  </a:ext>
                </a:extLst>
              </p:cNvPr>
              <p:cNvSpPr/>
              <p:nvPr/>
            </p:nvSpPr>
            <p:spPr>
              <a:xfrm>
                <a:off x="9109010" y="2324835"/>
                <a:ext cx="400475" cy="5185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6" h="21600" extrusionOk="0">
                    <a:moveTo>
                      <a:pt x="97" y="21600"/>
                    </a:moveTo>
                    <a:cubicBezTo>
                      <a:pt x="97" y="21600"/>
                      <a:pt x="-514" y="12734"/>
                      <a:pt x="1320" y="9349"/>
                    </a:cubicBezTo>
                    <a:cubicBezTo>
                      <a:pt x="3154" y="5964"/>
                      <a:pt x="8656" y="1128"/>
                      <a:pt x="13547" y="645"/>
                    </a:cubicBezTo>
                    <a:cubicBezTo>
                      <a:pt x="16196" y="322"/>
                      <a:pt x="21086" y="0"/>
                      <a:pt x="21086" y="0"/>
                    </a:cubicBezTo>
                    <a:cubicBezTo>
                      <a:pt x="21086" y="0"/>
                      <a:pt x="2339" y="6448"/>
                      <a:pt x="97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EBE3C7C-159F-4EB4-9303-34E1419E14DB}"/>
                  </a:ext>
                </a:extLst>
              </p:cNvPr>
              <p:cNvSpPr/>
              <p:nvPr/>
            </p:nvSpPr>
            <p:spPr>
              <a:xfrm>
                <a:off x="9441533" y="2874633"/>
                <a:ext cx="1205579" cy="528449"/>
              </a:xfrm>
              <a:prstGeom prst="rect">
                <a:avLst/>
              </a:prstGeom>
              <a:noFill/>
            </p:spPr>
            <p:txBody>
              <a:bodyPr wrap="none" lIns="138621" tIns="69310" rIns="138621" bIns="69310" numCol="1">
                <a:prstTxWarp prst="textCurveUp">
                  <a:avLst>
                    <a:gd name="adj" fmla="val 19125"/>
                  </a:avLst>
                </a:prstTxWarp>
                <a:spAutoFit/>
              </a:bodyPr>
              <a:lstStyle/>
              <a:p>
                <a:pPr algn="ctr" defTabSz="1848277"/>
                <a:r>
                  <a:rPr lang="en-US" sz="1400" b="1" dirty="0">
                    <a:ln w="0"/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RISDIPLAM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6E6E00E-E5DA-4743-9453-B861ABCFE37B}"/>
                </a:ext>
              </a:extLst>
            </p:cNvPr>
            <p:cNvGrpSpPr/>
            <p:nvPr/>
          </p:nvGrpSpPr>
          <p:grpSpPr>
            <a:xfrm>
              <a:off x="3052648" y="3154824"/>
              <a:ext cx="3074250" cy="5643963"/>
              <a:chOff x="5023995" y="1086417"/>
              <a:chExt cx="2027907" cy="3722998"/>
            </a:xfrm>
          </p:grpSpPr>
          <p:sp>
            <p:nvSpPr>
              <p:cNvPr id="28" name="Oval">
                <a:extLst>
                  <a:ext uri="{FF2B5EF4-FFF2-40B4-BE49-F238E27FC236}">
                    <a16:creationId xmlns:a16="http://schemas.microsoft.com/office/drawing/2014/main" id="{BA25A3AB-6EF1-4799-80D2-2F678EE38B49}"/>
                  </a:ext>
                </a:extLst>
              </p:cNvPr>
              <p:cNvSpPr/>
              <p:nvPr/>
            </p:nvSpPr>
            <p:spPr>
              <a:xfrm>
                <a:off x="5023995" y="4259864"/>
                <a:ext cx="2027907" cy="5495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BEDB69DB-281E-4C27-B063-EAFA1395B2C0}"/>
                  </a:ext>
                </a:extLst>
              </p:cNvPr>
              <p:cNvSpPr/>
              <p:nvPr/>
            </p:nvSpPr>
            <p:spPr>
              <a:xfrm>
                <a:off x="5178798" y="1705623"/>
                <a:ext cx="1711168" cy="2983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9" h="21600" extrusionOk="0">
                    <a:moveTo>
                      <a:pt x="16822" y="3278"/>
                    </a:moveTo>
                    <a:cubicBezTo>
                      <a:pt x="16334" y="3138"/>
                      <a:pt x="15993" y="2858"/>
                      <a:pt x="15993" y="2521"/>
                    </a:cubicBezTo>
                    <a:lnTo>
                      <a:pt x="15993" y="0"/>
                    </a:lnTo>
                    <a:lnTo>
                      <a:pt x="10873" y="0"/>
                    </a:lnTo>
                    <a:lnTo>
                      <a:pt x="10824" y="0"/>
                    </a:lnTo>
                    <a:lnTo>
                      <a:pt x="5607" y="0"/>
                    </a:lnTo>
                    <a:lnTo>
                      <a:pt x="5607" y="2521"/>
                    </a:lnTo>
                    <a:cubicBezTo>
                      <a:pt x="5607" y="2858"/>
                      <a:pt x="5266" y="3138"/>
                      <a:pt x="4778" y="3278"/>
                    </a:cubicBezTo>
                    <a:cubicBezTo>
                      <a:pt x="49" y="4539"/>
                      <a:pt x="0" y="6668"/>
                      <a:pt x="0" y="6668"/>
                    </a:cubicBezTo>
                    <a:lnTo>
                      <a:pt x="0" y="19919"/>
                    </a:lnTo>
                    <a:cubicBezTo>
                      <a:pt x="0" y="20844"/>
                      <a:pt x="4827" y="21600"/>
                      <a:pt x="10727" y="21600"/>
                    </a:cubicBezTo>
                    <a:lnTo>
                      <a:pt x="10727" y="21600"/>
                    </a:lnTo>
                    <a:cubicBezTo>
                      <a:pt x="10727" y="21600"/>
                      <a:pt x="10727" y="21600"/>
                      <a:pt x="10776" y="21600"/>
                    </a:cubicBezTo>
                    <a:cubicBezTo>
                      <a:pt x="10776" y="21600"/>
                      <a:pt x="10776" y="21600"/>
                      <a:pt x="10824" y="21600"/>
                    </a:cubicBezTo>
                    <a:lnTo>
                      <a:pt x="10824" y="21600"/>
                    </a:lnTo>
                    <a:cubicBezTo>
                      <a:pt x="16773" y="21600"/>
                      <a:pt x="21551" y="20844"/>
                      <a:pt x="21551" y="19919"/>
                    </a:cubicBezTo>
                    <a:lnTo>
                      <a:pt x="21551" y="6668"/>
                    </a:lnTo>
                    <a:cubicBezTo>
                      <a:pt x="21600" y="6696"/>
                      <a:pt x="21551" y="4567"/>
                      <a:pt x="16822" y="327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Shape">
                <a:extLst>
                  <a:ext uri="{FF2B5EF4-FFF2-40B4-BE49-F238E27FC236}">
                    <a16:creationId xmlns:a16="http://schemas.microsoft.com/office/drawing/2014/main" id="{29CFD412-5F37-49B2-A87B-332EAAE9636B}"/>
                  </a:ext>
                </a:extLst>
              </p:cNvPr>
              <p:cNvSpPr/>
              <p:nvPr/>
            </p:nvSpPr>
            <p:spPr>
              <a:xfrm>
                <a:off x="5486769" y="1396022"/>
                <a:ext cx="1095226" cy="460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24" y="15247"/>
                    </a:moveTo>
                    <a:cubicBezTo>
                      <a:pt x="21524" y="18696"/>
                      <a:pt x="16715" y="21600"/>
                      <a:pt x="10762" y="21600"/>
                    </a:cubicBezTo>
                    <a:cubicBezTo>
                      <a:pt x="4809" y="21600"/>
                      <a:pt x="0" y="18877"/>
                      <a:pt x="0" y="15247"/>
                    </a:cubicBez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524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Shape">
                <a:extLst>
                  <a:ext uri="{FF2B5EF4-FFF2-40B4-BE49-F238E27FC236}">
                    <a16:creationId xmlns:a16="http://schemas.microsoft.com/office/drawing/2014/main" id="{AA690898-0514-4DE5-A6EF-CFADE37CACEB}"/>
                  </a:ext>
                </a:extLst>
              </p:cNvPr>
              <p:cNvSpPr/>
              <p:nvPr/>
            </p:nvSpPr>
            <p:spPr>
              <a:xfrm>
                <a:off x="5457745" y="1086417"/>
                <a:ext cx="1153274" cy="398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48"/>
                    </a:moveTo>
                    <a:cubicBezTo>
                      <a:pt x="21600" y="19083"/>
                      <a:pt x="16744" y="21600"/>
                      <a:pt x="10800" y="21600"/>
                    </a:cubicBezTo>
                    <a:cubicBezTo>
                      <a:pt x="4856" y="21600"/>
                      <a:pt x="0" y="19293"/>
                      <a:pt x="0" y="16148"/>
                    </a:cubicBezTo>
                    <a:lnTo>
                      <a:pt x="0" y="5452"/>
                    </a:lnTo>
                    <a:cubicBezTo>
                      <a:pt x="0" y="2517"/>
                      <a:pt x="4856" y="0"/>
                      <a:pt x="10800" y="0"/>
                    </a:cubicBezTo>
                    <a:cubicBezTo>
                      <a:pt x="16744" y="0"/>
                      <a:pt x="21600" y="2307"/>
                      <a:pt x="21600" y="5452"/>
                    </a:cubicBezTo>
                    <a:lnTo>
                      <a:pt x="21600" y="16148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Oval">
                <a:extLst>
                  <a:ext uri="{FF2B5EF4-FFF2-40B4-BE49-F238E27FC236}">
                    <a16:creationId xmlns:a16="http://schemas.microsoft.com/office/drawing/2014/main" id="{873C6C04-A9A9-4C72-BC1F-7A78B473082E}"/>
                  </a:ext>
                </a:extLst>
              </p:cNvPr>
              <p:cNvSpPr/>
              <p:nvPr/>
            </p:nvSpPr>
            <p:spPr>
              <a:xfrm>
                <a:off x="5531275" y="1125118"/>
                <a:ext cx="1006215" cy="116102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Shape">
                <a:extLst>
                  <a:ext uri="{FF2B5EF4-FFF2-40B4-BE49-F238E27FC236}">
                    <a16:creationId xmlns:a16="http://schemas.microsoft.com/office/drawing/2014/main" id="{AE36C99B-1551-4933-A10B-3B6742E8F221}"/>
                  </a:ext>
                </a:extLst>
              </p:cNvPr>
              <p:cNvSpPr/>
              <p:nvPr/>
            </p:nvSpPr>
            <p:spPr>
              <a:xfrm>
                <a:off x="5407734" y="2595739"/>
                <a:ext cx="1482232" cy="1936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30" extrusionOk="0">
                    <a:moveTo>
                      <a:pt x="21600" y="0"/>
                    </a:moveTo>
                    <a:cubicBezTo>
                      <a:pt x="21600" y="1377"/>
                      <a:pt x="15396" y="2151"/>
                      <a:pt x="7783" y="2151"/>
                    </a:cubicBezTo>
                    <a:cubicBezTo>
                      <a:pt x="7783" y="2151"/>
                      <a:pt x="5527" y="2194"/>
                      <a:pt x="2312" y="1893"/>
                    </a:cubicBezTo>
                    <a:cubicBezTo>
                      <a:pt x="1072" y="1764"/>
                      <a:pt x="0" y="2496"/>
                      <a:pt x="0" y="3442"/>
                    </a:cubicBezTo>
                    <a:lnTo>
                      <a:pt x="0" y="19535"/>
                    </a:lnTo>
                    <a:cubicBezTo>
                      <a:pt x="0" y="20309"/>
                      <a:pt x="790" y="20998"/>
                      <a:pt x="1805" y="21084"/>
                    </a:cubicBezTo>
                    <a:cubicBezTo>
                      <a:pt x="2594" y="21170"/>
                      <a:pt x="3384" y="21213"/>
                      <a:pt x="4061" y="21299"/>
                    </a:cubicBezTo>
                    <a:cubicBezTo>
                      <a:pt x="7332" y="21600"/>
                      <a:pt x="10659" y="21600"/>
                      <a:pt x="13986" y="21342"/>
                    </a:cubicBezTo>
                    <a:cubicBezTo>
                      <a:pt x="18498" y="20998"/>
                      <a:pt x="21600" y="20223"/>
                      <a:pt x="21600" y="19233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Shape">
                <a:extLst>
                  <a:ext uri="{FF2B5EF4-FFF2-40B4-BE49-F238E27FC236}">
                    <a16:creationId xmlns:a16="http://schemas.microsoft.com/office/drawing/2014/main" id="{E57C1F96-6473-43E1-9822-6F478E9B4EA3}"/>
                  </a:ext>
                </a:extLst>
              </p:cNvPr>
              <p:cNvSpPr/>
              <p:nvPr/>
            </p:nvSpPr>
            <p:spPr>
              <a:xfrm>
                <a:off x="5407734" y="2944041"/>
                <a:ext cx="119978" cy="344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387"/>
                    </a:moveTo>
                    <a:cubicBezTo>
                      <a:pt x="6968" y="20872"/>
                      <a:pt x="14632" y="21115"/>
                      <a:pt x="21600" y="21600"/>
                    </a:cubicBezTo>
                    <a:cubicBezTo>
                      <a:pt x="21600" y="14805"/>
                      <a:pt x="21600" y="7766"/>
                      <a:pt x="21600" y="971"/>
                    </a:cubicBezTo>
                    <a:cubicBezTo>
                      <a:pt x="14632" y="728"/>
                      <a:pt x="6968" y="243"/>
                      <a:pt x="0" y="0"/>
                    </a:cubicBezTo>
                    <a:cubicBezTo>
                      <a:pt x="0" y="6795"/>
                      <a:pt x="0" y="13591"/>
                      <a:pt x="0" y="203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Shape">
                <a:extLst>
                  <a:ext uri="{FF2B5EF4-FFF2-40B4-BE49-F238E27FC236}">
                    <a16:creationId xmlns:a16="http://schemas.microsoft.com/office/drawing/2014/main" id="{EC31AC95-5793-4B71-9D78-96B8E4243450}"/>
                  </a:ext>
                </a:extLst>
              </p:cNvPr>
              <p:cNvSpPr/>
              <p:nvPr/>
            </p:nvSpPr>
            <p:spPr>
              <a:xfrm>
                <a:off x="5294899" y="2324835"/>
                <a:ext cx="400475" cy="5185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6" h="21600" extrusionOk="0">
                    <a:moveTo>
                      <a:pt x="97" y="21600"/>
                    </a:moveTo>
                    <a:cubicBezTo>
                      <a:pt x="97" y="21600"/>
                      <a:pt x="-514" y="12734"/>
                      <a:pt x="1320" y="9349"/>
                    </a:cubicBezTo>
                    <a:cubicBezTo>
                      <a:pt x="3358" y="5964"/>
                      <a:pt x="8656" y="1128"/>
                      <a:pt x="13547" y="645"/>
                    </a:cubicBezTo>
                    <a:cubicBezTo>
                      <a:pt x="16196" y="322"/>
                      <a:pt x="21086" y="0"/>
                      <a:pt x="21086" y="0"/>
                    </a:cubicBezTo>
                    <a:cubicBezTo>
                      <a:pt x="21086" y="0"/>
                      <a:pt x="2339" y="6448"/>
                      <a:pt x="97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57759" tIns="57759" rIns="57759" bIns="57759" anchor="ctr"/>
              <a:lstStyle/>
              <a:p>
                <a:pPr defTabSz="1848277">
                  <a:defRPr sz="3000">
                    <a:solidFill>
                      <a:srgbClr val="FFFFFF"/>
                    </a:solidFill>
                  </a:defRPr>
                </a:pPr>
                <a:endParaRPr sz="14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48D2CDB-60B2-4370-9A89-C795E088CAA7}"/>
                  </a:ext>
                </a:extLst>
              </p:cNvPr>
              <p:cNvSpPr/>
              <p:nvPr/>
            </p:nvSpPr>
            <p:spPr>
              <a:xfrm>
                <a:off x="5588200" y="2874633"/>
                <a:ext cx="1205579" cy="528449"/>
              </a:xfrm>
              <a:prstGeom prst="rect">
                <a:avLst/>
              </a:prstGeom>
              <a:noFill/>
            </p:spPr>
            <p:txBody>
              <a:bodyPr wrap="none" lIns="138621" tIns="69310" rIns="138621" bIns="69310" numCol="1">
                <a:prstTxWarp prst="textCurveUp">
                  <a:avLst>
                    <a:gd name="adj" fmla="val 19125"/>
                  </a:avLst>
                </a:prstTxWarp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ZOLGENSMA</a:t>
                </a:r>
                <a:endParaRPr lang="es-E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7" name="Graphic 36" descr="DNA outline">
              <a:extLst>
                <a:ext uri="{FF2B5EF4-FFF2-40B4-BE49-F238E27FC236}">
                  <a16:creationId xmlns:a16="http://schemas.microsoft.com/office/drawing/2014/main" id="{F9CD7990-ABA6-4886-8E9A-B2DF0D803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84674" y="6787014"/>
              <a:ext cx="1386205" cy="1386205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FC9A1CA-B10A-4AB2-8EE6-2C61C82B0130}"/>
                </a:ext>
              </a:extLst>
            </p:cNvPr>
            <p:cNvGrpSpPr/>
            <p:nvPr/>
          </p:nvGrpSpPr>
          <p:grpSpPr>
            <a:xfrm>
              <a:off x="9052317" y="8892603"/>
              <a:ext cx="4450882" cy="5766291"/>
              <a:chOff x="8921977" y="1236356"/>
              <a:chExt cx="2935992" cy="3803687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9F4691C-9C9E-462A-A72E-13DA44BA85FD}"/>
                  </a:ext>
                </a:extLst>
              </p:cNvPr>
              <p:cNvSpPr txBox="1"/>
              <p:nvPr/>
            </p:nvSpPr>
            <p:spPr>
              <a:xfrm>
                <a:off x="8921977" y="1236356"/>
                <a:ext cx="2926080" cy="692036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 defTabSz="1848277"/>
                <a:r>
                  <a:rPr lang="en-US" sz="1400" b="1" noProof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TIPO I, II y III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74D48FC-E8A0-4FAF-9386-4895DD1A0D08}"/>
                  </a:ext>
                </a:extLst>
              </p:cNvPr>
              <p:cNvSpPr txBox="1"/>
              <p:nvPr/>
            </p:nvSpPr>
            <p:spPr>
              <a:xfrm>
                <a:off x="8931889" y="1925883"/>
                <a:ext cx="2926080" cy="3114160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Solución inyectable 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Administración por vía </a:t>
                </a:r>
                <a:r>
                  <a:rPr lang="en-US" sz="1400" b="1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intratecal</a:t>
                </a: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mediante punción lumbar.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FDA: Pacientes pediátricos y adultos.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2D433D7-2F56-4C5F-B020-78E3C59374E5}"/>
                </a:ext>
              </a:extLst>
            </p:cNvPr>
            <p:cNvGrpSpPr/>
            <p:nvPr/>
          </p:nvGrpSpPr>
          <p:grpSpPr>
            <a:xfrm>
              <a:off x="2459847" y="8951269"/>
              <a:ext cx="4450882" cy="6500667"/>
              <a:chOff x="8921977" y="1236353"/>
              <a:chExt cx="2935992" cy="4288115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902C114-0C14-4054-B7BD-092F9BE8197C}"/>
                  </a:ext>
                </a:extLst>
              </p:cNvPr>
              <p:cNvSpPr txBox="1"/>
              <p:nvPr/>
            </p:nvSpPr>
            <p:spPr>
              <a:xfrm>
                <a:off x="8921977" y="1236353"/>
                <a:ext cx="2926080" cy="692037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 defTabSz="1848277"/>
                <a:r>
                  <a:rPr lang="en-US" sz="1400" b="1" noProof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TIPO I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25639BB-ACE1-4EAA-810F-DC665899EA3D}"/>
                  </a:ext>
                </a:extLst>
              </p:cNvPr>
              <p:cNvSpPr txBox="1"/>
              <p:nvPr/>
            </p:nvSpPr>
            <p:spPr>
              <a:xfrm>
                <a:off x="8931889" y="1925883"/>
                <a:ext cx="2926080" cy="359858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Solución para perfusión.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Administración por vía </a:t>
                </a:r>
                <a:r>
                  <a:rPr lang="en-US" sz="1400" b="1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intravenosa</a:t>
                </a: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(dosis única). 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FDA: Pacientes &lt; 2 años de edad. 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3EED968-FAF6-45CE-AF3F-AF4E60085CD5}"/>
                </a:ext>
              </a:extLst>
            </p:cNvPr>
            <p:cNvGrpSpPr/>
            <p:nvPr/>
          </p:nvGrpSpPr>
          <p:grpSpPr>
            <a:xfrm>
              <a:off x="16088142" y="8763996"/>
              <a:ext cx="4435856" cy="5031913"/>
              <a:chOff x="8921977" y="1236355"/>
              <a:chExt cx="2926080" cy="3319258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F0B6A58-BA1A-4E77-9A5B-550B65C303D9}"/>
                  </a:ext>
                </a:extLst>
              </p:cNvPr>
              <p:cNvSpPr txBox="1"/>
              <p:nvPr/>
            </p:nvSpPr>
            <p:spPr>
              <a:xfrm>
                <a:off x="8921977" y="1236355"/>
                <a:ext cx="2926080" cy="692036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ctr" defTabSz="1848277"/>
                <a:r>
                  <a:rPr lang="en-US" sz="1400" b="1" noProof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TIPO I, II y III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484D2F0-9364-431B-8E62-2CB0B817C191}"/>
                  </a:ext>
                </a:extLst>
              </p:cNvPr>
              <p:cNvSpPr txBox="1"/>
              <p:nvPr/>
            </p:nvSpPr>
            <p:spPr>
              <a:xfrm>
                <a:off x="8921977" y="1925881"/>
                <a:ext cx="2926080" cy="2629732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Solución oral. 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Administración por vía </a:t>
                </a:r>
                <a:r>
                  <a:rPr lang="en-US" sz="1400" b="1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oral</a:t>
                </a: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342900" indent="-342900" defTabSz="1848277">
                  <a:buFont typeface="Arial" panose="020B0604020202020204" pitchFamily="34" charset="0"/>
                  <a:buChar char="•"/>
                </a:pPr>
                <a:r>
                  <a:rPr lang="en-US" sz="1400" noProof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FDA: Pacientes ≥ 2 meses de edad. </a:t>
                </a:r>
              </a:p>
            </p:txBody>
          </p:sp>
        </p:grpSp>
        <p:pic>
          <p:nvPicPr>
            <p:cNvPr id="47" name="Picture 2" descr="Jeringa - Banco de fotos e imágenes de stock - iStock">
              <a:extLst>
                <a:ext uri="{FF2B5EF4-FFF2-40B4-BE49-F238E27FC236}">
                  <a16:creationId xmlns:a16="http://schemas.microsoft.com/office/drawing/2014/main" id="{57A96BF1-E658-4658-812F-D021410ECD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9656" y="6410954"/>
              <a:ext cx="2088093" cy="2088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Graphic 36" descr="Eye dropper outline">
              <a:extLst>
                <a:ext uri="{FF2B5EF4-FFF2-40B4-BE49-F238E27FC236}">
                  <a16:creationId xmlns:a16="http://schemas.microsoft.com/office/drawing/2014/main" id="{360ED220-4058-45E0-8068-DC781E568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049656" y="6635503"/>
              <a:ext cx="1256713" cy="1256713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C7B2611-F8FC-45B0-A0CD-AAE5FDC4DE4E}"/>
                </a:ext>
              </a:extLst>
            </p:cNvPr>
            <p:cNvSpPr txBox="1"/>
            <p:nvPr/>
          </p:nvSpPr>
          <p:spPr>
            <a:xfrm>
              <a:off x="3793452" y="4769293"/>
              <a:ext cx="2492536" cy="1049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>
                  <a:latin typeface="Arial" panose="020B0604020202020204" pitchFamily="34" charset="0"/>
                  <a:cs typeface="Arial" panose="020B0604020202020204" pitchFamily="34" charset="0"/>
                </a:rPr>
                <a:t>Novartis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DFD2A73-56AD-45BF-B345-4DC610F9C279}"/>
                </a:ext>
              </a:extLst>
            </p:cNvPr>
            <p:cNvSpPr txBox="1"/>
            <p:nvPr/>
          </p:nvSpPr>
          <p:spPr>
            <a:xfrm>
              <a:off x="10568701" y="4734668"/>
              <a:ext cx="2492536" cy="1049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>
                  <a:latin typeface="Arial" panose="020B0604020202020204" pitchFamily="34" charset="0"/>
                  <a:cs typeface="Arial" panose="020B0604020202020204" pitchFamily="34" charset="0"/>
                </a:rPr>
                <a:t>Biogen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B281BB6-3128-471B-9B16-9A73DDFCDDBD}"/>
                </a:ext>
              </a:extLst>
            </p:cNvPr>
            <p:cNvSpPr txBox="1"/>
            <p:nvPr/>
          </p:nvSpPr>
          <p:spPr>
            <a:xfrm>
              <a:off x="17625053" y="4574450"/>
              <a:ext cx="2492536" cy="1049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>
                  <a:latin typeface="Arial" panose="020B0604020202020204" pitchFamily="34" charset="0"/>
                  <a:cs typeface="Arial" panose="020B0604020202020204" pitchFamily="34" charset="0"/>
                </a:rPr>
                <a:t>Roche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01C2008-1661-4D2B-B5D9-A147C436F17E}"/>
              </a:ext>
            </a:extLst>
          </p:cNvPr>
          <p:cNvGrpSpPr/>
          <p:nvPr/>
        </p:nvGrpSpPr>
        <p:grpSpPr>
          <a:xfrm>
            <a:off x="2334880" y="1525541"/>
            <a:ext cx="1311287" cy="854754"/>
            <a:chOff x="2334880" y="1525541"/>
            <a:chExt cx="1311287" cy="854754"/>
          </a:xfrm>
        </p:grpSpPr>
        <p:sp>
          <p:nvSpPr>
            <p:cNvPr id="4" name="Arrow: Down 3">
              <a:extLst>
                <a:ext uri="{FF2B5EF4-FFF2-40B4-BE49-F238E27FC236}">
                  <a16:creationId xmlns:a16="http://schemas.microsoft.com/office/drawing/2014/main" id="{39D8B3CD-812B-4323-A217-39466BCD22C3}"/>
                </a:ext>
              </a:extLst>
            </p:cNvPr>
            <p:cNvSpPr/>
            <p:nvPr/>
          </p:nvSpPr>
          <p:spPr>
            <a:xfrm>
              <a:off x="2334880" y="1525541"/>
              <a:ext cx="639193" cy="854754"/>
            </a:xfrm>
            <a:prstGeom prst="down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BC10400-F494-49C5-AC44-2F63A06604A6}"/>
                </a:ext>
              </a:extLst>
            </p:cNvPr>
            <p:cNvSpPr txBox="1"/>
            <p:nvPr/>
          </p:nvSpPr>
          <p:spPr>
            <a:xfrm>
              <a:off x="2844344" y="159004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35%</a:t>
              </a:r>
              <a:endParaRPr lang="es-EC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EDCA220-0FF1-4B73-92D8-264F95C3461F}"/>
              </a:ext>
            </a:extLst>
          </p:cNvPr>
          <p:cNvGrpSpPr/>
          <p:nvPr/>
        </p:nvGrpSpPr>
        <p:grpSpPr>
          <a:xfrm>
            <a:off x="5477379" y="1526965"/>
            <a:ext cx="1311287" cy="854754"/>
            <a:chOff x="2334880" y="1525541"/>
            <a:chExt cx="1311287" cy="854754"/>
          </a:xfrm>
        </p:grpSpPr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1D928494-D721-48B3-B211-417E84E7E16D}"/>
                </a:ext>
              </a:extLst>
            </p:cNvPr>
            <p:cNvSpPr/>
            <p:nvPr/>
          </p:nvSpPr>
          <p:spPr>
            <a:xfrm>
              <a:off x="2334880" y="1525541"/>
              <a:ext cx="639193" cy="854754"/>
            </a:xfrm>
            <a:prstGeom prst="down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6298730-1A8E-4194-B968-1132823553F1}"/>
                </a:ext>
              </a:extLst>
            </p:cNvPr>
            <p:cNvSpPr txBox="1"/>
            <p:nvPr/>
          </p:nvSpPr>
          <p:spPr>
            <a:xfrm>
              <a:off x="2844344" y="159004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43%</a:t>
              </a:r>
              <a:endParaRPr lang="es-EC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595B049-0AAD-4ABF-9734-2F71ABF20655}"/>
              </a:ext>
            </a:extLst>
          </p:cNvPr>
          <p:cNvGrpSpPr/>
          <p:nvPr/>
        </p:nvGrpSpPr>
        <p:grpSpPr>
          <a:xfrm>
            <a:off x="8943521" y="1511910"/>
            <a:ext cx="1311287" cy="854754"/>
            <a:chOff x="2334880" y="1525541"/>
            <a:chExt cx="1311287" cy="854754"/>
          </a:xfrm>
        </p:grpSpPr>
        <p:sp>
          <p:nvSpPr>
            <p:cNvPr id="58" name="Arrow: Down 57">
              <a:extLst>
                <a:ext uri="{FF2B5EF4-FFF2-40B4-BE49-F238E27FC236}">
                  <a16:creationId xmlns:a16="http://schemas.microsoft.com/office/drawing/2014/main" id="{69AA5EAA-B205-4C0E-917E-4E049368E223}"/>
                </a:ext>
              </a:extLst>
            </p:cNvPr>
            <p:cNvSpPr/>
            <p:nvPr/>
          </p:nvSpPr>
          <p:spPr>
            <a:xfrm>
              <a:off x="2334880" y="1525541"/>
              <a:ext cx="639193" cy="854754"/>
            </a:xfrm>
            <a:prstGeom prst="down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547089B-64AA-466F-B075-90A8B0379242}"/>
                </a:ext>
              </a:extLst>
            </p:cNvPr>
            <p:cNvSpPr txBox="1"/>
            <p:nvPr/>
          </p:nvSpPr>
          <p:spPr>
            <a:xfrm>
              <a:off x="2844344" y="159004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20%</a:t>
              </a:r>
              <a:endParaRPr lang="es-EC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510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862C0-58AD-476B-9F87-D91428F4F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Agregar demanda y mecanismos de compra centralizada</a:t>
            </a:r>
            <a:endParaRPr lang="es-EC" sz="2800" cap="none" spc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764A968A-0680-422F-D20D-7102BBCFC5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5281378"/>
              </p:ext>
            </p:extLst>
          </p:nvPr>
        </p:nvGraphicFramePr>
        <p:xfrm>
          <a:off x="988677" y="1651247"/>
          <a:ext cx="10241280" cy="4420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234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5719" y="416681"/>
            <a:ext cx="10921784" cy="686676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Alternativas para la gestión del alto costo de las enfermedades catastróficas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3808046D-04C3-47A4-8549-3BF84BB53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046" y="1237456"/>
            <a:ext cx="7411213" cy="45653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424C31-3F85-4D17-8203-A3C03936344D}"/>
              </a:ext>
            </a:extLst>
          </p:cNvPr>
          <p:cNvSpPr txBox="1"/>
          <p:nvPr/>
        </p:nvSpPr>
        <p:spPr>
          <a:xfrm>
            <a:off x="2040924" y="5936916"/>
            <a:ext cx="86645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Fuente: Federico Tobar. </a:t>
            </a:r>
            <a:r>
              <a:rPr lang="es-EC" sz="1100" dirty="0">
                <a:latin typeface="Arial" panose="020B0604020202020204" pitchFamily="34" charset="0"/>
                <a:cs typeface="Arial" panose="020B0604020202020204" pitchFamily="34" charset="0"/>
              </a:rPr>
              <a:t>Respuestas a las enfermedades catastróficas. Experiencia y resultados en algunos países de la región. 2019.  </a:t>
            </a:r>
          </a:p>
        </p:txBody>
      </p:sp>
    </p:spTree>
    <p:extLst>
      <p:ext uri="{BB962C8B-B14F-4D97-AF65-F5344CB8AC3E}">
        <p14:creationId xmlns:p14="http://schemas.microsoft.com/office/powerpoint/2010/main" val="2016263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5720" y="274638"/>
            <a:ext cx="10740561" cy="686676"/>
          </a:xfrm>
        </p:spPr>
        <p:txBody>
          <a:bodyPr>
            <a:normAutofit/>
          </a:bodyPr>
          <a:lstStyle/>
          <a:p>
            <a:pPr algn="l"/>
            <a:r>
              <a:rPr lang="es-ES" sz="2500" dirty="0">
                <a:latin typeface="Arial" panose="020B0604020202020204" pitchFamily="34" charset="0"/>
                <a:cs typeface="Arial" panose="020B0604020202020204" pitchFamily="34" charset="0"/>
              </a:rPr>
              <a:t>Gestión de medicamentos de alto precio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08E602-7BBB-4120-820D-5C1120A120CE}"/>
              </a:ext>
            </a:extLst>
          </p:cNvPr>
          <p:cNvGrpSpPr/>
          <p:nvPr/>
        </p:nvGrpSpPr>
        <p:grpSpPr>
          <a:xfrm>
            <a:off x="1194666" y="1029602"/>
            <a:ext cx="9113989" cy="4970098"/>
            <a:chOff x="1194666" y="1029602"/>
            <a:chExt cx="9113989" cy="4970098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28735A02-009E-4EF7-8D66-33785E97CCE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0074272"/>
                </p:ext>
              </p:extLst>
            </p:nvPr>
          </p:nvGraphicFramePr>
          <p:xfrm>
            <a:off x="2253957" y="1136845"/>
            <a:ext cx="7294282" cy="486285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" name="Callout: Line 10">
              <a:extLst>
                <a:ext uri="{FF2B5EF4-FFF2-40B4-BE49-F238E27FC236}">
                  <a16:creationId xmlns:a16="http://schemas.microsoft.com/office/drawing/2014/main" id="{FF2EE9CC-5BCA-4998-B32C-49C4603D7EEF}"/>
                </a:ext>
              </a:extLst>
            </p:cNvPr>
            <p:cNvSpPr/>
            <p:nvPr/>
          </p:nvSpPr>
          <p:spPr>
            <a:xfrm>
              <a:off x="6867820" y="1029602"/>
              <a:ext cx="1873541" cy="424119"/>
            </a:xfrm>
            <a:prstGeom prst="borderCallout1">
              <a:avLst>
                <a:gd name="adj1" fmla="val 40972"/>
                <a:gd name="adj2" fmla="val 219"/>
                <a:gd name="adj3" fmla="val 92501"/>
                <a:gd name="adj4" fmla="val -2123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Dentro del sistema (MSP)</a:t>
              </a:r>
            </a:p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o entre sistemas (RPIS)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allout: Line 11">
              <a:extLst>
                <a:ext uri="{FF2B5EF4-FFF2-40B4-BE49-F238E27FC236}">
                  <a16:creationId xmlns:a16="http://schemas.microsoft.com/office/drawing/2014/main" id="{C104F6C5-F2B2-48FE-B5D0-7ACB4EF2E397}"/>
                </a:ext>
              </a:extLst>
            </p:cNvPr>
            <p:cNvSpPr/>
            <p:nvPr/>
          </p:nvSpPr>
          <p:spPr>
            <a:xfrm>
              <a:off x="8404037" y="1972067"/>
              <a:ext cx="1873541" cy="424119"/>
            </a:xfrm>
            <a:prstGeom prst="borderCallout1">
              <a:avLst>
                <a:gd name="adj1" fmla="val 40972"/>
                <a:gd name="adj2" fmla="val 219"/>
                <a:gd name="adj3" fmla="val 92501"/>
                <a:gd name="adj4" fmla="val -2123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Compra directa a fabricante</a:t>
              </a:r>
            </a:p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o vía fondo estratégico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allout: Line 12">
              <a:extLst>
                <a:ext uri="{FF2B5EF4-FFF2-40B4-BE49-F238E27FC236}">
                  <a16:creationId xmlns:a16="http://schemas.microsoft.com/office/drawing/2014/main" id="{AFF2F85B-72F3-47E0-9BE4-AA7BCBE5ED88}"/>
                </a:ext>
              </a:extLst>
            </p:cNvPr>
            <p:cNvSpPr/>
            <p:nvPr/>
          </p:nvSpPr>
          <p:spPr>
            <a:xfrm>
              <a:off x="8435114" y="3773823"/>
              <a:ext cx="1873541" cy="424119"/>
            </a:xfrm>
            <a:prstGeom prst="borderCallout1">
              <a:avLst>
                <a:gd name="adj1" fmla="val 40972"/>
                <a:gd name="adj2" fmla="val 219"/>
                <a:gd name="adj3" fmla="val 92501"/>
                <a:gd name="adj4" fmla="val -2123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Simplificación de procesos administrativos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Callout: Line 13">
              <a:extLst>
                <a:ext uri="{FF2B5EF4-FFF2-40B4-BE49-F238E27FC236}">
                  <a16:creationId xmlns:a16="http://schemas.microsoft.com/office/drawing/2014/main" id="{C7532232-3D67-4BF1-8B7F-B381FFC61FBE}"/>
                </a:ext>
              </a:extLst>
            </p:cNvPr>
            <p:cNvSpPr/>
            <p:nvPr/>
          </p:nvSpPr>
          <p:spPr>
            <a:xfrm>
              <a:off x="7016937" y="5363520"/>
              <a:ext cx="1873541" cy="424119"/>
            </a:xfrm>
            <a:prstGeom prst="borderCallout1">
              <a:avLst>
                <a:gd name="adj1" fmla="val 40972"/>
                <a:gd name="adj2" fmla="val 219"/>
                <a:gd name="adj3" fmla="val 30280"/>
                <a:gd name="adj4" fmla="val -2374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Pago por resultado o precio/volumen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Callout: Line 14">
              <a:extLst>
                <a:ext uri="{FF2B5EF4-FFF2-40B4-BE49-F238E27FC236}">
                  <a16:creationId xmlns:a16="http://schemas.microsoft.com/office/drawing/2014/main" id="{D7004D42-E607-4213-B83C-6AC94E54DC6A}"/>
                </a:ext>
              </a:extLst>
            </p:cNvPr>
            <p:cNvSpPr/>
            <p:nvPr/>
          </p:nvSpPr>
          <p:spPr>
            <a:xfrm>
              <a:off x="1317186" y="4722644"/>
              <a:ext cx="1873541" cy="424119"/>
            </a:xfrm>
            <a:prstGeom prst="borderCallout1">
              <a:avLst>
                <a:gd name="adj1" fmla="val 60972"/>
                <a:gd name="adj2" fmla="val 98815"/>
                <a:gd name="adj3" fmla="val 14725"/>
                <a:gd name="adj4" fmla="val 13420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Centros de excelencia con registros prospectivos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allout: Line 15">
              <a:extLst>
                <a:ext uri="{FF2B5EF4-FFF2-40B4-BE49-F238E27FC236}">
                  <a16:creationId xmlns:a16="http://schemas.microsoft.com/office/drawing/2014/main" id="{72AD459A-AF59-4F32-84A2-3C3BA107B861}"/>
                </a:ext>
              </a:extLst>
            </p:cNvPr>
            <p:cNvSpPr/>
            <p:nvPr/>
          </p:nvSpPr>
          <p:spPr>
            <a:xfrm>
              <a:off x="1194666" y="2860486"/>
              <a:ext cx="1873541" cy="424119"/>
            </a:xfrm>
            <a:prstGeom prst="borderCallout1">
              <a:avLst>
                <a:gd name="adj1" fmla="val 60972"/>
                <a:gd name="adj2" fmla="val 98815"/>
                <a:gd name="adj3" fmla="val 14725"/>
                <a:gd name="adj4" fmla="val 13420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ES" sz="1050" dirty="0">
                  <a:latin typeface="Arial" panose="020B0604020202020204" pitchFamily="34" charset="0"/>
                  <a:cs typeface="Arial" panose="020B0604020202020204" pitchFamily="34" charset="0"/>
                </a:rPr>
                <a:t>Benchmarking y uso racional</a:t>
              </a:r>
              <a:endParaRPr lang="es-EC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3969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B047-1ECF-47E2-AF43-8B7F468AD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latin typeface="Arial Nova Cond" panose="020B0506020202020204" pitchFamily="34" charset="0"/>
              </a:rPr>
              <a:t>Agenda</a:t>
            </a:r>
            <a:endParaRPr lang="es-EC" dirty="0">
              <a:latin typeface="Arial Nova Cond" panose="020B0506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D0686-F149-4C32-AF92-9848FE4E3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/>
              <a:t>Recursos para la cobertura universal en salud</a:t>
            </a:r>
          </a:p>
          <a:p>
            <a:r>
              <a:rPr lang="es-EC" dirty="0"/>
              <a:t>Presión de tecnologías sanitarias (programada y no programada)</a:t>
            </a:r>
          </a:p>
          <a:p>
            <a:r>
              <a:rPr lang="es-EC" dirty="0"/>
              <a:t>Respuesta y coste de oportunidad</a:t>
            </a:r>
          </a:p>
        </p:txBody>
      </p:sp>
    </p:spTree>
    <p:extLst>
      <p:ext uri="{BB962C8B-B14F-4D97-AF65-F5344CB8AC3E}">
        <p14:creationId xmlns:p14="http://schemas.microsoft.com/office/powerpoint/2010/main" val="127348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862C0-58AD-476B-9F87-D91428F4F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365" y="567206"/>
            <a:ext cx="10241280" cy="438469"/>
          </a:xfrm>
        </p:spPr>
        <p:txBody>
          <a:bodyPr>
            <a:normAutofit/>
          </a:bodyPr>
          <a:lstStyle/>
          <a:p>
            <a:r>
              <a:rPr lang="es-ES" sz="22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Decisiones de cobertura y priorización explícita</a:t>
            </a:r>
            <a:endParaRPr lang="es-EC" sz="2200" cap="none" spc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4713E-811C-4F77-9CC3-D6ABA969C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20" y="1258530"/>
            <a:ext cx="10702759" cy="46184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2F3386-858B-44B4-B3F3-373C01A56101}"/>
              </a:ext>
            </a:extLst>
          </p:cNvPr>
          <p:cNvSpPr txBox="1"/>
          <p:nvPr/>
        </p:nvSpPr>
        <p:spPr>
          <a:xfrm>
            <a:off x="744620" y="5877017"/>
            <a:ext cx="6211146" cy="231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C" sz="902" dirty="0">
                <a:solidFill>
                  <a:srgbClr val="434142"/>
                </a:solidFill>
                <a:latin typeface="Gotham-Book"/>
              </a:rPr>
              <a:t>BID. Serie de notas técnicas sobre procesos de priorización en salud: nota 2: un enfoque sistémico. 2015.</a:t>
            </a:r>
            <a:endParaRPr lang="es-EC" sz="902" dirty="0"/>
          </a:p>
        </p:txBody>
      </p:sp>
    </p:spTree>
    <p:extLst>
      <p:ext uri="{BB962C8B-B14F-4D97-AF65-F5344CB8AC3E}">
        <p14:creationId xmlns:p14="http://schemas.microsoft.com/office/powerpoint/2010/main" val="53312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FD42-2773-43AF-8592-2BBFDA8C1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275" y="268912"/>
            <a:ext cx="10495319" cy="737707"/>
          </a:xfrm>
        </p:spPr>
        <p:txBody>
          <a:bodyPr>
            <a:noAutofit/>
          </a:bodyPr>
          <a:lstStyle/>
          <a:p>
            <a:r>
              <a:rPr lang="es-EC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Nueva normativa de evaluación de medicamentos y tecnologías para la Red Pública Integral de Salud 2022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E2566-9CCF-4DFE-A87D-BF36FC7F8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125" y="1509521"/>
            <a:ext cx="2730872" cy="3444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BB708-B842-4F84-A7CE-0D0AD26B6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589" y="1509521"/>
            <a:ext cx="2755176" cy="3524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216E09-1C47-4376-9DBC-38A3590C62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1724" y="1492701"/>
            <a:ext cx="2755176" cy="3541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C85FBD-2072-4A01-9BF1-395C21D6C1D9}"/>
              </a:ext>
            </a:extLst>
          </p:cNvPr>
          <p:cNvSpPr txBox="1"/>
          <p:nvPr/>
        </p:nvSpPr>
        <p:spPr>
          <a:xfrm>
            <a:off x="3202279" y="5348479"/>
            <a:ext cx="52501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b="1" dirty="0" err="1">
                <a:latin typeface="Arial" panose="020B0604020202020204" pitchFamily="34" charset="0"/>
                <a:cs typeface="Arial" panose="020B0604020202020204" pitchFamily="34" charset="0"/>
              </a:rPr>
              <a:t>EUnetHTA</a:t>
            </a:r>
            <a:r>
              <a:rPr lang="es-EC" b="1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HTA Core Model Version 3.0</a:t>
            </a:r>
          </a:p>
          <a:p>
            <a:pPr algn="ctr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GRADE Evidence to Decision (</a:t>
            </a:r>
            <a:r>
              <a:rPr lang="en-US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EtD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framework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CHEERS reporting standards</a:t>
            </a:r>
            <a:endParaRPr lang="en-US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85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FD42-2773-43AF-8592-2BBFDA8C1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275" y="268913"/>
            <a:ext cx="10495319" cy="493088"/>
          </a:xfrm>
        </p:spPr>
        <p:txBody>
          <a:bodyPr>
            <a:noAutofit/>
          </a:bodyPr>
          <a:lstStyle/>
          <a:p>
            <a:r>
              <a:rPr lang="es-EC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Marcos de la evidencia a la decisión (</a:t>
            </a:r>
            <a:r>
              <a:rPr lang="es-EC" sz="2800" cap="none" spc="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EtD</a:t>
            </a:r>
            <a:r>
              <a:rPr lang="es-EC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31B79D-EAE9-4ED9-A6A8-300033E08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342" y="920894"/>
            <a:ext cx="7567316" cy="526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7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739918" y="356516"/>
            <a:ext cx="10882245" cy="674816"/>
          </a:xfrm>
          <a:prstGeom prst="rect">
            <a:avLst/>
          </a:prstGeom>
        </p:spPr>
        <p:txBody>
          <a:bodyPr vert="horz" lIns="108293" tIns="54146" rIns="108293" bIns="54146" rtlCol="0" anchor="ctr">
            <a:noAutofit/>
          </a:bodyPr>
          <a:lstStyle>
            <a:lvl1pPr algn="ctr" defTabSz="1080044" rtl="0" eaLnBrk="1" latinLnBrk="0" hangingPunct="1">
              <a:spcBef>
                <a:spcPct val="0"/>
              </a:spcBef>
              <a:buNone/>
              <a:defRPr sz="10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Tarifa de preferencias sociales en Ecuador para</a:t>
            </a:r>
          </a:p>
          <a:p>
            <a:pPr algn="l"/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243 estados de salud del cuestionario EQ-5D-3L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4DE1DF-5CEE-4929-ACBD-986234B2D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617" y="1394412"/>
            <a:ext cx="3814529" cy="42937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62D904-96F3-45EB-AB4D-7145E1441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421" y="1394412"/>
            <a:ext cx="3857583" cy="42937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4D8D77-83CC-4C68-8540-035DDBB9BC07}"/>
              </a:ext>
            </a:extLst>
          </p:cNvPr>
          <p:cNvSpPr txBox="1"/>
          <p:nvPr/>
        </p:nvSpPr>
        <p:spPr>
          <a:xfrm>
            <a:off x="3885616" y="5838819"/>
            <a:ext cx="4548040" cy="231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902" b="1" dirty="0">
                <a:latin typeface="Arial Nova Cond" panose="020B0506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_tradnl" sz="902" dirty="0">
                <a:latin typeface="Arial Nova Cond" panose="020B0506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Encuesta para la valoración social de los estados de salud en la población ecuatoriana </a:t>
            </a:r>
            <a:endParaRPr lang="es-EC" sz="902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483988-0D34-497D-B778-863B2C800252}"/>
              </a:ext>
            </a:extLst>
          </p:cNvPr>
          <p:cNvSpPr txBox="1"/>
          <p:nvPr/>
        </p:nvSpPr>
        <p:spPr>
          <a:xfrm flipH="1">
            <a:off x="453997" y="2480061"/>
            <a:ext cx="2988151" cy="379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C" sz="2005" b="1" dirty="0">
                <a:solidFill>
                  <a:srgbClr val="007D6D"/>
                </a:solidFill>
                <a:latin typeface="OpenSans-Bold"/>
              </a:rPr>
              <a:t>5 dimensiones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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Movilidad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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Cuidados personales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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Actividades habituales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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Dolor/molestias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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Ansiedad/depresión</a:t>
            </a:r>
          </a:p>
          <a:p>
            <a:pPr algn="l"/>
            <a:endParaRPr lang="es-EC" sz="2005" dirty="0">
              <a:solidFill>
                <a:srgbClr val="585757"/>
              </a:solidFill>
              <a:latin typeface="MyriadPro-Regular"/>
            </a:endParaRPr>
          </a:p>
          <a:p>
            <a:pPr algn="l"/>
            <a:r>
              <a:rPr lang="es-EC" sz="2005" b="1" dirty="0">
                <a:solidFill>
                  <a:srgbClr val="007D6D"/>
                </a:solidFill>
                <a:latin typeface="OpenSans-Bold"/>
              </a:rPr>
              <a:t>3 niveles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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Sin problemas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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Problemas moderados</a:t>
            </a:r>
          </a:p>
          <a:p>
            <a:pPr algn="l"/>
            <a:r>
              <a:rPr lang="es-EC" sz="2005" dirty="0">
                <a:solidFill>
                  <a:srgbClr val="007D6D"/>
                </a:solidFill>
                <a:latin typeface="Wingdings-Regular"/>
              </a:rPr>
              <a:t> </a:t>
            </a:r>
            <a:r>
              <a:rPr lang="es-EC" sz="2005" dirty="0">
                <a:solidFill>
                  <a:srgbClr val="585757"/>
                </a:solidFill>
                <a:latin typeface="MyriadPro-Regular"/>
              </a:rPr>
              <a:t>Problemas graves</a:t>
            </a:r>
            <a:endParaRPr lang="es-EC" sz="2005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9AF01B-ABCF-4AD0-9CAC-8D40992A9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54" y="1537913"/>
            <a:ext cx="2294376" cy="67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84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685C89FE-016D-4B24-B7E0-AF8FE8C237CC}"/>
              </a:ext>
            </a:extLst>
          </p:cNvPr>
          <p:cNvGraphicFramePr>
            <a:graphicFrameLocks noGrp="1"/>
          </p:cNvGraphicFramePr>
          <p:nvPr/>
        </p:nvGraphicFramePr>
        <p:xfrm>
          <a:off x="3285789" y="1996938"/>
          <a:ext cx="1800483" cy="1683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161">
                  <a:extLst>
                    <a:ext uri="{9D8B030D-6E8A-4147-A177-3AD203B41FA5}">
                      <a16:colId xmlns:a16="http://schemas.microsoft.com/office/drawing/2014/main" val="367307820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77340683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187138609"/>
                    </a:ext>
                  </a:extLst>
                </a:gridCol>
              </a:tblGrid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A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B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C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185709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D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E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F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187116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G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H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I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748307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DCA39172-0859-4A8D-BD13-875548E18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70"/>
            <a:ext cx="10515600" cy="567742"/>
          </a:xfrm>
        </p:spPr>
        <p:txBody>
          <a:bodyPr>
            <a:noAutofit/>
          </a:bodyPr>
          <a:lstStyle/>
          <a:p>
            <a:r>
              <a:rPr lang="es-EC" sz="24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Calidad de la inversión y el gasto: Acciones a considerar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220BB66-8ECD-4B04-844D-FCBE7462BC50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997809"/>
          <a:ext cx="1800483" cy="1683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161">
                  <a:extLst>
                    <a:ext uri="{9D8B030D-6E8A-4147-A177-3AD203B41FA5}">
                      <a16:colId xmlns:a16="http://schemas.microsoft.com/office/drawing/2014/main" val="367307820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77340683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187138609"/>
                    </a:ext>
                  </a:extLst>
                </a:gridCol>
              </a:tblGrid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A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B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C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185709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D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E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F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187116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G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H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I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748307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785CE746-9C84-4FA4-9A64-86AC70732BC8}"/>
              </a:ext>
            </a:extLst>
          </p:cNvPr>
          <p:cNvSpPr/>
          <p:nvPr/>
        </p:nvSpPr>
        <p:spPr>
          <a:xfrm>
            <a:off x="3286539" y="2569309"/>
            <a:ext cx="596348" cy="53845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B80969E-1E8F-4E76-ABD3-B44F33A7E0BB}"/>
              </a:ext>
            </a:extLst>
          </p:cNvPr>
          <p:cNvSpPr/>
          <p:nvPr/>
        </p:nvSpPr>
        <p:spPr>
          <a:xfrm>
            <a:off x="3893576" y="3107764"/>
            <a:ext cx="596348" cy="57236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C2A1C39-F57B-48CE-B347-8AB05F53F3B5}"/>
              </a:ext>
            </a:extLst>
          </p:cNvPr>
          <p:cNvSpPr/>
          <p:nvPr/>
        </p:nvSpPr>
        <p:spPr>
          <a:xfrm>
            <a:off x="4489924" y="1997809"/>
            <a:ext cx="596348" cy="57149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6095D574-4155-4225-8B3D-79032FCBDC32}"/>
              </a:ext>
            </a:extLst>
          </p:cNvPr>
          <p:cNvGraphicFramePr>
            <a:graphicFrameLocks noGrp="1"/>
          </p:cNvGraphicFramePr>
          <p:nvPr/>
        </p:nvGraphicFramePr>
        <p:xfrm>
          <a:off x="5994042" y="1997809"/>
          <a:ext cx="1800483" cy="1683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161">
                  <a:extLst>
                    <a:ext uri="{9D8B030D-6E8A-4147-A177-3AD203B41FA5}">
                      <a16:colId xmlns:a16="http://schemas.microsoft.com/office/drawing/2014/main" val="367307820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77340683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187138609"/>
                    </a:ext>
                  </a:extLst>
                </a:gridCol>
              </a:tblGrid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A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B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185709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endParaRPr lang="es-EC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E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F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187116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G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C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dirty="0"/>
                        <a:t>I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748307"/>
                  </a:ext>
                </a:extLst>
              </a:tr>
            </a:tbl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84CB2315-1845-4EAB-9DA4-75D4B625B922}"/>
              </a:ext>
            </a:extLst>
          </p:cNvPr>
          <p:cNvSpPr/>
          <p:nvPr/>
        </p:nvSpPr>
        <p:spPr>
          <a:xfrm>
            <a:off x="5984103" y="2569309"/>
            <a:ext cx="596348" cy="53845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8B4C3C7-75BE-4AED-BC55-9CFC21CFF6F5}"/>
              </a:ext>
            </a:extLst>
          </p:cNvPr>
          <p:cNvSpPr/>
          <p:nvPr/>
        </p:nvSpPr>
        <p:spPr>
          <a:xfrm>
            <a:off x="6591140" y="3107764"/>
            <a:ext cx="596348" cy="57236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3986C2C-D796-4FC9-AD14-C670FBA50A13}"/>
              </a:ext>
            </a:extLst>
          </p:cNvPr>
          <p:cNvSpPr/>
          <p:nvPr/>
        </p:nvSpPr>
        <p:spPr>
          <a:xfrm>
            <a:off x="7187488" y="1997809"/>
            <a:ext cx="596348" cy="53845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13995A1-A22B-4C1F-BA61-510290D49F3F}"/>
              </a:ext>
            </a:extLst>
          </p:cNvPr>
          <p:cNvSpPr txBox="1"/>
          <p:nvPr/>
        </p:nvSpPr>
        <p:spPr>
          <a:xfrm>
            <a:off x="1027252" y="1226286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Inventario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</a:t>
            </a:r>
          </a:p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tecnologías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BF031ED-FB6E-4F33-B181-4A6B00F845CB}"/>
              </a:ext>
            </a:extLst>
          </p:cNvPr>
          <p:cNvSpPr txBox="1"/>
          <p:nvPr/>
        </p:nvSpPr>
        <p:spPr>
          <a:xfrm>
            <a:off x="938799" y="3931387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¿Qué estamos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financiando?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C303A92-58F1-442D-AC76-46B45903C7B6}"/>
              </a:ext>
            </a:extLst>
          </p:cNvPr>
          <p:cNvSpPr txBox="1"/>
          <p:nvPr/>
        </p:nvSpPr>
        <p:spPr>
          <a:xfrm>
            <a:off x="3504818" y="1377004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Desinversión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293C32E-617A-4C24-BDC3-3D814C65AFCA}"/>
              </a:ext>
            </a:extLst>
          </p:cNvPr>
          <p:cNvSpPr txBox="1"/>
          <p:nvPr/>
        </p:nvSpPr>
        <p:spPr>
          <a:xfrm>
            <a:off x="3144723" y="3930735"/>
            <a:ext cx="20826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Dejar de gastar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en tecnologías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inútiles, obsoletas,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peligrosas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7319E5B-08B1-4522-9D96-CA10B3936086}"/>
              </a:ext>
            </a:extLst>
          </p:cNvPr>
          <p:cNvSpPr txBox="1"/>
          <p:nvPr/>
        </p:nvSpPr>
        <p:spPr>
          <a:xfrm>
            <a:off x="5682147" y="1226286"/>
            <a:ext cx="2467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Reasignación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base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costo-efectividad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924F7F4D-1394-4B4B-A1D8-D22FEBA7404D}"/>
              </a:ext>
            </a:extLst>
          </p:cNvPr>
          <p:cNvGraphicFramePr>
            <a:graphicFrameLocks noGrp="1"/>
          </p:cNvGraphicFramePr>
          <p:nvPr/>
        </p:nvGraphicFramePr>
        <p:xfrm>
          <a:off x="8738746" y="1963024"/>
          <a:ext cx="1800483" cy="1683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161">
                  <a:extLst>
                    <a:ext uri="{9D8B030D-6E8A-4147-A177-3AD203B41FA5}">
                      <a16:colId xmlns:a16="http://schemas.microsoft.com/office/drawing/2014/main" val="367307820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773406830"/>
                    </a:ext>
                  </a:extLst>
                </a:gridCol>
                <a:gridCol w="600161">
                  <a:extLst>
                    <a:ext uri="{9D8B030D-6E8A-4147-A177-3AD203B41FA5}">
                      <a16:colId xmlns:a16="http://schemas.microsoft.com/office/drawing/2014/main" val="187138609"/>
                    </a:ext>
                  </a:extLst>
                </a:gridCol>
              </a:tblGrid>
              <a:tr h="561065"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185709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187116"/>
                  </a:ext>
                </a:extLst>
              </a:tr>
              <a:tr h="561065"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748307"/>
                  </a:ext>
                </a:extLst>
              </a:tr>
            </a:tbl>
          </a:graphicData>
        </a:graphic>
      </p:graphicFrame>
      <p:sp>
        <p:nvSpPr>
          <p:cNvPr id="20" name="Rectángulo 19">
            <a:extLst>
              <a:ext uri="{FF2B5EF4-FFF2-40B4-BE49-F238E27FC236}">
                <a16:creationId xmlns:a16="http://schemas.microsoft.com/office/drawing/2014/main" id="{28E02F13-8428-48B5-BCE2-7B801FDEC199}"/>
              </a:ext>
            </a:extLst>
          </p:cNvPr>
          <p:cNvSpPr/>
          <p:nvPr/>
        </p:nvSpPr>
        <p:spPr>
          <a:xfrm>
            <a:off x="8730165" y="3654382"/>
            <a:ext cx="596348" cy="56106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B87DE8E-C8F5-4420-ADD7-35C63DDE00AE}"/>
              </a:ext>
            </a:extLst>
          </p:cNvPr>
          <p:cNvSpPr txBox="1"/>
          <p:nvPr/>
        </p:nvSpPr>
        <p:spPr>
          <a:xfrm>
            <a:off x="5617174" y="3912332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Tecnologías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con ganancia de QALY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a un costo socialmente</a:t>
            </a:r>
          </a:p>
          <a:p>
            <a:pPr algn="ctr"/>
            <a:r>
              <a:rPr lang="es-EC" dirty="0">
                <a:latin typeface="Arial" panose="020B0604020202020204" pitchFamily="34" charset="0"/>
                <a:cs typeface="Arial" panose="020B0604020202020204" pitchFamily="34" charset="0"/>
              </a:rPr>
              <a:t>aceptable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4EF68E2-7E79-4992-A455-B064C21F8E0D}"/>
              </a:ext>
            </a:extLst>
          </p:cNvPr>
          <p:cNvSpPr txBox="1"/>
          <p:nvPr/>
        </p:nvSpPr>
        <p:spPr>
          <a:xfrm>
            <a:off x="8342646" y="1235252"/>
            <a:ext cx="2582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Crecimiento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planificado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presupuesto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8830A96-82BD-4237-A83D-8A42820255B4}"/>
              </a:ext>
            </a:extLst>
          </p:cNvPr>
          <p:cNvSpPr txBox="1"/>
          <p:nvPr/>
        </p:nvSpPr>
        <p:spPr>
          <a:xfrm>
            <a:off x="8638334" y="4330087"/>
            <a:ext cx="2377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Proyección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carga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enfermedad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24807EF-8FB9-4915-8AA6-B032DE86AC33}"/>
              </a:ext>
            </a:extLst>
          </p:cNvPr>
          <p:cNvSpPr txBox="1"/>
          <p:nvPr/>
        </p:nvSpPr>
        <p:spPr>
          <a:xfrm>
            <a:off x="4375817" y="5573887"/>
            <a:ext cx="3440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¡Siempre negociar!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A47BA3B-DA6D-4896-A3E7-B47B88421C9E}"/>
              </a:ext>
            </a:extLst>
          </p:cNvPr>
          <p:cNvSpPr/>
          <p:nvPr/>
        </p:nvSpPr>
        <p:spPr>
          <a:xfrm>
            <a:off x="9337202" y="3659792"/>
            <a:ext cx="596348" cy="56106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4517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862C0-58AD-476B-9F87-D91428F4F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185" y="378960"/>
            <a:ext cx="10241280" cy="470953"/>
          </a:xfrm>
        </p:spPr>
        <p:txBody>
          <a:bodyPr>
            <a:noAutofit/>
          </a:bodyPr>
          <a:lstStyle/>
          <a:p>
            <a:r>
              <a:rPr lang="es-ES" sz="28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Etapas y criterios a considerar en el desarrollo del CNMB</a:t>
            </a:r>
            <a:endParaRPr lang="es-EC" sz="2800" cap="none" spc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8691DE3-2C86-411B-AAFE-52F646A9E5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8805584"/>
              </p:ext>
            </p:extLst>
          </p:nvPr>
        </p:nvGraphicFramePr>
        <p:xfrm>
          <a:off x="1292617" y="1163750"/>
          <a:ext cx="9606766" cy="5374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405DB71-0815-45BC-A097-72CE145C0A2D}"/>
              </a:ext>
            </a:extLst>
          </p:cNvPr>
          <p:cNvSpPr/>
          <p:nvPr/>
        </p:nvSpPr>
        <p:spPr>
          <a:xfrm>
            <a:off x="1292616" y="1296477"/>
            <a:ext cx="9606766" cy="4314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Transparencia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179BA2-F0FF-4E4F-9144-A00D9F56CCC5}"/>
              </a:ext>
            </a:extLst>
          </p:cNvPr>
          <p:cNvSpPr/>
          <p:nvPr/>
        </p:nvSpPr>
        <p:spPr>
          <a:xfrm>
            <a:off x="1292617" y="4842433"/>
            <a:ext cx="9606766" cy="43145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Participación social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29E0A3-D804-47A2-A18B-B5E1EFCCFC05}"/>
              </a:ext>
            </a:extLst>
          </p:cNvPr>
          <p:cNvSpPr/>
          <p:nvPr/>
        </p:nvSpPr>
        <p:spPr>
          <a:xfrm>
            <a:off x="1292615" y="1851332"/>
            <a:ext cx="9606766" cy="43145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Consistencia y reproducibilidad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7A4AF8-FB8D-4D62-AC87-DB81DB415DB5}"/>
              </a:ext>
            </a:extLst>
          </p:cNvPr>
          <p:cNvSpPr/>
          <p:nvPr/>
        </p:nvSpPr>
        <p:spPr>
          <a:xfrm>
            <a:off x="1292615" y="2394969"/>
            <a:ext cx="9606766" cy="4314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Eficiencia y equidad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7FE415-A970-44F4-AA20-CF80B5F8FFDB}"/>
              </a:ext>
            </a:extLst>
          </p:cNvPr>
          <p:cNvSpPr/>
          <p:nvPr/>
        </p:nvSpPr>
        <p:spPr>
          <a:xfrm>
            <a:off x="1292614" y="5371693"/>
            <a:ext cx="9606766" cy="4314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Responsabilidad y rendición de cuentas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3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14361861"/>
              </p:ext>
            </p:extLst>
          </p:nvPr>
        </p:nvGraphicFramePr>
        <p:xfrm>
          <a:off x="1775696" y="1401727"/>
          <a:ext cx="8706392" cy="3161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015" y="876118"/>
            <a:ext cx="9225502" cy="473291"/>
          </a:xfrm>
        </p:spPr>
        <p:txBody>
          <a:bodyPr>
            <a:normAutofit fontScale="90000"/>
          </a:bodyPr>
          <a:lstStyle/>
          <a:p>
            <a:pPr defTabSz="1080044"/>
            <a:r>
              <a:rPr lang="es-419" sz="2800" dirty="0">
                <a:latin typeface="Arial" panose="020B0604020202020204" pitchFamily="34" charset="0"/>
                <a:cs typeface="Arial" panose="020B0604020202020204" pitchFamily="34" charset="0"/>
              </a:rPr>
              <a:t>Normar los aspectos a evaluar en tecnologías diagnósticas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2298" y="1996992"/>
            <a:ext cx="8706392" cy="43948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s-419" sz="2400" b="1" dirty="0"/>
              <a:t>La eficacia técnica y la precisión al diagnosticar no son suficientes</a:t>
            </a:r>
          </a:p>
        </p:txBody>
      </p:sp>
      <p:sp>
        <p:nvSpPr>
          <p:cNvPr id="7" name="35 CuadroTexto"/>
          <p:cNvSpPr txBox="1"/>
          <p:nvPr/>
        </p:nvSpPr>
        <p:spPr>
          <a:xfrm>
            <a:off x="1775696" y="6039180"/>
            <a:ext cx="66175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Lijmer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JG.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diagnostic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tests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accuracy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. PhD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Thesis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University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Amsterdam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; 2001.</a:t>
            </a:r>
            <a:endParaRPr lang="es-EC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16307" y="3691778"/>
            <a:ext cx="1787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 dirty="0">
                <a:latin typeface="Arial" panose="020B0604020202020204" pitchFamily="34" charset="0"/>
                <a:cs typeface="Arial" panose="020B0604020202020204" pitchFamily="34" charset="0"/>
              </a:rPr>
              <a:t>Validez Clínica</a:t>
            </a:r>
          </a:p>
          <a:p>
            <a:pPr algn="ctr"/>
            <a:r>
              <a:rPr lang="es-419" b="1" dirty="0">
                <a:latin typeface="Arial" panose="020B0604020202020204" pitchFamily="34" charset="0"/>
                <a:cs typeface="Arial" panose="020B0604020202020204" pitchFamily="34" charset="0"/>
              </a:rPr>
              <a:t>y Analítica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5492" y="3851965"/>
            <a:ext cx="1582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b="1" dirty="0">
                <a:latin typeface="Arial" panose="020B0604020202020204" pitchFamily="34" charset="0"/>
                <a:cs typeface="Arial" panose="020B0604020202020204" pitchFamily="34" charset="0"/>
              </a:rPr>
              <a:t>Valor Clínico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11524" y="3862000"/>
            <a:ext cx="1492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Valor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Social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51629" y="4890056"/>
            <a:ext cx="5604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b="1" dirty="0">
                <a:latin typeface="Arial" panose="020B0604020202020204" pitchFamily="34" charset="0"/>
                <a:cs typeface="Arial" panose="020B0604020202020204" pitchFamily="34" charset="0"/>
              </a:rPr>
              <a:t>Proceso de Evaluación de Tecnologías Sanitarias</a:t>
            </a:r>
          </a:p>
        </p:txBody>
      </p:sp>
      <p:sp>
        <p:nvSpPr>
          <p:cNvPr id="12" name="Left Brace 11"/>
          <p:cNvSpPr/>
          <p:nvPr/>
        </p:nvSpPr>
        <p:spPr>
          <a:xfrm rot="16200000">
            <a:off x="5554972" y="967310"/>
            <a:ext cx="541016" cy="7190911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Left Brace 12"/>
          <p:cNvSpPr/>
          <p:nvPr/>
        </p:nvSpPr>
        <p:spPr>
          <a:xfrm rot="16200000">
            <a:off x="2977359" y="2692717"/>
            <a:ext cx="247624" cy="174229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Left Brace 13"/>
          <p:cNvSpPr/>
          <p:nvPr/>
        </p:nvSpPr>
        <p:spPr>
          <a:xfrm rot="16200000">
            <a:off x="5841212" y="2669900"/>
            <a:ext cx="247624" cy="174229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Left Brace 14"/>
          <p:cNvSpPr/>
          <p:nvPr/>
        </p:nvSpPr>
        <p:spPr>
          <a:xfrm rot="16200000">
            <a:off x="8604029" y="2647083"/>
            <a:ext cx="247624" cy="174229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577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A86BA-5D6E-4F64-9314-ABDA55C55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232813"/>
            <a:ext cx="10241280" cy="695921"/>
          </a:xfrm>
        </p:spPr>
        <p:txBody>
          <a:bodyPr>
            <a:normAutofit fontScale="90000"/>
          </a:bodyPr>
          <a:lstStyle/>
          <a:p>
            <a:r>
              <a:rPr lang="es-ES" dirty="0"/>
              <a:t>Desarrollos metodológicos a considerar:</a:t>
            </a:r>
            <a:br>
              <a:rPr lang="es-ES" dirty="0"/>
            </a:br>
            <a:r>
              <a:rPr lang="es-ES" dirty="0"/>
              <a:t>coste efectividad distributiva / coste-equidad</a:t>
            </a:r>
            <a:endParaRPr lang="es-EC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70E5C-E1EE-457C-BCBD-33232B18E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577" y="1689347"/>
            <a:ext cx="4657521" cy="4420369"/>
          </a:xfrm>
        </p:spPr>
        <p:txBody>
          <a:bodyPr>
            <a:normAutofit fontScale="70000" lnSpcReduction="20000"/>
          </a:bodyPr>
          <a:lstStyle/>
          <a:p>
            <a:r>
              <a:rPr lang="es-EC" dirty="0"/>
              <a:t>Los estudios de eficacia y coste-efectividad por lo general </a:t>
            </a:r>
            <a:r>
              <a:rPr lang="es-EC" b="1" dirty="0"/>
              <a:t>no abordan cuestiones de equidad</a:t>
            </a:r>
            <a:r>
              <a:rPr lang="es-EC" dirty="0"/>
              <a:t> de interés para los tomadores de decisiones:</a:t>
            </a:r>
          </a:p>
          <a:p>
            <a:pPr lvl="1"/>
            <a:r>
              <a:rPr lang="es-EC" dirty="0"/>
              <a:t>la </a:t>
            </a:r>
            <a:r>
              <a:rPr lang="es-EC" b="1" dirty="0"/>
              <a:t>distribución de los costos de oportunidad en salud </a:t>
            </a:r>
            <a:r>
              <a:rPr lang="es-EC" dirty="0"/>
              <a:t>de los programas que aumentan los costos</a:t>
            </a:r>
          </a:p>
          <a:p>
            <a:pPr lvl="1"/>
            <a:r>
              <a:rPr lang="es-EC" b="1" dirty="0"/>
              <a:t>impactos distributivos dentro de la población general</a:t>
            </a:r>
          </a:p>
          <a:p>
            <a:pPr lvl="1"/>
            <a:r>
              <a:rPr lang="es-EC" dirty="0"/>
              <a:t>tamaños de los </a:t>
            </a:r>
            <a:r>
              <a:rPr lang="es-EC" b="1" dirty="0"/>
              <a:t>impactos sobre la equidad</a:t>
            </a:r>
            <a:r>
              <a:rPr lang="es-EC" dirty="0"/>
              <a:t> entre programas de salud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0DD565-B281-4A24-A1C5-168E8663A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092" y="1597089"/>
            <a:ext cx="5832486" cy="43421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1AACA1-49EA-4058-A9D6-1A001B2478FB}"/>
              </a:ext>
            </a:extLst>
          </p:cNvPr>
          <p:cNvSpPr txBox="1"/>
          <p:nvPr/>
        </p:nvSpPr>
        <p:spPr>
          <a:xfrm>
            <a:off x="893633" y="6041055"/>
            <a:ext cx="106287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Richard </a:t>
            </a:r>
            <a:r>
              <a:rPr lang="es-EC" sz="1050" dirty="0" err="1">
                <a:latin typeface="Arial" panose="020B0604020202020204" pitchFamily="34" charset="0"/>
                <a:cs typeface="Arial" panose="020B0604020202020204" pitchFamily="34" charset="0"/>
              </a:rPr>
              <a:t>Cookson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, et al. </a:t>
            </a:r>
            <a:r>
              <a:rPr lang="es-EC" sz="1050" dirty="0" err="1">
                <a:latin typeface="Arial" panose="020B0604020202020204" pitchFamily="34" charset="0"/>
                <a:cs typeface="Arial" panose="020B0604020202020204" pitchFamily="34" charset="0"/>
              </a:rPr>
              <a:t>Distributional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C" sz="1050" dirty="0" err="1">
                <a:latin typeface="Arial" panose="020B0604020202020204" pitchFamily="34" charset="0"/>
                <a:cs typeface="Arial" panose="020B0604020202020204" pitchFamily="34" charset="0"/>
              </a:rPr>
              <a:t>Cost-Effectiveness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C" sz="1050" dirty="0" err="1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 Comes </a:t>
            </a:r>
            <a:r>
              <a:rPr lang="es-EC" sz="105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 Age.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Value </a:t>
            </a:r>
            <a:r>
              <a:rPr 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Healh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2021; 24(1):118–120.</a:t>
            </a:r>
            <a:r>
              <a:rPr lang="es-EC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9028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A86BA-5D6E-4F64-9314-ABDA55C55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369399"/>
            <a:ext cx="10241280" cy="695921"/>
          </a:xfrm>
        </p:spPr>
        <p:txBody>
          <a:bodyPr>
            <a:normAutofit/>
          </a:bodyPr>
          <a:lstStyle/>
          <a:p>
            <a:r>
              <a:rPr lang="es-ES" dirty="0"/>
              <a:t>Recursos recomendados</a:t>
            </a:r>
            <a:endParaRPr lang="es-EC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757F6E-26CC-4220-AFD4-9636764F3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1065320"/>
            <a:ext cx="4044315" cy="49926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6ACD85-E8A1-4DBA-90AD-964BC2EB3E08}"/>
              </a:ext>
            </a:extLst>
          </p:cNvPr>
          <p:cNvSpPr txBox="1"/>
          <p:nvPr/>
        </p:nvSpPr>
        <p:spPr>
          <a:xfrm>
            <a:off x="5545122" y="5688667"/>
            <a:ext cx="6460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https://www.edx.org/course/que-financiar-en-salud-y-a-que-precio</a:t>
            </a:r>
          </a:p>
        </p:txBody>
      </p:sp>
      <p:pic>
        <p:nvPicPr>
          <p:cNvPr id="10242" name="Picture 2" descr="Edgar González - PEC IDBx consultant on institutional capacity development  powered by eLearning - Inter-American Development Bank | LinkedIn">
            <a:extLst>
              <a:ext uri="{FF2B5EF4-FFF2-40B4-BE49-F238E27FC236}">
                <a16:creationId xmlns:a16="http://schemas.microsoft.com/office/drawing/2014/main" id="{79164219-62F4-4716-B6E8-177AD43A0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198" y="800001"/>
            <a:ext cx="4044314" cy="481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23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2756D-1AF3-4298-96D5-164173FBF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422405"/>
            <a:ext cx="10241280" cy="581224"/>
          </a:xfrm>
        </p:spPr>
        <p:txBody>
          <a:bodyPr/>
          <a:lstStyle/>
          <a:p>
            <a:r>
              <a:rPr lang="es-ES" dirty="0"/>
              <a:t>Fuentes de ineficiencia en los sistemas de salud</a:t>
            </a:r>
            <a:endParaRPr lang="es-EC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AF36FC5-A9C7-4C29-9E1C-88CF392B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0952" y="1278384"/>
            <a:ext cx="5074292" cy="4687409"/>
          </a:xfrm>
        </p:spPr>
        <p:txBody>
          <a:bodyPr>
            <a:normAutofit fontScale="85000" lnSpcReduction="20000"/>
          </a:bodyPr>
          <a:lstStyle/>
          <a:p>
            <a:pPr marR="0" algn="l"/>
            <a:r>
              <a:rPr lang="es-EC" sz="1800" b="1" i="0" u="none" strike="noStrike" baseline="0" dirty="0"/>
              <a:t>Medicamentos y dispositivos</a:t>
            </a:r>
            <a:r>
              <a:rPr lang="es-EC" sz="1800" b="0" i="0" u="none" strike="noStrike" baseline="0" dirty="0"/>
              <a:t>:</a:t>
            </a:r>
          </a:p>
          <a:p>
            <a:pPr lvl="1"/>
            <a:r>
              <a:rPr lang="es-EC" sz="1800" b="1" i="0" u="none" strike="noStrike" baseline="0" dirty="0"/>
              <a:t>Subutilización de genéricos </a:t>
            </a:r>
            <a:r>
              <a:rPr lang="es-EC" sz="1800" b="0" i="0" u="none" strike="noStrike" baseline="0" dirty="0"/>
              <a:t>y precios más altos</a:t>
            </a:r>
          </a:p>
          <a:p>
            <a:pPr lvl="1"/>
            <a:r>
              <a:rPr lang="es-EC" sz="1800" b="1" dirty="0"/>
              <a:t>Uso inapropiado</a:t>
            </a:r>
            <a:endParaRPr lang="es-EC" sz="1800" dirty="0"/>
          </a:p>
          <a:p>
            <a:pPr lvl="1"/>
            <a:r>
              <a:rPr lang="es-EC" sz="1800" b="0" i="0" u="none" strike="noStrike" baseline="0" dirty="0"/>
              <a:t>Uso de medicamentos falsificados y de calidad subestándar</a:t>
            </a:r>
          </a:p>
          <a:p>
            <a:pPr lvl="1"/>
            <a:r>
              <a:rPr lang="es-EC" sz="1800" b="1" i="0" u="none" strike="noStrike" baseline="0" dirty="0"/>
              <a:t>Sobreutilización</a:t>
            </a:r>
            <a:r>
              <a:rPr lang="es-EC" sz="1800" i="0" u="none" strike="noStrike" baseline="0" dirty="0"/>
              <a:t> </a:t>
            </a:r>
            <a:r>
              <a:rPr lang="es-EC" sz="1800" b="0" i="0" u="none" strike="noStrike" baseline="0" dirty="0"/>
              <a:t>de equipos, investigaciones y procedimientos</a:t>
            </a:r>
          </a:p>
          <a:p>
            <a:pPr marR="0" algn="l"/>
            <a:r>
              <a:rPr lang="es-EC" sz="1800" b="1" i="0" u="none" strike="noStrike" baseline="0" dirty="0"/>
              <a:t>Servicios de atención médica</a:t>
            </a:r>
            <a:r>
              <a:rPr lang="es-EC" sz="1800" b="0" i="0" u="none" strike="noStrike" baseline="0" dirty="0"/>
              <a:t>:</a:t>
            </a:r>
          </a:p>
          <a:p>
            <a:pPr lvl="1"/>
            <a:r>
              <a:rPr lang="es-EC" sz="1800" b="1" i="0" u="none" strike="noStrike" baseline="0" dirty="0"/>
              <a:t>Hospitalizaciones innecesarias </a:t>
            </a:r>
            <a:r>
              <a:rPr lang="es-EC" sz="1800" b="0" i="0" u="none" strike="noStrike" baseline="0" dirty="0"/>
              <a:t>y estadías inadecuadas</a:t>
            </a:r>
          </a:p>
          <a:p>
            <a:pPr lvl="1"/>
            <a:r>
              <a:rPr lang="es-EC" sz="1800" b="0" i="0" u="none" strike="noStrike" baseline="0" dirty="0"/>
              <a:t>Subutilización de la infraestructura instalada</a:t>
            </a:r>
          </a:p>
          <a:p>
            <a:pPr marR="0" algn="l"/>
            <a:r>
              <a:rPr lang="es-EC" sz="1800" b="1" i="0" u="none" strike="noStrike" baseline="0" dirty="0"/>
              <a:t>Baja calidad de la atención </a:t>
            </a:r>
            <a:r>
              <a:rPr lang="es-EC" sz="1800" b="0" i="0" u="none" strike="noStrike" baseline="0" dirty="0"/>
              <a:t>y atención no segura</a:t>
            </a:r>
          </a:p>
          <a:p>
            <a:pPr marR="0" algn="l"/>
            <a:r>
              <a:rPr lang="es-EC" sz="1800" i="0" u="none" strike="noStrike" baseline="0" dirty="0"/>
              <a:t>Pérdidas </a:t>
            </a:r>
            <a:r>
              <a:rPr lang="es-EC" sz="1800" dirty="0"/>
              <a:t>por </a:t>
            </a:r>
            <a:r>
              <a:rPr lang="es-EC" sz="1800" b="1" dirty="0"/>
              <a:t>d</a:t>
            </a:r>
            <a:r>
              <a:rPr lang="es-EC" sz="1800" b="1" i="0" u="none" strike="noStrike" baseline="0" dirty="0"/>
              <a:t>esperdicio, corrupción y fraude</a:t>
            </a:r>
          </a:p>
          <a:p>
            <a:r>
              <a:rPr lang="es-EC" sz="1800" dirty="0"/>
              <a:t>Inapropiada </a:t>
            </a:r>
            <a:r>
              <a:rPr lang="es-EC" sz="1800" b="1" dirty="0"/>
              <a:t>gestión del talento humano</a:t>
            </a:r>
          </a:p>
          <a:p>
            <a:pPr marR="0" algn="l"/>
            <a:r>
              <a:rPr lang="es-EC" sz="1800" i="0" u="none" strike="noStrike" baseline="0" dirty="0"/>
              <a:t>Mezcla ineficiente o inapropiada de intervenciones sanitarias</a:t>
            </a:r>
            <a:endParaRPr lang="es-EC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BD2922-CF0D-4237-BD07-6F577914A417}"/>
              </a:ext>
            </a:extLst>
          </p:cNvPr>
          <p:cNvSpPr txBox="1"/>
          <p:nvPr/>
        </p:nvSpPr>
        <p:spPr>
          <a:xfrm>
            <a:off x="858743" y="6130916"/>
            <a:ext cx="104745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44250" algn="l"/>
            <a:r>
              <a:rPr lang="en-US" sz="1000" b="0" i="0" u="none" strike="noStrike" baseline="0" dirty="0">
                <a:latin typeface="Calibri" panose="020F0502020204030204" pitchFamily="34" charset="0"/>
              </a:rPr>
              <a:t>Chisholm, D and Evans, D. 2010. Improving health system efficiency as a means of moving towards universal coverage. </a:t>
            </a:r>
            <a:r>
              <a:rPr lang="en-US" sz="1000" b="0" i="1" u="none" strike="noStrike" baseline="0" dirty="0" err="1">
                <a:latin typeface="Calibri" panose="020F0502020204030204" pitchFamily="34" charset="0"/>
              </a:rPr>
              <a:t>WorldHealthReport</a:t>
            </a:r>
            <a:r>
              <a:rPr lang="en-US" sz="1000" b="0" i="1" u="none" strike="noStrike" baseline="0" dirty="0">
                <a:latin typeface="Calibri" panose="020F0502020204030204" pitchFamily="34" charset="0"/>
              </a:rPr>
              <a:t>(2010) </a:t>
            </a:r>
            <a:r>
              <a:rPr lang="en-US" sz="1000" b="0" i="1" u="none" strike="noStrike" baseline="0" dirty="0" err="1">
                <a:latin typeface="Calibri" panose="020F0502020204030204" pitchFamily="34" charset="0"/>
              </a:rPr>
              <a:t>BackgroundPaper</a:t>
            </a:r>
            <a:r>
              <a:rPr lang="en-US" sz="1000" b="0" i="1" u="none" strike="noStrike" baseline="0" dirty="0">
                <a:latin typeface="Calibri" panose="020F0502020204030204" pitchFamily="34" charset="0"/>
              </a:rPr>
              <a:t>, No 28. </a:t>
            </a:r>
            <a:r>
              <a:rPr lang="en-US" sz="1000" b="0" i="0" u="none" strike="noStrike" baseline="0" dirty="0" err="1">
                <a:latin typeface="Calibri" panose="020F0502020204030204" pitchFamily="34" charset="0"/>
              </a:rPr>
              <a:t>WorldHealthOrganization</a:t>
            </a:r>
            <a:endParaRPr lang="es-EC" sz="1000" dirty="0"/>
          </a:p>
        </p:txBody>
      </p:sp>
      <p:pic>
        <p:nvPicPr>
          <p:cNvPr id="1026" name="Picture 2" descr="Imagen">
            <a:extLst>
              <a:ext uri="{FF2B5EF4-FFF2-40B4-BE49-F238E27FC236}">
                <a16:creationId xmlns:a16="http://schemas.microsoft.com/office/drawing/2014/main" id="{E9C2C10A-6144-4C96-8CBF-54FB2069B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8" y="1710289"/>
            <a:ext cx="6311284" cy="398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n">
            <a:extLst>
              <a:ext uri="{FF2B5EF4-FFF2-40B4-BE49-F238E27FC236}">
                <a16:creationId xmlns:a16="http://schemas.microsoft.com/office/drawing/2014/main" id="{1A4C192F-5EA8-4226-A70B-B18FF5678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23" y="1796906"/>
            <a:ext cx="6082026" cy="381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42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F850-4D49-45D6-892F-830816E25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Uso de recursos para la cobertura universal en salud</a:t>
            </a:r>
            <a:endParaRPr lang="es-EC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4499C94A-8F5A-46AE-34C6-07B7D0ACCD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164511"/>
              </p:ext>
            </p:extLst>
          </p:nvPr>
        </p:nvGraphicFramePr>
        <p:xfrm>
          <a:off x="6507332" y="1651247"/>
          <a:ext cx="4705166" cy="4420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D286FC0-D3DB-4751-8D70-B1F23B9601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081" y="1882817"/>
            <a:ext cx="6070250" cy="3517800"/>
          </a:xfrm>
          <a:prstGeom prst="rect">
            <a:avLst/>
          </a:prstGeom>
        </p:spPr>
      </p:pic>
      <p:sp>
        <p:nvSpPr>
          <p:cNvPr id="5" name="CuadroTexto 5">
            <a:extLst>
              <a:ext uri="{FF2B5EF4-FFF2-40B4-BE49-F238E27FC236}">
                <a16:creationId xmlns:a16="http://schemas.microsoft.com/office/drawing/2014/main" id="{A2FB2E83-A2D2-4BF6-8A0E-FA4486CBE925}"/>
              </a:ext>
            </a:extLst>
          </p:cNvPr>
          <p:cNvSpPr txBox="1"/>
          <p:nvPr/>
        </p:nvSpPr>
        <p:spPr>
          <a:xfrm>
            <a:off x="618056" y="5893182"/>
            <a:ext cx="5348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Fuente: Informe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en el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: la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financiación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sistemas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: el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camino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hacia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cobertura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universal.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Ginebra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: OMS; 2010.</a:t>
            </a:r>
          </a:p>
        </p:txBody>
      </p:sp>
    </p:spTree>
    <p:extLst>
      <p:ext uri="{BB962C8B-B14F-4D97-AF65-F5344CB8AC3E}">
        <p14:creationId xmlns:p14="http://schemas.microsoft.com/office/powerpoint/2010/main" val="1127635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F850-4D49-45D6-892F-830816E25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315791"/>
            <a:ext cx="10241280" cy="695921"/>
          </a:xfrm>
        </p:spPr>
        <p:txBody>
          <a:bodyPr/>
          <a:lstStyle/>
          <a:p>
            <a:r>
              <a:rPr lang="es-ES" sz="3600" dirty="0"/>
              <a:t>Escenario actual del sistema sanitario de Ecuador</a:t>
            </a:r>
            <a:endParaRPr lang="es-EC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1FB515-C52A-4914-BDA5-F03B3230319F}"/>
              </a:ext>
            </a:extLst>
          </p:cNvPr>
          <p:cNvGrpSpPr/>
          <p:nvPr/>
        </p:nvGrpSpPr>
        <p:grpSpPr>
          <a:xfrm>
            <a:off x="446689" y="1352652"/>
            <a:ext cx="5649311" cy="4619740"/>
            <a:chOff x="1274753" y="1207364"/>
            <a:chExt cx="6181263" cy="5054745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DAC56A5-8949-4606-8643-1A72FDFFCE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9285" y="3598848"/>
              <a:ext cx="180956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1C05566-F801-4C0F-AC0B-AC3FBC0AF4BA}"/>
                </a:ext>
              </a:extLst>
            </p:cNvPr>
            <p:cNvCxnSpPr>
              <a:cxnSpLocks/>
            </p:cNvCxnSpPr>
            <p:nvPr/>
          </p:nvCxnSpPr>
          <p:spPr>
            <a:xfrm>
              <a:off x="3169329" y="1207364"/>
              <a:ext cx="0" cy="18199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F7FCF7EB-9E2E-4BB8-AC61-89AF6E5ACAE7}"/>
                </a:ext>
              </a:extLst>
            </p:cNvPr>
            <p:cNvSpPr/>
            <p:nvPr/>
          </p:nvSpPr>
          <p:spPr>
            <a:xfrm>
              <a:off x="2351171" y="3143321"/>
              <a:ext cx="963530" cy="2062810"/>
            </a:xfrm>
            <a:prstGeom prst="cube">
              <a:avLst>
                <a:gd name="adj" fmla="val 7541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FB97A5A5-824F-474E-B8D3-7CE23708EC34}"/>
                </a:ext>
              </a:extLst>
            </p:cNvPr>
            <p:cNvSpPr/>
            <p:nvPr/>
          </p:nvSpPr>
          <p:spPr>
            <a:xfrm>
              <a:off x="2592279" y="2733674"/>
              <a:ext cx="1491941" cy="2472457"/>
            </a:xfrm>
            <a:prstGeom prst="cube">
              <a:avLst>
                <a:gd name="adj" fmla="val 48968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7E691779-F75A-436A-9EA9-CA728D8324B7}"/>
                </a:ext>
              </a:extLst>
            </p:cNvPr>
            <p:cNvSpPr/>
            <p:nvPr/>
          </p:nvSpPr>
          <p:spPr>
            <a:xfrm>
              <a:off x="3338249" y="3338004"/>
              <a:ext cx="2589465" cy="1868127"/>
            </a:xfrm>
            <a:prstGeom prst="cube">
              <a:avLst>
                <a:gd name="adj" fmla="val 39926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B20937B3-BCCA-45B5-ACE0-ED276B38CEA2}"/>
                </a:ext>
              </a:extLst>
            </p:cNvPr>
            <p:cNvSpPr/>
            <p:nvPr/>
          </p:nvSpPr>
          <p:spPr>
            <a:xfrm>
              <a:off x="1571349" y="1207364"/>
              <a:ext cx="5217500" cy="3998767"/>
            </a:xfrm>
            <a:prstGeom prst="cube">
              <a:avLst>
                <a:gd name="adj" fmla="val 39926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ight Brace 14">
              <a:extLst>
                <a:ext uri="{FF2B5EF4-FFF2-40B4-BE49-F238E27FC236}">
                  <a16:creationId xmlns:a16="http://schemas.microsoft.com/office/drawing/2014/main" id="{4D276974-5CFD-4C56-8EDA-CE358A6515C2}"/>
                </a:ext>
              </a:extLst>
            </p:cNvPr>
            <p:cNvSpPr/>
            <p:nvPr/>
          </p:nvSpPr>
          <p:spPr>
            <a:xfrm rot="5400000">
              <a:off x="4092091" y="4531535"/>
              <a:ext cx="365258" cy="1872943"/>
            </a:xfrm>
            <a:prstGeom prst="righ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B8A26D2-CDE3-48F7-A950-7F2844D11544}"/>
                </a:ext>
              </a:extLst>
            </p:cNvPr>
            <p:cNvSpPr txBox="1"/>
            <p:nvPr/>
          </p:nvSpPr>
          <p:spPr>
            <a:xfrm flipH="1">
              <a:off x="3576586" y="5699464"/>
              <a:ext cx="14026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Arial" panose="020B0604020202020204" pitchFamily="34" charset="0"/>
                  <a:cs typeface="Arial" panose="020B0604020202020204" pitchFamily="34" charset="0"/>
                </a:rPr>
                <a:t>Aseguramiento</a:t>
              </a:r>
            </a:p>
            <a:p>
              <a:pPr algn="ctr"/>
              <a:r>
                <a:rPr lang="es-ES" sz="1200" dirty="0">
                  <a:latin typeface="Arial" panose="020B0604020202020204" pitchFamily="34" charset="0"/>
                  <a:cs typeface="Arial" panose="020B0604020202020204" pitchFamily="34" charset="0"/>
                </a:rPr>
                <a:t>no contributivo</a:t>
              </a:r>
              <a:endParaRPr lang="es-EC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ight Brace 16">
              <a:extLst>
                <a:ext uri="{FF2B5EF4-FFF2-40B4-BE49-F238E27FC236}">
                  <a16:creationId xmlns:a16="http://schemas.microsoft.com/office/drawing/2014/main" id="{8F6DBA37-4DFC-42D1-8BF7-5CC5A04D7F2A}"/>
                </a:ext>
              </a:extLst>
            </p:cNvPr>
            <p:cNvSpPr/>
            <p:nvPr/>
          </p:nvSpPr>
          <p:spPr>
            <a:xfrm rot="5400000">
              <a:off x="2650306" y="4986242"/>
              <a:ext cx="365258" cy="963530"/>
            </a:xfrm>
            <a:prstGeom prst="righ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6D1B983-7A0F-4131-8C2A-A03FC055A022}"/>
                </a:ext>
              </a:extLst>
            </p:cNvPr>
            <p:cNvSpPr txBox="1"/>
            <p:nvPr/>
          </p:nvSpPr>
          <p:spPr>
            <a:xfrm flipH="1">
              <a:off x="2259060" y="5688294"/>
              <a:ext cx="1317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Arial" panose="020B0604020202020204" pitchFamily="34" charset="0"/>
                  <a:cs typeface="Arial" panose="020B0604020202020204" pitchFamily="34" charset="0"/>
                </a:rPr>
                <a:t>Aseguramiento</a:t>
              </a:r>
            </a:p>
            <a:p>
              <a:pPr algn="ctr"/>
              <a:r>
                <a:rPr lang="es-ES" sz="1200" dirty="0">
                  <a:latin typeface="Arial" panose="020B0604020202020204" pitchFamily="34" charset="0"/>
                  <a:cs typeface="Arial" panose="020B0604020202020204" pitchFamily="34" charset="0"/>
                </a:rPr>
                <a:t>contributivo</a:t>
              </a:r>
              <a:endParaRPr lang="es-EC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F0A96B5-7CD3-4756-878F-7FB411E4D966}"/>
                </a:ext>
              </a:extLst>
            </p:cNvPr>
            <p:cNvSpPr txBox="1"/>
            <p:nvPr/>
          </p:nvSpPr>
          <p:spPr>
            <a:xfrm>
              <a:off x="3861987" y="4291467"/>
              <a:ext cx="7489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MSP</a:t>
              </a:r>
            </a:p>
            <a:p>
              <a:pPr algn="ctr"/>
              <a:r>
                <a:rPr lang="es-E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83F030A-DCE5-4D27-9CB5-71B99BB78ECF}"/>
                </a:ext>
              </a:extLst>
            </p:cNvPr>
            <p:cNvSpPr txBox="1"/>
            <p:nvPr/>
          </p:nvSpPr>
          <p:spPr>
            <a:xfrm>
              <a:off x="2497342" y="4065583"/>
              <a:ext cx="9364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IESS</a:t>
              </a:r>
            </a:p>
            <a:p>
              <a:pPr algn="ctr"/>
              <a:r>
                <a:rPr lang="es-E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ISSFA</a:t>
              </a:r>
            </a:p>
            <a:p>
              <a:pPr algn="ctr"/>
              <a:r>
                <a:rPr lang="es-E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ISSPOL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6BBCC7B-5EE9-4908-B3BF-8E7A87E906C9}"/>
                </a:ext>
              </a:extLst>
            </p:cNvPr>
            <p:cNvSpPr txBox="1"/>
            <p:nvPr/>
          </p:nvSpPr>
          <p:spPr>
            <a:xfrm rot="16200000">
              <a:off x="1914822" y="4217220"/>
              <a:ext cx="11333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PRIVADOS</a:t>
              </a:r>
              <a:endParaRPr lang="es-EC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ight Brace 21">
              <a:extLst>
                <a:ext uri="{FF2B5EF4-FFF2-40B4-BE49-F238E27FC236}">
                  <a16:creationId xmlns:a16="http://schemas.microsoft.com/office/drawing/2014/main" id="{30AA8707-BE85-4687-A78E-88362102FFD0}"/>
                </a:ext>
              </a:extLst>
            </p:cNvPr>
            <p:cNvSpPr/>
            <p:nvPr/>
          </p:nvSpPr>
          <p:spPr>
            <a:xfrm>
              <a:off x="5518809" y="2555175"/>
              <a:ext cx="365258" cy="1176292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2D884C8-3EB5-4823-8CCF-0D8BF142CE5D}"/>
                </a:ext>
              </a:extLst>
            </p:cNvPr>
            <p:cNvSpPr txBox="1"/>
            <p:nvPr/>
          </p:nvSpPr>
          <p:spPr>
            <a:xfrm>
              <a:off x="5841528" y="2548284"/>
              <a:ext cx="8082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Gasto de</a:t>
              </a:r>
            </a:p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bolsillo</a:t>
              </a:r>
            </a:p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&gt;30%)c</a:t>
              </a:r>
              <a:endParaRPr lang="es-EC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ight Brace 23">
              <a:extLst>
                <a:ext uri="{FF2B5EF4-FFF2-40B4-BE49-F238E27FC236}">
                  <a16:creationId xmlns:a16="http://schemas.microsoft.com/office/drawing/2014/main" id="{BA2B212B-6D73-4321-9809-B90064157C4F}"/>
                </a:ext>
              </a:extLst>
            </p:cNvPr>
            <p:cNvSpPr/>
            <p:nvPr/>
          </p:nvSpPr>
          <p:spPr>
            <a:xfrm rot="5400000">
              <a:off x="1778630" y="5078096"/>
              <a:ext cx="365258" cy="779821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BF682CC-EAA6-4BAB-BD65-9A34DFEA23F3}"/>
                </a:ext>
              </a:extLst>
            </p:cNvPr>
            <p:cNvSpPr txBox="1"/>
            <p:nvPr/>
          </p:nvSpPr>
          <p:spPr>
            <a:xfrm flipH="1">
              <a:off x="1274753" y="5615778"/>
              <a:ext cx="13175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Brechas</a:t>
              </a:r>
            </a:p>
            <a:p>
              <a:pPr algn="ctr"/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</a:t>
              </a:r>
            </a:p>
            <a:p>
              <a:pPr algn="ctr"/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cobertura</a:t>
              </a:r>
              <a:endParaRPr lang="es-EC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ight Brace 25">
              <a:extLst>
                <a:ext uri="{FF2B5EF4-FFF2-40B4-BE49-F238E27FC236}">
                  <a16:creationId xmlns:a16="http://schemas.microsoft.com/office/drawing/2014/main" id="{13C18A8E-A007-4975-809D-DCF2A5B2DD29}"/>
                </a:ext>
              </a:extLst>
            </p:cNvPr>
            <p:cNvSpPr/>
            <p:nvPr/>
          </p:nvSpPr>
          <p:spPr>
            <a:xfrm rot="2627275">
              <a:off x="6396174" y="3631031"/>
              <a:ext cx="365258" cy="1209827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28D821-78BB-4BC0-B17F-F3E44EB4E76F}"/>
                </a:ext>
              </a:extLst>
            </p:cNvPr>
            <p:cNvSpPr txBox="1"/>
            <p:nvPr/>
          </p:nvSpPr>
          <p:spPr>
            <a:xfrm>
              <a:off x="6436185" y="4349820"/>
              <a:ext cx="10198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Servicios</a:t>
              </a:r>
            </a:p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cubiertos</a:t>
              </a:r>
              <a:endParaRPr lang="es-EC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5DBA239-B2E0-42AE-8247-F19CBD0537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72712" y="1730722"/>
              <a:ext cx="1388861" cy="10435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0F5D028-4B4E-4B1E-9F32-BC00B6D877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69330" y="1266978"/>
              <a:ext cx="577050" cy="443456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ight Brace 29">
              <a:extLst>
                <a:ext uri="{FF2B5EF4-FFF2-40B4-BE49-F238E27FC236}">
                  <a16:creationId xmlns:a16="http://schemas.microsoft.com/office/drawing/2014/main" id="{D9650D73-86C3-4D2E-88BB-6B03A9176702}"/>
                </a:ext>
              </a:extLst>
            </p:cNvPr>
            <p:cNvSpPr/>
            <p:nvPr/>
          </p:nvSpPr>
          <p:spPr>
            <a:xfrm rot="7574094">
              <a:off x="3155618" y="1327035"/>
              <a:ext cx="365258" cy="864663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5B1DF3D-B238-4E58-A5B8-788854957440}"/>
                </a:ext>
              </a:extLst>
            </p:cNvPr>
            <p:cNvSpPr txBox="1"/>
            <p:nvPr/>
          </p:nvSpPr>
          <p:spPr>
            <a:xfrm>
              <a:off x="2485319" y="1909867"/>
              <a:ext cx="9605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Brechas de</a:t>
              </a:r>
            </a:p>
            <a:p>
              <a:r>
                <a:rPr lang="es-ES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calidad</a:t>
              </a:r>
              <a:endParaRPr lang="es-EC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3C88616-1F1B-4463-8A27-F4A1C64A3735}"/>
              </a:ext>
            </a:extLst>
          </p:cNvPr>
          <p:cNvSpPr txBox="1"/>
          <p:nvPr/>
        </p:nvSpPr>
        <p:spPr>
          <a:xfrm>
            <a:off x="3977984" y="5567146"/>
            <a:ext cx="2762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Gasto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8.4% PIB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(4.1%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gasto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úblico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C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Imagen 4">
            <a:extLst>
              <a:ext uri="{FF2B5EF4-FFF2-40B4-BE49-F238E27FC236}">
                <a16:creationId xmlns:a16="http://schemas.microsoft.com/office/drawing/2014/main" id="{AB24295C-0095-4087-BE1F-FEB876018E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5446"/>
          <a:stretch/>
        </p:blipFill>
        <p:spPr>
          <a:xfrm>
            <a:off x="6560712" y="1218427"/>
            <a:ext cx="5370089" cy="4028202"/>
          </a:xfrm>
          <a:prstGeom prst="rect">
            <a:avLst/>
          </a:prstGeom>
        </p:spPr>
      </p:pic>
      <p:sp>
        <p:nvSpPr>
          <p:cNvPr id="34" name="CuadroTexto 7">
            <a:extLst>
              <a:ext uri="{FF2B5EF4-FFF2-40B4-BE49-F238E27FC236}">
                <a16:creationId xmlns:a16="http://schemas.microsoft.com/office/drawing/2014/main" id="{C77A432D-52B8-4230-99F2-808E206D5EFE}"/>
              </a:ext>
            </a:extLst>
          </p:cNvPr>
          <p:cNvSpPr txBox="1"/>
          <p:nvPr/>
        </p:nvSpPr>
        <p:spPr>
          <a:xfrm>
            <a:off x="6967049" y="6878065"/>
            <a:ext cx="1668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Fuente: Ministerio de Finanzas</a:t>
            </a:r>
            <a:endParaRPr lang="es-ES" sz="2000" dirty="0"/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26474C68-67A3-407E-ACDA-FCCC11AB9967}"/>
              </a:ext>
            </a:extLst>
          </p:cNvPr>
          <p:cNvSpPr/>
          <p:nvPr/>
        </p:nvSpPr>
        <p:spPr>
          <a:xfrm>
            <a:off x="11061182" y="1683368"/>
            <a:ext cx="479395" cy="47647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C60EA5-E559-46B1-8D39-52A3352337F9}"/>
              </a:ext>
            </a:extLst>
          </p:cNvPr>
          <p:cNvSpPr txBox="1"/>
          <p:nvPr/>
        </p:nvSpPr>
        <p:spPr>
          <a:xfrm>
            <a:off x="10721938" y="1304294"/>
            <a:ext cx="1157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COVID-19</a:t>
            </a:r>
            <a:endParaRPr lang="es-EC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91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200" dirty="0"/>
              <a:t>Escenario actual del sistema sanitario de Ecuador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F111-830F-D64B-A559-2E4978B5ACE5}" type="slidenum">
              <a:rPr lang="en-US" smtClean="0"/>
              <a:t>6</a:t>
            </a:fld>
            <a:endParaRPr lang="en-US"/>
          </a:p>
        </p:txBody>
      </p:sp>
      <p:sp>
        <p:nvSpPr>
          <p:cNvPr id="3" name="CuadroTexto 2"/>
          <p:cNvSpPr txBox="1"/>
          <p:nvPr/>
        </p:nvSpPr>
        <p:spPr>
          <a:xfrm>
            <a:off x="1930589" y="5888053"/>
            <a:ext cx="8164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Adaptado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Frenk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J, et al. Lancet 2003; 362: 1667–71.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202091"/>
              </p:ext>
            </p:extLst>
          </p:nvPr>
        </p:nvGraphicFramePr>
        <p:xfrm>
          <a:off x="1930589" y="1372958"/>
          <a:ext cx="8164802" cy="44027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0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3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2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2846">
                <a:tc rowSpan="3">
                  <a:txBody>
                    <a:bodyPr/>
                    <a:lstStyle/>
                    <a:p>
                      <a:pPr algn="ctr"/>
                      <a:r>
                        <a:rPr lang="es-ES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Funciones del sistema de salud</a:t>
                      </a:r>
                      <a:endParaRPr lang="es-E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Población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Aseguramiento contributivo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Aseguramiento no contributivo y no asegurados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51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Público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Privado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Ingresos medios-altos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Ingresos bajos-medios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267">
                <a:tc>
                  <a:txBody>
                    <a:bodyPr/>
                    <a:lstStyle/>
                    <a:p>
                      <a:pPr algn="ctr"/>
                      <a:r>
                        <a:rPr lang="es-ES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Gobernanza</a:t>
                      </a:r>
                      <a:endParaRPr lang="es-E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Subsiste-mas Públicos de Seguridad Social</a:t>
                      </a:r>
                    </a:p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(30%)</a:t>
                      </a:r>
                      <a:endParaRPr lang="es-E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Seguros privados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(&lt; 10%)</a:t>
                      </a:r>
                      <a:endParaRPr lang="es-E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E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Sector privado</a:t>
                      </a:r>
                    </a:p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(gasto de bolsillo)</a:t>
                      </a:r>
                    </a:p>
                  </a:txBody>
                  <a:tcPr anchor="ctr"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Ministerio de Salud Pública y otras instituciones del</a:t>
                      </a:r>
                    </a:p>
                    <a:p>
                      <a:pPr algn="ctr"/>
                      <a:r>
                        <a:rPr lang="es-E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Estado</a:t>
                      </a:r>
                    </a:p>
                    <a:p>
                      <a:pPr algn="ctr"/>
                      <a:r>
                        <a:rPr lang="es-E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(60%)</a:t>
                      </a:r>
                      <a:endParaRPr lang="es-E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1823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Financiamiento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5670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Provisión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solidFill>
                      <a:srgbClr val="DBEE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solidFill>
                      <a:srgbClr val="DBEE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35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42606-E5E0-484D-8D40-B440C36F7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285040"/>
            <a:ext cx="10241280" cy="695921"/>
          </a:xfrm>
        </p:spPr>
        <p:txBody>
          <a:bodyPr>
            <a:normAutofit fontScale="90000"/>
          </a:bodyPr>
          <a:lstStyle/>
          <a:p>
            <a:r>
              <a:rPr lang="es-EC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Subfinanciamiento</a:t>
            </a:r>
            <a:r>
              <a:rPr lang="es-EC" sz="2800" b="1" dirty="0">
                <a:latin typeface="Arial" panose="020B0604020202020204" pitchFamily="34" charset="0"/>
                <a:cs typeface="Arial" panose="020B0604020202020204" pitchFamily="34" charset="0"/>
              </a:rPr>
              <a:t> (gasto ineficiente),</a:t>
            </a:r>
            <a:br>
              <a:rPr lang="es-EC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800" b="1" dirty="0">
                <a:latin typeface="Arial" panose="020B0604020202020204" pitchFamily="34" charset="0"/>
                <a:cs typeface="Arial" panose="020B0604020202020204" pitchFamily="34" charset="0"/>
              </a:rPr>
              <a:t>y segmentación del sistema sanitario de Ecuador</a:t>
            </a:r>
            <a:endParaRPr lang="es-EC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A8CF4-FDFF-4470-BF07-37D22C873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57" y="1946209"/>
            <a:ext cx="2925711" cy="4420369"/>
          </a:xfrm>
        </p:spPr>
        <p:txBody>
          <a:bodyPr>
            <a:normAutofit fontScale="55000" lnSpcReduction="20000"/>
          </a:bodyPr>
          <a:lstStyle/>
          <a:p>
            <a:r>
              <a:rPr lang="es-EC" altLang="es-E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Coexisten subsistemas sanitarios con varios nichos de mancomunación de recursos segmentados y estancos.</a:t>
            </a:r>
          </a:p>
          <a:p>
            <a:r>
              <a:rPr lang="es-ES" altLang="es-E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Provoca problemas de falta de solidaridad e ineficiencia estructural.</a:t>
            </a:r>
          </a:p>
          <a:p>
            <a:r>
              <a:rPr lang="es-EC" altLang="es-E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fragmentación opera a nivel de la organización de servicios con funciones superpuestas, con insuficiente coordinación y falta de integralidad en la atención.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3A70A37-DC0B-4D52-B25D-078431D46CC5}"/>
              </a:ext>
            </a:extLst>
          </p:cNvPr>
          <p:cNvGrpSpPr/>
          <p:nvPr/>
        </p:nvGrpSpPr>
        <p:grpSpPr>
          <a:xfrm>
            <a:off x="4173873" y="1422274"/>
            <a:ext cx="7371806" cy="4810103"/>
            <a:chOff x="4339110" y="1023948"/>
            <a:chExt cx="7371806" cy="4810103"/>
          </a:xfrm>
        </p:grpSpPr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BD007E9E-2C25-425B-9B68-8BAFA2105D2C}"/>
                </a:ext>
              </a:extLst>
            </p:cNvPr>
            <p:cNvGrpSpPr/>
            <p:nvPr/>
          </p:nvGrpSpPr>
          <p:grpSpPr>
            <a:xfrm>
              <a:off x="4339110" y="1023948"/>
              <a:ext cx="7371806" cy="4810103"/>
              <a:chOff x="1878726" y="985421"/>
              <a:chExt cx="8095039" cy="5282013"/>
            </a:xfrm>
          </p:grpSpPr>
          <p:pic>
            <p:nvPicPr>
              <p:cNvPr id="6" name="Picture 1">
                <a:extLst>
                  <a:ext uri="{FF2B5EF4-FFF2-40B4-BE49-F238E27FC236}">
                    <a16:creationId xmlns:a16="http://schemas.microsoft.com/office/drawing/2014/main" id="{FCAEB192-52BE-4ECF-9902-D6E68B8BAF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78726" y="985421"/>
                <a:ext cx="8095039" cy="5282013"/>
              </a:xfrm>
              <a:prstGeom prst="rect">
                <a:avLst/>
              </a:prstGeom>
            </p:spPr>
          </p:pic>
          <p:pic>
            <p:nvPicPr>
              <p:cNvPr id="8" name="Picture 2">
                <a:extLst>
                  <a:ext uri="{FF2B5EF4-FFF2-40B4-BE49-F238E27FC236}">
                    <a16:creationId xmlns:a16="http://schemas.microsoft.com/office/drawing/2014/main" id="{05D804DD-F13B-454E-85ED-AF3272804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57845" y="4116112"/>
                <a:ext cx="381491" cy="184168"/>
              </a:xfrm>
              <a:prstGeom prst="rect">
                <a:avLst/>
              </a:prstGeom>
            </p:spPr>
          </p:pic>
        </p:grp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90E87E73-7564-4EFE-B8D9-E2BFC16659CE}"/>
                </a:ext>
              </a:extLst>
            </p:cNvPr>
            <p:cNvSpPr txBox="1"/>
            <p:nvPr/>
          </p:nvSpPr>
          <p:spPr>
            <a:xfrm>
              <a:off x="8092618" y="5392134"/>
              <a:ext cx="36182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800" dirty="0">
                  <a:latin typeface="Arial" panose="020B0604020202020204" pitchFamily="34" charset="0"/>
                  <a:cs typeface="Arial" panose="020B0604020202020204" pitchFamily="34" charset="0"/>
                </a:rPr>
                <a:t>Fuente: Lucio R, Villacrés N, Henríquez R.</a:t>
              </a:r>
              <a:r>
                <a:rPr lang="es-ES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Sistema de salud de Ecuador</a:t>
              </a:r>
              <a:r>
                <a:rPr lang="es-ES" sz="8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r>
                <a:rPr lang="es-ES" sz="800" dirty="0">
                  <a:latin typeface="Arial" panose="020B0604020202020204" pitchFamily="34" charset="0"/>
                  <a:cs typeface="Arial" panose="020B0604020202020204" pitchFamily="34" charset="0"/>
                </a:rPr>
                <a:t>Salud Pública de México 2011;53 (</a:t>
              </a:r>
              <a:r>
                <a:rPr lang="es-ES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supl</a:t>
              </a:r>
              <a:r>
                <a:rPr lang="es-ES" sz="800" dirty="0">
                  <a:latin typeface="Arial" panose="020B0604020202020204" pitchFamily="34" charset="0"/>
                  <a:cs typeface="Arial" panose="020B0604020202020204" pitchFamily="34" charset="0"/>
                </a:rPr>
                <a:t>. 2): S177-S187.</a:t>
              </a:r>
              <a:r>
                <a:rPr lang="es-EC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72197038-D83F-473C-8779-449A71527DE9}"/>
                </a:ext>
              </a:extLst>
            </p:cNvPr>
            <p:cNvSpPr/>
            <p:nvPr/>
          </p:nvSpPr>
          <p:spPr>
            <a:xfrm>
              <a:off x="5507041" y="2388637"/>
              <a:ext cx="3552983" cy="1763485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B25DE9E3-4068-47CB-A8C4-9151185B5405}"/>
                </a:ext>
              </a:extLst>
            </p:cNvPr>
            <p:cNvSpPr/>
            <p:nvPr/>
          </p:nvSpPr>
          <p:spPr>
            <a:xfrm>
              <a:off x="9060024" y="3060441"/>
              <a:ext cx="2537927" cy="1091681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510360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975360" y="371584"/>
            <a:ext cx="10241280" cy="520585"/>
          </a:xfrm>
        </p:spPr>
        <p:txBody>
          <a:bodyPr>
            <a:noAutofit/>
          </a:bodyPr>
          <a:lstStyle/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Creciente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incorporación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programada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tecnologías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A58052-F090-4E44-9286-71BB98F48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361" y="1218815"/>
            <a:ext cx="3195505" cy="44203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1800" dirty="0"/>
              <a:t>- Proceso periódico de actualización de la </a:t>
            </a:r>
            <a:r>
              <a:rPr lang="es-ES" sz="1800" b="1" dirty="0"/>
              <a:t>lista de medicamentos esenciales </a:t>
            </a:r>
            <a:r>
              <a:rPr lang="es-ES" sz="1800" dirty="0"/>
              <a:t>con cobertura obligatoria para los subsistemas públicos de salud (</a:t>
            </a:r>
            <a:r>
              <a:rPr lang="es-ES" sz="1800" b="1" dirty="0"/>
              <a:t>Lista positiva</a:t>
            </a:r>
            <a:r>
              <a:rPr lang="es-ES" sz="1800" dirty="0"/>
              <a:t>).</a:t>
            </a:r>
          </a:p>
          <a:p>
            <a:pPr marL="0" indent="0">
              <a:buNone/>
            </a:pPr>
            <a:r>
              <a:rPr lang="es-ES" sz="1800" dirty="0"/>
              <a:t>- Inducción de demanda desde industria a través de establecimientos del SNS</a:t>
            </a:r>
          </a:p>
          <a:p>
            <a:pPr>
              <a:buFontTx/>
              <a:buChar char="-"/>
            </a:pPr>
            <a:r>
              <a:rPr lang="es-ES" sz="1800" dirty="0"/>
              <a:t>Selección mediante criterios de</a:t>
            </a:r>
            <a:r>
              <a:rPr lang="es-ES" sz="1800" b="1" dirty="0">
                <a:solidFill>
                  <a:srgbClr val="FF0000"/>
                </a:solidFill>
                <a:cs typeface="Calibri Light" panose="020F0302020204030204" pitchFamily="34" charset="0"/>
              </a:rPr>
              <a:t> eficacia, seguridad, conveniencia</a:t>
            </a:r>
          </a:p>
          <a:p>
            <a:pPr>
              <a:buFontTx/>
              <a:buChar char="-"/>
            </a:pPr>
            <a:r>
              <a:rPr lang="es-ES" sz="1800" dirty="0">
                <a:cs typeface="Calibri Light" panose="020F0302020204030204" pitchFamily="34" charset="0"/>
              </a:rPr>
              <a:t>No criterios de coste-efectividad</a:t>
            </a:r>
            <a:endParaRPr lang="es-ES" sz="1800" dirty="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8C6A316-6E94-420D-867C-107816E2A0B4}"/>
              </a:ext>
            </a:extLst>
          </p:cNvPr>
          <p:cNvGrpSpPr/>
          <p:nvPr/>
        </p:nvGrpSpPr>
        <p:grpSpPr>
          <a:xfrm>
            <a:off x="3958314" y="1225072"/>
            <a:ext cx="7621956" cy="5084003"/>
            <a:chOff x="940838" y="1218307"/>
            <a:chExt cx="8371114" cy="5583707"/>
          </a:xfrm>
        </p:grpSpPr>
        <p:pic>
          <p:nvPicPr>
            <p:cNvPr id="7" name="Picture 6" descr="ETMIS-esp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08"/>
            <a:stretch/>
          </p:blipFill>
          <p:spPr>
            <a:xfrm>
              <a:off x="940838" y="1218307"/>
              <a:ext cx="8371114" cy="5583707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AA2C04BA-B33B-423B-9F0F-871FAE5A8DAE}"/>
                </a:ext>
              </a:extLst>
            </p:cNvPr>
            <p:cNvSpPr/>
            <p:nvPr/>
          </p:nvSpPr>
          <p:spPr>
            <a:xfrm>
              <a:off x="8677469" y="2332653"/>
              <a:ext cx="205274" cy="1455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A7F19A-6F80-4E60-8E97-5ADA7210C07A}"/>
              </a:ext>
            </a:extLst>
          </p:cNvPr>
          <p:cNvSpPr/>
          <p:nvPr/>
        </p:nvSpPr>
        <p:spPr>
          <a:xfrm>
            <a:off x="4279037" y="3116062"/>
            <a:ext cx="2317072" cy="3038749"/>
          </a:xfrm>
          <a:prstGeom prst="round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3DCA5F-4364-4AA4-842F-03B32E328C6E}"/>
              </a:ext>
            </a:extLst>
          </p:cNvPr>
          <p:cNvSpPr txBox="1"/>
          <p:nvPr/>
        </p:nvSpPr>
        <p:spPr>
          <a:xfrm>
            <a:off x="6684884" y="988600"/>
            <a:ext cx="1846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Incorporación</a:t>
            </a:r>
          </a:p>
          <a:p>
            <a:pPr algn="ctr"/>
            <a:r>
              <a:rPr lang="es-E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programada</a:t>
            </a:r>
            <a:endParaRPr lang="es-EC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38D4337-BE8F-453A-B949-ED52C2406C56}"/>
              </a:ext>
            </a:extLst>
          </p:cNvPr>
          <p:cNvSpPr/>
          <p:nvPr/>
        </p:nvSpPr>
        <p:spPr>
          <a:xfrm>
            <a:off x="3915052" y="1110019"/>
            <a:ext cx="3026158" cy="2112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06780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080046F-6E82-754A-8A6D-EDA3466DE0AC}"/>
              </a:ext>
            </a:extLst>
          </p:cNvPr>
          <p:cNvGraphicFramePr>
            <a:graphicFrameLocks noGrp="1"/>
          </p:cNvGraphicFramePr>
          <p:nvPr/>
        </p:nvGraphicFramePr>
        <p:xfrm>
          <a:off x="2722430" y="1233189"/>
          <a:ext cx="7906581" cy="4391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192">
                  <a:extLst>
                    <a:ext uri="{9D8B030D-6E8A-4147-A177-3AD203B41FA5}">
                      <a16:colId xmlns:a16="http://schemas.microsoft.com/office/drawing/2014/main" val="486286319"/>
                    </a:ext>
                  </a:extLst>
                </a:gridCol>
                <a:gridCol w="2238503">
                  <a:extLst>
                    <a:ext uri="{9D8B030D-6E8A-4147-A177-3AD203B41FA5}">
                      <a16:colId xmlns:a16="http://schemas.microsoft.com/office/drawing/2014/main" val="1197735001"/>
                    </a:ext>
                  </a:extLst>
                </a:gridCol>
                <a:gridCol w="1932557">
                  <a:extLst>
                    <a:ext uri="{9D8B030D-6E8A-4147-A177-3AD203B41FA5}">
                      <a16:colId xmlns:a16="http://schemas.microsoft.com/office/drawing/2014/main" val="2632745404"/>
                    </a:ext>
                  </a:extLst>
                </a:gridCol>
                <a:gridCol w="2112329">
                  <a:extLst>
                    <a:ext uri="{9D8B030D-6E8A-4147-A177-3AD203B41FA5}">
                      <a16:colId xmlns:a16="http://schemas.microsoft.com/office/drawing/2014/main" val="1028396562"/>
                    </a:ext>
                  </a:extLst>
                </a:gridCol>
              </a:tblGrid>
              <a:tr h="660135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AÑO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DESCRIPCIÓN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PRINCIPIOS ACTIVOS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FORMAS FARMACÉUTICAS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3460012996"/>
                  </a:ext>
                </a:extLst>
              </a:tr>
              <a:tr h="341687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1986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 Edición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1396957352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1989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435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2529314929"/>
                  </a:ext>
                </a:extLst>
              </a:tr>
              <a:tr h="341687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1992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II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438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3867802230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1996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III Revisión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454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1806958561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IV Revisión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386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582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2190888289"/>
                  </a:ext>
                </a:extLst>
              </a:tr>
              <a:tr h="341687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V Revisión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458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4071637989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2006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VI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388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497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4145920688"/>
                  </a:ext>
                </a:extLst>
              </a:tr>
              <a:tr h="341687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2008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VII Revisión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410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531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1033584714"/>
                  </a:ext>
                </a:extLst>
              </a:tr>
              <a:tr h="459210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VIII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421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2524620883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2013 - 2014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IX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535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4228194539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2014 - 2019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CNMB X Revisión</a:t>
                      </a:r>
                      <a:endParaRPr lang="es-EC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454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642</a:t>
                      </a:r>
                      <a:endParaRPr lang="es-EC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025" marR="68025" marT="0" marB="0" anchor="ctr"/>
                </a:tc>
                <a:extLst>
                  <a:ext uri="{0D108BD9-81ED-4DB2-BD59-A6C34878D82A}">
                    <a16:rowId xmlns:a16="http://schemas.microsoft.com/office/drawing/2014/main" val="2146442766"/>
                  </a:ext>
                </a:extLst>
              </a:tr>
            </a:tbl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04343999-190B-9B42-B389-503854CCA989}"/>
              </a:ext>
            </a:extLst>
          </p:cNvPr>
          <p:cNvSpPr txBox="1"/>
          <p:nvPr/>
        </p:nvSpPr>
        <p:spPr>
          <a:xfrm>
            <a:off x="2722430" y="5730069"/>
            <a:ext cx="3758376" cy="290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89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Fuente: Coordinación Técnica de la CONAMEI</a:t>
            </a:r>
            <a:endParaRPr lang="es-EC" sz="1289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030C2-EC00-444A-8CF7-8DF47A76F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280" y="538772"/>
            <a:ext cx="10495319" cy="298438"/>
          </a:xfrm>
        </p:spPr>
        <p:txBody>
          <a:bodyPr>
            <a:normAutofit fontScale="90000"/>
          </a:bodyPr>
          <a:lstStyle/>
          <a:p>
            <a:r>
              <a:rPr lang="es-ES" sz="2400" cap="none" spc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Evolución de la lista positiva de medicamentos en Ecuador</a:t>
            </a:r>
            <a:endParaRPr lang="es-EC" sz="2400" cap="none" spc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Untitled">
            <a:extLst>
              <a:ext uri="{FF2B5EF4-FFF2-40B4-BE49-F238E27FC236}">
                <a16:creationId xmlns:a16="http://schemas.microsoft.com/office/drawing/2014/main" id="{CEB77DCD-A38B-44AC-8168-18474C54A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47" y="1746533"/>
            <a:ext cx="1671885" cy="33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99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RiseVTI">
  <a:themeElements>
    <a:clrScheme name="AnalogousFromRegularSeedLeftStep">
      <a:dk1>
        <a:srgbClr val="000000"/>
      </a:dk1>
      <a:lt1>
        <a:srgbClr val="FFFFFF"/>
      </a:lt1>
      <a:dk2>
        <a:srgbClr val="1C2131"/>
      </a:dk2>
      <a:lt2>
        <a:srgbClr val="F0F3F2"/>
      </a:lt2>
      <a:accent1>
        <a:srgbClr val="C34D90"/>
      </a:accent1>
      <a:accent2>
        <a:srgbClr val="B13BB0"/>
      </a:accent2>
      <a:accent3>
        <a:srgbClr val="934DC3"/>
      </a:accent3>
      <a:accent4>
        <a:srgbClr val="523CB2"/>
      </a:accent4>
      <a:accent5>
        <a:srgbClr val="4D69C3"/>
      </a:accent5>
      <a:accent6>
        <a:srgbClr val="3B88B1"/>
      </a:accent6>
      <a:hlink>
        <a:srgbClr val="349C60"/>
      </a:hlink>
      <a:folHlink>
        <a:srgbClr val="7F7F7F"/>
      </a:folHlink>
    </a:clrScheme>
    <a:fontScheme name="Avenir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5C955B82D19E4B83E758B21AB0751C" ma:contentTypeVersion="15" ma:contentTypeDescription="Create a new document." ma:contentTypeScope="" ma:versionID="3a0ae218c2a817aade48f60819c4714c">
  <xsd:schema xmlns:xsd="http://www.w3.org/2001/XMLSchema" xmlns:xs="http://www.w3.org/2001/XMLSchema" xmlns:p="http://schemas.microsoft.com/office/2006/metadata/properties" xmlns:ns2="a0b9eb7d-64f5-4fd4-9e37-d4fc55f45d3f" xmlns:ns3="34bdb4a1-532e-466c-a840-5a5d02757c0b" xmlns:ns4="cdc7663a-08f0-4737-9e8c-148ce897a09c" targetNamespace="http://schemas.microsoft.com/office/2006/metadata/properties" ma:root="true" ma:fieldsID="2865b3a701266c2e223fa3503776a878" ns2:_="" ns3:_="" ns4:_="">
    <xsd:import namespace="a0b9eb7d-64f5-4fd4-9e37-d4fc55f45d3f"/>
    <xsd:import namespace="34bdb4a1-532e-466c-a840-5a5d02757c0b"/>
    <xsd:import namespace="cdc7663a-08f0-4737-9e8c-148ce897a0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9eb7d-64f5-4fd4-9e37-d4fc55f45d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e61f9b1-e23d-4f49-b3d7-56b99155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db4a1-532e-466c-a840-5a5d02757c0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c7663a-08f0-4737-9e8c-148ce897a09c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12e9426-aaa5-4044-9a3d-272df834202a}" ma:internalName="TaxCatchAll" ma:showField="CatchAllData" ma:web="34bdb4a1-532e-466c-a840-5a5d02757c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b9eb7d-64f5-4fd4-9e37-d4fc55f45d3f">
      <Terms xmlns="http://schemas.microsoft.com/office/infopath/2007/PartnerControls"/>
    </lcf76f155ced4ddcb4097134ff3c332f>
    <TaxCatchAll xmlns="cdc7663a-08f0-4737-9e8c-148ce897a09c" xsi:nil="true"/>
  </documentManagement>
</p:properties>
</file>

<file path=customXml/itemProps1.xml><?xml version="1.0" encoding="utf-8"?>
<ds:datastoreItem xmlns:ds="http://schemas.openxmlformats.org/officeDocument/2006/customXml" ds:itemID="{FA0E8CEB-9DF5-4B93-90C7-4F0C32451EF1}"/>
</file>

<file path=customXml/itemProps2.xml><?xml version="1.0" encoding="utf-8"?>
<ds:datastoreItem xmlns:ds="http://schemas.openxmlformats.org/officeDocument/2006/customXml" ds:itemID="{DBDB56D9-7DBE-4468-AC20-C0DE69729004}"/>
</file>

<file path=customXml/itemProps3.xml><?xml version="1.0" encoding="utf-8"?>
<ds:datastoreItem xmlns:ds="http://schemas.openxmlformats.org/officeDocument/2006/customXml" ds:itemID="{6F1B0B01-EB85-45AD-B318-A8CF10D44EBE}"/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1862</Words>
  <Application>Microsoft Office PowerPoint</Application>
  <PresentationFormat>Widescreen</PresentationFormat>
  <Paragraphs>518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Arial Nova Cond</vt:lpstr>
      <vt:lpstr>Calibri</vt:lpstr>
      <vt:lpstr>Gotham-Book</vt:lpstr>
      <vt:lpstr>MyriadPro-Regular</vt:lpstr>
      <vt:lpstr>OpenSans-Bold</vt:lpstr>
      <vt:lpstr>Source Sans Pro</vt:lpstr>
      <vt:lpstr>Tw Cen MT</vt:lpstr>
      <vt:lpstr>Wingdings-Regular</vt:lpstr>
      <vt:lpstr>GradientRiseVTI</vt:lpstr>
      <vt:lpstr>¿Cómo enfrentar la presión sobre el gasto sanitario? El caso de Ecuador</vt:lpstr>
      <vt:lpstr>Agenda</vt:lpstr>
      <vt:lpstr>Fuentes de ineficiencia en los sistemas de salud</vt:lpstr>
      <vt:lpstr>Uso de recursos para la cobertura universal en salud</vt:lpstr>
      <vt:lpstr>Escenario actual del sistema sanitario de Ecuador</vt:lpstr>
      <vt:lpstr>Escenario actual del sistema sanitario de Ecuador</vt:lpstr>
      <vt:lpstr>Subfinanciamiento (gasto ineficiente), y segmentación del sistema sanitario de Ecuador</vt:lpstr>
      <vt:lpstr>Creciente incorporación programada de tecnologías </vt:lpstr>
      <vt:lpstr>Evolución de la lista positiva de medicamentos en Ecuador</vt:lpstr>
      <vt:lpstr>Inclusiones en la lista de medicamentos esenciales de Ecuador 2019 </vt:lpstr>
      <vt:lpstr>Creciente presión para la incorporación no programada de tecnologías de alto precio para su cobertura pública</vt:lpstr>
      <vt:lpstr>Judicialización del acceso</vt:lpstr>
      <vt:lpstr>Rendimiento de la inversión en tecnologías sanitarias</vt:lpstr>
      <vt:lpstr>Creciente participación de la inversión en dispositivos médicos en los presupestos de los establecimientos de salud</vt:lpstr>
      <vt:lpstr>Cómo gestionar la presión </vt:lpstr>
      <vt:lpstr>Predisposición a negociar: El caso de la Atrofia Muscular Espinal</vt:lpstr>
      <vt:lpstr>Agregar demanda y mecanismos de compra centralizada</vt:lpstr>
      <vt:lpstr>Alternativas para la gestión del alto costo de las enfermedades catastróficas</vt:lpstr>
      <vt:lpstr>Gestión de medicamentos de alto precio</vt:lpstr>
      <vt:lpstr>Decisiones de cobertura y priorización explícita</vt:lpstr>
      <vt:lpstr>Nueva normativa de evaluación de medicamentos y tecnologías para la Red Pública Integral de Salud 2022</vt:lpstr>
      <vt:lpstr>Marcos de la evidencia a la decisión (EtD)</vt:lpstr>
      <vt:lpstr>PowerPoint Presentation</vt:lpstr>
      <vt:lpstr>Calidad de la inversión y el gasto: Acciones a considerar</vt:lpstr>
      <vt:lpstr>Etapas y criterios a considerar en el desarrollo del CNMB</vt:lpstr>
      <vt:lpstr>Normar los aspectos a evaluar en tecnologías diagnósticas</vt:lpstr>
      <vt:lpstr>Desarrollos metodológicos a considerar: coste efectividad distributiva / coste-equidad</vt:lpstr>
      <vt:lpstr>Recursos recomendados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¿Cómo enfrentar la presión sobre el gasto sanitario? El caso de Ecuador</dc:title>
  <dc:creator>Aquiles Rodrigo Henríquez</dc:creator>
  <cp:lastModifiedBy>Aquiles Rodrigo Henríquez</cp:lastModifiedBy>
  <cp:revision>81</cp:revision>
  <dcterms:created xsi:type="dcterms:W3CDTF">2022-06-17T15:09:17Z</dcterms:created>
  <dcterms:modified xsi:type="dcterms:W3CDTF">2022-06-21T10:56:46Z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0x010100955C955B82D19E4B83E758B21AB0751C</vt:lpwstr>
  </property>
</Properties>
</file>