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9" r:id="rId6"/>
    <p:sldId id="1326" r:id="rId7"/>
    <p:sldId id="1335" r:id="rId8"/>
    <p:sldId id="1336" r:id="rId9"/>
    <p:sldId id="283" r:id="rId10"/>
    <p:sldId id="286" r:id="rId11"/>
    <p:sldId id="1337" r:id="rId12"/>
    <p:sldId id="303" r:id="rId13"/>
    <p:sldId id="288" r:id="rId14"/>
    <p:sldId id="1333" r:id="rId15"/>
    <p:sldId id="289" r:id="rId16"/>
    <p:sldId id="1327" r:id="rId17"/>
    <p:sldId id="1329" r:id="rId18"/>
    <p:sldId id="1338" r:id="rId19"/>
    <p:sldId id="1334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90" r:id="rId29"/>
    <p:sldId id="1332" r:id="rId30"/>
    <p:sldId id="1330" r:id="rId31"/>
    <p:sldId id="300" r:id="rId32"/>
    <p:sldId id="1331" r:id="rId33"/>
    <p:sldId id="27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20DFF43-9F2C-4A35-A488-C36D90709B64}">
          <p14:sldIdLst>
            <p14:sldId id="256"/>
            <p14:sldId id="279"/>
            <p14:sldId id="1326"/>
          </p14:sldIdLst>
        </p14:section>
        <p14:section name="Armenia context" id="{36941E57-A5D8-45DF-AA01-04ED1CB3941F}">
          <p14:sldIdLst>
            <p14:sldId id="1335"/>
            <p14:sldId id="1336"/>
            <p14:sldId id="283"/>
            <p14:sldId id="286"/>
            <p14:sldId id="1337"/>
            <p14:sldId id="303"/>
          </p14:sldIdLst>
        </p14:section>
        <p14:section name="HIPtool application" id="{106B7EAE-02D2-4D8E-939C-23EF5295A9E5}">
          <p14:sldIdLst>
            <p14:sldId id="288"/>
            <p14:sldId id="1333"/>
            <p14:sldId id="289"/>
            <p14:sldId id="1327"/>
            <p14:sldId id="1329"/>
            <p14:sldId id="1338"/>
            <p14:sldId id="1334"/>
          </p14:sldIdLst>
        </p14:section>
        <p14:section name="Results" id="{F08C9630-76B0-4E69-AC24-57D7D8102DF2}">
          <p14:sldIdLst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Conclusions" id="{CE311B0D-B6B1-4064-AB3F-7F26CE84DAD4}">
          <p14:sldIdLst>
            <p14:sldId id="290"/>
            <p14:sldId id="1332"/>
            <p14:sldId id="1330"/>
            <p14:sldId id="300"/>
            <p14:sldId id="1331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raser" initials="NF" lastIdx="13" clrIdx="0">
    <p:extLst>
      <p:ext uri="{19B8F6BF-5375-455C-9EA6-DF929625EA0E}">
        <p15:presenceInfo xmlns:p15="http://schemas.microsoft.com/office/powerpoint/2012/main" userId="e66ca9fcb345ee63" providerId="Windows Live"/>
      </p:ext>
    </p:extLst>
  </p:cmAuthor>
  <p:cmAuthor id="2" name="Adanna Chukwuma" initials="ADUC" lastIdx="1" clrIdx="1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3" name="Author" initials="A - WB" lastIdx="65" clrIdx="2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9F"/>
    <a:srgbClr val="3E4655"/>
    <a:srgbClr val="FFB9B9"/>
    <a:srgbClr val="FFCCCC"/>
    <a:srgbClr val="000000"/>
    <a:srgbClr val="FFCC99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46537B-82D8-4807-AAB7-FAC37F699D12}">
  <a:tblStyle styleId="{A046537B-82D8-4807-AAB7-FAC37F699D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029" autoAdjust="0"/>
  </p:normalViewPr>
  <p:slideViewPr>
    <p:cSldViewPr snapToGrid="0" snapToObjects="1">
      <p:cViewPr varScale="1">
        <p:scale>
          <a:sx n="79" d="100"/>
          <a:sy n="79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sforvero\Desktop\PROJECTS\WBG\76125%20Armenian%20Health%20Team%20Report\Designer\charts%20NHA%20demography%20rev%201%20Dec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sforvero\Desktop\PROJECTS\WBG\76125%20Armenian%20Health%20Team%20Report\Designer\Analysis%203%20equal%20weights%204%20aug%20BASE%20MODEL%20charts%20packages%2014%20AUG%20rev%202%20Feb%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sforvero\Desktop\PROJECTS\WBG\76125%20Armenian%20Health%20Team%20Report\Designer\Analysis%203%20equal%20weights%204%20aug%20BASE%20MODEL%20charts%20packages%2014%20AUG%20rev%202%20Feb%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sforvero\Desktop\PROJECTS\WBG\76125%20Armenian%20Health%20Team%20Report\Designer\Analysis%203%20equal%20weights%204%20aug%20BASE%20MODEL%20charts%20packages%2014%20AUG%20rev%202%20Feb%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sforvero\Desktop\PROJECTS\WBG\76125%20Armenian%20Health%20Team%20Report\Designer\Analysis%203%20equal%20weights%204%20aug%20BASE%20MODEL%20charts%20packages%2014%20AUG%20rev%202%20Feb%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visforvero\Desktop\PROJECTS\WBG\76125%20Armenian%20Health%20Team%20Report\Designer\Analysis%203%20equal%20weights%204%20aug%20BASE%20MODEL%20charts%20packages%2014%20AUG%20rev%202%20Feb%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Armenia</c:v>
                </c:pt>
                <c:pt idx="1">
                  <c:v>WHO Europe</c:v>
                </c:pt>
                <c:pt idx="2">
                  <c:v>UMIC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19.899999999999999</c:v>
                </c:pt>
                <c:pt idx="1">
                  <c:v>16.3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B-4C3F-88A5-8CA6DB21A4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Armenia</c:v>
                </c:pt>
                <c:pt idx="1">
                  <c:v>WHO Europe</c:v>
                </c:pt>
                <c:pt idx="2">
                  <c:v>UMIC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28</c:v>
                </c:pt>
                <c:pt idx="1">
                  <c:v>21.7</c:v>
                </c:pt>
                <c:pt idx="2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B-4C3F-88A5-8CA6DB21A4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Armenia</c:v>
                </c:pt>
                <c:pt idx="1">
                  <c:v>WHO Europe</c:v>
                </c:pt>
                <c:pt idx="2">
                  <c:v>UMIC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13.4</c:v>
                </c:pt>
                <c:pt idx="1">
                  <c:v>11.3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4B-4C3F-88A5-8CA6DB21A4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94842864"/>
        <c:axId val="1794845776"/>
      </c:barChart>
      <c:catAx>
        <c:axId val="179484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s-ES"/>
          </a:p>
        </c:txPr>
        <c:crossAx val="1794845776"/>
        <c:crosses val="autoZero"/>
        <c:auto val="1"/>
        <c:lblAlgn val="ctr"/>
        <c:lblOffset val="100"/>
        <c:noMultiLvlLbl val="0"/>
      </c:catAx>
      <c:valAx>
        <c:axId val="179484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r>
                  <a:rPr lang="en-US"/>
                  <a:t>Risk of premature death from four target NCDs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ndes" panose="02000000000000000000" pitchFamily="50" charset="0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s-ES"/>
          </a:p>
        </c:txPr>
        <c:crossAx val="179484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ndes" panose="02000000000000000000" pitchFamily="50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ndes" panose="02000000000000000000" pitchFamily="50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99839886043033E-2"/>
          <c:y val="0.12326752322072645"/>
          <c:w val="0.94857408859270875"/>
          <c:h val="0.6168891246059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 disease group'!$C$4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disease group'!$B$5:$B$11</c:f>
              <c:strCache>
                <c:ptCount val="7"/>
                <c:pt idx="0">
                  <c:v>Infectious diseases</c:v>
                </c:pt>
                <c:pt idx="1">
                  <c:v>Reproductive health</c:v>
                </c:pt>
                <c:pt idx="2">
                  <c:v>Nutritional deficiencies</c:v>
                </c:pt>
                <c:pt idx="3">
                  <c:v>NCDs</c:v>
                </c:pt>
                <c:pt idx="4">
                  <c:v>Injuries</c:v>
                </c:pt>
                <c:pt idx="5">
                  <c:v>Non-disease specific</c:v>
                </c:pt>
                <c:pt idx="6">
                  <c:v>Other</c:v>
                </c:pt>
              </c:strCache>
            </c:strRef>
          </c:cat>
          <c:val>
            <c:numRef>
              <c:f>'by disease group'!$C$5:$C$11</c:f>
              <c:numCache>
                <c:formatCode>_-* #,##0_-;\-* #,##0_-;_-* "-"??_-;_-@_-</c:formatCode>
                <c:ptCount val="7"/>
                <c:pt idx="0">
                  <c:v>24631.9</c:v>
                </c:pt>
                <c:pt idx="1">
                  <c:v>17608.900000000001</c:v>
                </c:pt>
                <c:pt idx="2">
                  <c:v>17005.599999999999</c:v>
                </c:pt>
                <c:pt idx="3">
                  <c:v>203732.3</c:v>
                </c:pt>
                <c:pt idx="4">
                  <c:v>17498.900000000001</c:v>
                </c:pt>
                <c:pt idx="5">
                  <c:v>6123.9</c:v>
                </c:pt>
                <c:pt idx="6">
                  <c:v>204869.1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B-4340-B838-747B9225CEA4}"/>
            </c:ext>
          </c:extLst>
        </c:ser>
        <c:ser>
          <c:idx val="1"/>
          <c:order val="1"/>
          <c:tx>
            <c:strRef>
              <c:f>'by disease group'!$D$4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FFCC"/>
            </a:solidFill>
            <a:ln>
              <a:noFill/>
            </a:ln>
            <a:effectLst/>
          </c:spPr>
          <c:invertIfNegative val="0"/>
          <c:cat>
            <c:strRef>
              <c:f>'by disease group'!$B$5:$B$11</c:f>
              <c:strCache>
                <c:ptCount val="7"/>
                <c:pt idx="0">
                  <c:v>Infectious diseases</c:v>
                </c:pt>
                <c:pt idx="1">
                  <c:v>Reproductive health</c:v>
                </c:pt>
                <c:pt idx="2">
                  <c:v>Nutritional deficiencies</c:v>
                </c:pt>
                <c:pt idx="3">
                  <c:v>NCDs</c:v>
                </c:pt>
                <c:pt idx="4">
                  <c:v>Injuries</c:v>
                </c:pt>
                <c:pt idx="5">
                  <c:v>Non-disease specific</c:v>
                </c:pt>
                <c:pt idx="6">
                  <c:v>Other</c:v>
                </c:pt>
              </c:strCache>
            </c:strRef>
          </c:cat>
          <c:val>
            <c:numRef>
              <c:f>'by disease group'!$D$5:$D$11</c:f>
              <c:numCache>
                <c:formatCode>_-* #,##0_-;\-* #,##0_-;_-* "-"??_-;_-@_-</c:formatCode>
                <c:ptCount val="7"/>
                <c:pt idx="0">
                  <c:v>25375.7</c:v>
                </c:pt>
                <c:pt idx="1">
                  <c:v>18671</c:v>
                </c:pt>
                <c:pt idx="2">
                  <c:v>19187.400000000001</c:v>
                </c:pt>
                <c:pt idx="3">
                  <c:v>210218.7</c:v>
                </c:pt>
                <c:pt idx="4">
                  <c:v>17745.8</c:v>
                </c:pt>
                <c:pt idx="5">
                  <c:v>7166.8</c:v>
                </c:pt>
                <c:pt idx="6">
                  <c:v>211930.5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B-4340-B838-747B9225CEA4}"/>
            </c:ext>
          </c:extLst>
        </c:ser>
        <c:ser>
          <c:idx val="2"/>
          <c:order val="2"/>
          <c:tx>
            <c:strRef>
              <c:f>'by disease group'!$E$4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'by disease group'!$B$5:$B$11</c:f>
              <c:strCache>
                <c:ptCount val="7"/>
                <c:pt idx="0">
                  <c:v>Infectious diseases</c:v>
                </c:pt>
                <c:pt idx="1">
                  <c:v>Reproductive health</c:v>
                </c:pt>
                <c:pt idx="2">
                  <c:v>Nutritional deficiencies</c:v>
                </c:pt>
                <c:pt idx="3">
                  <c:v>NCDs</c:v>
                </c:pt>
                <c:pt idx="4">
                  <c:v>Injuries</c:v>
                </c:pt>
                <c:pt idx="5">
                  <c:v>Non-disease specific</c:v>
                </c:pt>
                <c:pt idx="6">
                  <c:v>Other</c:v>
                </c:pt>
              </c:strCache>
            </c:strRef>
          </c:cat>
          <c:val>
            <c:numRef>
              <c:f>'by disease group'!$E$5:$E$11</c:f>
              <c:numCache>
                <c:formatCode>_-* #,##0_-;\-* #,##0_-;_-* "-"??_-;_-@_-</c:formatCode>
                <c:ptCount val="7"/>
                <c:pt idx="0">
                  <c:v>28687.9</c:v>
                </c:pt>
                <c:pt idx="1">
                  <c:v>17709.5</c:v>
                </c:pt>
                <c:pt idx="2">
                  <c:v>18986.900000000001</c:v>
                </c:pt>
                <c:pt idx="3">
                  <c:v>202377.1</c:v>
                </c:pt>
                <c:pt idx="4">
                  <c:v>17391.8</c:v>
                </c:pt>
                <c:pt idx="5">
                  <c:v>7183.9</c:v>
                </c:pt>
                <c:pt idx="6">
                  <c:v>211957.4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7B-4340-B838-747B9225CEA4}"/>
            </c:ext>
          </c:extLst>
        </c:ser>
        <c:ser>
          <c:idx val="3"/>
          <c:order val="3"/>
          <c:tx>
            <c:strRef>
              <c:f>'by disease group'!$F$4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'by disease group'!$B$5:$B$11</c:f>
              <c:strCache>
                <c:ptCount val="7"/>
                <c:pt idx="0">
                  <c:v>Infectious diseases</c:v>
                </c:pt>
                <c:pt idx="1">
                  <c:v>Reproductive health</c:v>
                </c:pt>
                <c:pt idx="2">
                  <c:v>Nutritional deficiencies</c:v>
                </c:pt>
                <c:pt idx="3">
                  <c:v>NCDs</c:v>
                </c:pt>
                <c:pt idx="4">
                  <c:v>Injuries</c:v>
                </c:pt>
                <c:pt idx="5">
                  <c:v>Non-disease specific</c:v>
                </c:pt>
                <c:pt idx="6">
                  <c:v>Other</c:v>
                </c:pt>
              </c:strCache>
            </c:strRef>
          </c:cat>
          <c:val>
            <c:numRef>
              <c:f>'by disease group'!$F$5:$F$11</c:f>
              <c:numCache>
                <c:formatCode>_-* #,##0_-;\-* #,##0_-;_-* "-"??_-;_-@_-</c:formatCode>
                <c:ptCount val="7"/>
                <c:pt idx="0">
                  <c:v>30094.1</c:v>
                </c:pt>
                <c:pt idx="1">
                  <c:v>17709.099999999999</c:v>
                </c:pt>
                <c:pt idx="2">
                  <c:v>20616.599999999999</c:v>
                </c:pt>
                <c:pt idx="3">
                  <c:v>250476.5</c:v>
                </c:pt>
                <c:pt idx="4">
                  <c:v>20052.7</c:v>
                </c:pt>
                <c:pt idx="5">
                  <c:v>2319.5</c:v>
                </c:pt>
                <c:pt idx="6">
                  <c:v>235363.4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7B-4340-B838-747B9225CEA4}"/>
            </c:ext>
          </c:extLst>
        </c:ser>
        <c:ser>
          <c:idx val="4"/>
          <c:order val="4"/>
          <c:tx>
            <c:strRef>
              <c:f>'by disease group'!$G$4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755428715483132E-2"/>
                  <c:y val="-3.39635241683521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7B-4340-B838-747B9225CEA4}"/>
                </c:ext>
              </c:extLst>
            </c:dLbl>
            <c:dLbl>
              <c:idx val="1"/>
              <c:layout>
                <c:manualLayout>
                  <c:x val="-4.2650826082693289E-3"/>
                  <c:y val="-4.3072521615396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7B-4340-B838-747B9225CEA4}"/>
                </c:ext>
              </c:extLst>
            </c:dLbl>
            <c:dLbl>
              <c:idx val="4"/>
              <c:layout>
                <c:manualLayout>
                  <c:x val="-6.3976239124039352E-3"/>
                  <c:y val="-1.4357507205132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7B-4340-B838-747B9225C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disease group'!$B$5:$B$11</c:f>
              <c:strCache>
                <c:ptCount val="7"/>
                <c:pt idx="0">
                  <c:v>Infectious diseases</c:v>
                </c:pt>
                <c:pt idx="1">
                  <c:v>Reproductive health</c:v>
                </c:pt>
                <c:pt idx="2">
                  <c:v>Nutritional deficiencies</c:v>
                </c:pt>
                <c:pt idx="3">
                  <c:v>NCDs</c:v>
                </c:pt>
                <c:pt idx="4">
                  <c:v>Injuries</c:v>
                </c:pt>
                <c:pt idx="5">
                  <c:v>Non-disease specific</c:v>
                </c:pt>
                <c:pt idx="6">
                  <c:v>Other</c:v>
                </c:pt>
              </c:strCache>
            </c:strRef>
          </c:cat>
          <c:val>
            <c:numRef>
              <c:f>'by disease group'!$G$5:$G$11</c:f>
              <c:numCache>
                <c:formatCode>_-* #,##0_-;\-* #,##0_-;_-* "-"??_-;_-@_-</c:formatCode>
                <c:ptCount val="7"/>
                <c:pt idx="0">
                  <c:v>30765.875049999999</c:v>
                </c:pt>
                <c:pt idx="1">
                  <c:v>16327.465270000001</c:v>
                </c:pt>
                <c:pt idx="2">
                  <c:v>21138.546289999998</c:v>
                </c:pt>
                <c:pt idx="3">
                  <c:v>265078.69037000003</c:v>
                </c:pt>
                <c:pt idx="4">
                  <c:v>21244.6898</c:v>
                </c:pt>
                <c:pt idx="5">
                  <c:v>2520.5106999999998</c:v>
                </c:pt>
                <c:pt idx="6">
                  <c:v>244814.68862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7B-4340-B838-747B9225C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1628336"/>
        <c:axId val="781628664"/>
      </c:barChart>
      <c:catAx>
        <c:axId val="78162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781628664"/>
        <c:crosses val="autoZero"/>
        <c:auto val="1"/>
        <c:lblAlgn val="ctr"/>
        <c:lblOffset val="100"/>
        <c:noMultiLvlLbl val="0"/>
      </c:catAx>
      <c:valAx>
        <c:axId val="78162866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7816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08971074585497"/>
          <c:y val="0.90033126220101289"/>
          <c:w val="0.60252252625370284"/>
          <c:h val="8.1876925968686329E-2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ndes" panose="02000000000000000000" pitchFamily="50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8762898744581"/>
          <c:y val="5.5288179303060882E-2"/>
          <c:w val="0.63390685517905077"/>
          <c:h val="0.773559956904867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'charts ANA 1 vs. 3'!$A$3</c:f>
              <c:strCache>
                <c:ptCount val="1"/>
                <c:pt idx="0">
                  <c:v>Adolescent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3'!$B$3:$D$3</c:f>
              <c:numCache>
                <c:formatCode>_-* #,##0_-;\-* #,##0_-;_-* "-"??_-;_-@_-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6-534F-A65E-65A2FC3A7434}"/>
            </c:ext>
          </c:extLst>
        </c:ser>
        <c:ser>
          <c:idx val="1"/>
          <c:order val="1"/>
          <c:tx>
            <c:strRef>
              <c:f>'charts ANA 1 vs. 3'!$A$4</c:f>
              <c:strCache>
                <c:ptCount val="1"/>
                <c:pt idx="0">
                  <c:v>Adult Febrile Illness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3'!$B$4:$D$4</c:f>
              <c:numCache>
                <c:formatCode>_-* #,##0_-;\-* #,##0_-;_-* "-"??_-;_-@_-</c:formatCode>
                <c:ptCount val="3"/>
                <c:pt idx="0">
                  <c:v>1621509525.5440269</c:v>
                </c:pt>
                <c:pt idx="1">
                  <c:v>1803300704.8579123</c:v>
                </c:pt>
                <c:pt idx="2">
                  <c:v>194589759.43884379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6-534F-A65E-65A2FC3A7434}"/>
            </c:ext>
          </c:extLst>
        </c:ser>
        <c:ser>
          <c:idx val="2"/>
          <c:order val="2"/>
          <c:tx>
            <c:strRef>
              <c:f>'charts ANA 1 vs. 3'!$A$5</c:f>
              <c:strCache>
                <c:ptCount val="1"/>
                <c:pt idx="0">
                  <c:v>Cancer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3'!$B$5:$D$5</c:f>
              <c:numCache>
                <c:formatCode>_-* #,##0_-;\-* #,##0_-;_-* "-"??_-;_-@_-</c:formatCode>
                <c:ptCount val="3"/>
                <c:pt idx="0">
                  <c:v>1404700550.2934895</c:v>
                </c:pt>
                <c:pt idx="1">
                  <c:v>1777080768.1859131</c:v>
                </c:pt>
                <c:pt idx="2">
                  <c:v>3574544647.0653601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D6-534F-A65E-65A2FC3A7434}"/>
            </c:ext>
          </c:extLst>
        </c:ser>
        <c:ser>
          <c:idx val="3"/>
          <c:order val="3"/>
          <c:tx>
            <c:strRef>
              <c:f>'charts ANA 1 vs. 3'!$A$6</c:f>
              <c:strCache>
                <c:ptCount val="1"/>
                <c:pt idx="0">
                  <c:v>Child Health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3'!$B$6:$D$6</c:f>
              <c:numCache>
                <c:formatCode>_-* #,##0_-;\-* #,##0_-;_-* "-"??_-;_-@_-</c:formatCode>
                <c:ptCount val="3"/>
                <c:pt idx="0">
                  <c:v>2301608907.2632251</c:v>
                </c:pt>
                <c:pt idx="1">
                  <c:v>2186884277.7330837</c:v>
                </c:pt>
                <c:pt idx="2">
                  <c:v>816656073.13618255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D6-534F-A65E-65A2FC3A7434}"/>
            </c:ext>
          </c:extLst>
        </c:ser>
        <c:ser>
          <c:idx val="4"/>
          <c:order val="4"/>
          <c:tx>
            <c:strRef>
              <c:f>'charts ANA 1 vs. 3'!$A$7</c:f>
              <c:strCache>
                <c:ptCount val="1"/>
                <c:pt idx="0">
                  <c:v>Congenital Disorders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3'!$B$7:$D$7</c:f>
              <c:numCache>
                <c:formatCode>_-* #,##0_-;\-* #,##0_-;_-* "-"??_-;_-@_-</c:formatCode>
                <c:ptCount val="3"/>
                <c:pt idx="0">
                  <c:v>643181100.58799624</c:v>
                </c:pt>
                <c:pt idx="1">
                  <c:v>614309367.66244614</c:v>
                </c:pt>
                <c:pt idx="2">
                  <c:v>605081706.81513965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D6-534F-A65E-65A2FC3A7434}"/>
            </c:ext>
          </c:extLst>
        </c:ser>
        <c:ser>
          <c:idx val="5"/>
          <c:order val="5"/>
          <c:tx>
            <c:strRef>
              <c:f>'charts ANA 1 vs. 3'!$A$8</c:f>
              <c:strCache>
                <c:ptCount val="1"/>
                <c:pt idx="0">
                  <c:v>Cardiovascular Diseases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3'!$B$8:$D$8</c:f>
              <c:numCache>
                <c:formatCode>_-* #,##0_-;\-* #,##0_-;_-* "-"??_-;_-@_-</c:formatCode>
                <c:ptCount val="3"/>
                <c:pt idx="0">
                  <c:v>12680248793.91291</c:v>
                </c:pt>
                <c:pt idx="1">
                  <c:v>11946908596.831163</c:v>
                </c:pt>
                <c:pt idx="2">
                  <c:v>12983195467.94408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D6-534F-A65E-65A2FC3A7434}"/>
            </c:ext>
          </c:extLst>
        </c:ser>
        <c:ser>
          <c:idx val="6"/>
          <c:order val="6"/>
          <c:tx>
            <c:strRef>
              <c:f>'charts ANA 1 vs. 3'!$A$9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3'!$B$9:$D$9</c:f>
              <c:numCache>
                <c:formatCode>_-* #,##0_-;\-* #,##0_-;_-* "-"??_-;_-@_-</c:formatCode>
                <c:ptCount val="3"/>
                <c:pt idx="0">
                  <c:v>935071430.73758686</c:v>
                </c:pt>
                <c:pt idx="1">
                  <c:v>675548184.14428186</c:v>
                </c:pt>
                <c:pt idx="2">
                  <c:v>669523013.71799493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D6-534F-A65E-65A2FC3A7434}"/>
            </c:ext>
          </c:extLst>
        </c:ser>
        <c:ser>
          <c:idx val="7"/>
          <c:order val="7"/>
          <c:tx>
            <c:strRef>
              <c:f>'charts ANA 1 vs. 3'!$A$10</c:f>
              <c:strCache>
                <c:ptCount val="1"/>
                <c:pt idx="0">
                  <c:v>Injury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3'!$B$10:$D$10</c:f>
              <c:numCache>
                <c:formatCode>_-* #,##0_-;\-* #,##0_-;_-* "-"??_-;_-@_-</c:formatCode>
                <c:ptCount val="3"/>
                <c:pt idx="0">
                  <c:v>143199342.49414337</c:v>
                </c:pt>
                <c:pt idx="1">
                  <c:v>160822184.06142172</c:v>
                </c:pt>
                <c:pt idx="2">
                  <c:v>160822184.06142172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D6-534F-A65E-65A2FC3A7434}"/>
            </c:ext>
          </c:extLst>
        </c:ser>
        <c:ser>
          <c:idx val="8"/>
          <c:order val="8"/>
          <c:tx>
            <c:strRef>
              <c:f>'charts ANA 1 vs. 3'!$A$11</c:f>
              <c:strCache>
                <c:ptCount val="1"/>
                <c:pt idx="0">
                  <c:v>Maternal and Newborn Health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3'!$B$11:$D$11</c:f>
              <c:numCache>
                <c:formatCode>_-* #,##0_-;\-* #,##0_-;_-* "-"??_-;_-@_-</c:formatCode>
                <c:ptCount val="3"/>
                <c:pt idx="0">
                  <c:v>8581023934.2276402</c:v>
                </c:pt>
                <c:pt idx="1">
                  <c:v>8280198387.1774673</c:v>
                </c:pt>
                <c:pt idx="2">
                  <c:v>7899053885.987793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D6-534F-A65E-65A2FC3A7434}"/>
            </c:ext>
          </c:extLst>
        </c:ser>
        <c:ser>
          <c:idx val="9"/>
          <c:order val="9"/>
          <c:tx>
            <c:strRef>
              <c:f>'charts ANA 1 vs. 3'!$A$12</c:f>
              <c:strCache>
                <c:ptCount val="1"/>
                <c:pt idx="0">
                  <c:v>Mental Health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3'!$B$12:$D$12</c:f>
              <c:numCache>
                <c:formatCode>_-* #,##0_-;\-* #,##0_-;_-* "-"??_-;_-@_-</c:formatCode>
                <c:ptCount val="3"/>
                <c:pt idx="0">
                  <c:v>490134063.09691769</c:v>
                </c:pt>
                <c:pt idx="1">
                  <c:v>520669369.63579315</c:v>
                </c:pt>
                <c:pt idx="2">
                  <c:v>118312781.79919924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D6-534F-A65E-65A2FC3A7434}"/>
            </c:ext>
          </c:extLst>
        </c:ser>
        <c:ser>
          <c:idx val="10"/>
          <c:order val="10"/>
          <c:tx>
            <c:strRef>
              <c:f>'charts ANA 1 vs. 3'!$A$13</c:f>
              <c:strCache>
                <c:ptCount val="1"/>
                <c:pt idx="0">
                  <c:v>Musculoskeletal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3'!$B$13:$D$13</c:f>
              <c:numCache>
                <c:formatCode>_-* #,##0_-;\-* #,##0_-;_-* "-"??_-;_-@_-</c:formatCode>
                <c:ptCount val="3"/>
                <c:pt idx="0">
                  <c:v>236526952.88122666</c:v>
                </c:pt>
                <c:pt idx="1">
                  <c:v>776344573.65213096</c:v>
                </c:pt>
                <c:pt idx="2">
                  <c:v>4336491965.7072382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D6-534F-A65E-65A2FC3A7434}"/>
            </c:ext>
          </c:extLst>
        </c:ser>
        <c:ser>
          <c:idx val="11"/>
          <c:order val="11"/>
          <c:tx>
            <c:strRef>
              <c:f>'charts ANA 1 vs. 3'!$A$14</c:f>
              <c:strCache>
                <c:ptCount val="1"/>
                <c:pt idx="0">
                  <c:v>Palliative Care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3'!$B$14:$D$14</c:f>
              <c:numCache>
                <c:formatCode>_-* #,##0_-;\-* #,##0_-;_-* "-"??_-;_-@_-</c:formatCode>
                <c:ptCount val="3"/>
                <c:pt idx="0">
                  <c:v>8929721.4041149355</c:v>
                </c:pt>
                <c:pt idx="1">
                  <c:v>12834016.280989315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D6-534F-A65E-65A2FC3A7434}"/>
            </c:ext>
          </c:extLst>
        </c:ser>
        <c:ser>
          <c:idx val="12"/>
          <c:order val="12"/>
          <c:tx>
            <c:strRef>
              <c:f>'charts ANA 1 vs. 3'!$A$15</c:f>
              <c:strCache>
                <c:ptCount val="1"/>
                <c:pt idx="0">
                  <c:v>Pandemics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3'!$B$15:$D$15</c:f>
              <c:numCache>
                <c:formatCode>_-* #,##0_-;\-* #,##0_-;_-* "-"??_-;_-@_-</c:formatCode>
                <c:ptCount val="3"/>
                <c:pt idx="0">
                  <c:v>4032111075.0241957</c:v>
                </c:pt>
                <c:pt idx="1">
                  <c:v>4243860621.0566835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D6-534F-A65E-65A2FC3A7434}"/>
            </c:ext>
          </c:extLst>
        </c:ser>
        <c:ser>
          <c:idx val="13"/>
          <c:order val="13"/>
          <c:tx>
            <c:strRef>
              <c:f>'charts ANA 1 vs. 3'!$A$16</c:f>
              <c:strCache>
                <c:ptCount val="1"/>
                <c:pt idx="0">
                  <c:v>Pathology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3'!$B$16:$D$16</c:f>
              <c:numCache>
                <c:formatCode>_-* #,##0_-;\-* #,##0_-;_-* "-"??_-;_-@_-</c:formatCode>
                <c:ptCount val="3"/>
                <c:pt idx="0">
                  <c:v>1827255057.2906373</c:v>
                </c:pt>
                <c:pt idx="1">
                  <c:v>1827255057.2906373</c:v>
                </c:pt>
                <c:pt idx="2">
                  <c:v>1827255057.2906373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D6-534F-A65E-65A2FC3A7434}"/>
            </c:ext>
          </c:extLst>
        </c:ser>
        <c:ser>
          <c:idx val="14"/>
          <c:order val="14"/>
          <c:tx>
            <c:strRef>
              <c:f>'charts ANA 1 vs. 3'!$A$17</c:f>
              <c:strCache>
                <c:ptCount val="1"/>
                <c:pt idx="0">
                  <c:v>Rehabilitation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3'!$B$17:$D$17</c:f>
              <c:numCache>
                <c:formatCode>_-* #,##0_-;\-* #,##0_-;_-* "-"??_-;_-@_-</c:formatCode>
                <c:ptCount val="3"/>
                <c:pt idx="0">
                  <c:v>1190748626.5541322</c:v>
                </c:pt>
                <c:pt idx="1">
                  <c:v>942061685.98917937</c:v>
                </c:pt>
                <c:pt idx="2">
                  <c:v>981085724.15306437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D6-534F-A65E-65A2FC3A7434}"/>
            </c:ext>
          </c:extLst>
        </c:ser>
        <c:ser>
          <c:idx val="15"/>
          <c:order val="15"/>
          <c:tx>
            <c:strRef>
              <c:f>'charts ANA 1 vs. 3'!$A$18</c:f>
              <c:strCache>
                <c:ptCount val="1"/>
                <c:pt idx="0">
                  <c:v>Reproductive Health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3'!$B$18:$D$18</c:f>
              <c:numCache>
                <c:formatCode>_-* #,##0_-;\-* #,##0_-;_-* "-"??_-;_-@_-</c:formatCode>
                <c:ptCount val="3"/>
                <c:pt idx="0">
                  <c:v>152325645.48627371</c:v>
                </c:pt>
                <c:pt idx="1">
                  <c:v>83188784.671480045</c:v>
                </c:pt>
                <c:pt idx="2">
                  <c:v>172156488.99400377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7D6-534F-A65E-65A2FC3A7434}"/>
            </c:ext>
          </c:extLst>
        </c:ser>
        <c:ser>
          <c:idx val="16"/>
          <c:order val="16"/>
          <c:tx>
            <c:strRef>
              <c:f>'charts ANA 1 vs. 3'!$A$19</c:f>
              <c:strCache>
                <c:ptCount val="1"/>
                <c:pt idx="0">
                  <c:v>School-age Health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3'!$B$19:$D$19</c:f>
              <c:numCache>
                <c:formatCode>_-* #,##0_-;\-* #,##0_-;_-* "-"??_-;_-@_-</c:formatCode>
                <c:ptCount val="3"/>
                <c:pt idx="0">
                  <c:v>83559801.475361675</c:v>
                </c:pt>
                <c:pt idx="1">
                  <c:v>42498107.454284318</c:v>
                </c:pt>
                <c:pt idx="2">
                  <c:v>50278746.931124911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7D6-534F-A65E-65A2FC3A7434}"/>
            </c:ext>
          </c:extLst>
        </c:ser>
        <c:ser>
          <c:idx val="17"/>
          <c:order val="17"/>
          <c:tx>
            <c:strRef>
              <c:f>'charts ANA 1 vs. 3'!$A$20</c:f>
              <c:strCache>
                <c:ptCount val="1"/>
                <c:pt idx="0">
                  <c:v>Surgery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3'!$B$20:$D$20</c:f>
              <c:numCache>
                <c:formatCode>_-* #,##0_-;\-* #,##0_-;_-* "-"??_-;_-@_-</c:formatCode>
                <c:ptCount val="3"/>
                <c:pt idx="0">
                  <c:v>6969359218.7243052</c:v>
                </c:pt>
                <c:pt idx="1">
                  <c:v>7337633383.1597853</c:v>
                </c:pt>
                <c:pt idx="2">
                  <c:v>8842350744.093214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7D6-534F-A65E-65A2FC3A7434}"/>
            </c:ext>
          </c:extLst>
        </c:ser>
        <c:ser>
          <c:idx val="18"/>
          <c:order val="18"/>
          <c:tx>
            <c:strRef>
              <c:f>'charts ANA 1 vs. 3'!$A$21</c:f>
              <c:strCache>
                <c:ptCount val="1"/>
                <c:pt idx="0">
                  <c:v>TB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3'!$B$2:$D$2</c:f>
              <c:strCache>
                <c:ptCount val="3"/>
                <c:pt idx="0">
                  <c:v>2019 spending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3'!$B$21:$D$21</c:f>
              <c:numCache>
                <c:formatCode>_-* #,##0_-;\-* #,##0_-;_-* "-"??_-;_-@_-</c:formatCode>
                <c:ptCount val="3"/>
                <c:pt idx="0">
                  <c:v>2569772697.9612651</c:v>
                </c:pt>
                <c:pt idx="1">
                  <c:v>2639868170.1553402</c:v>
                </c:pt>
                <c:pt idx="2">
                  <c:v>2639868170.1553402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7D6-534F-A65E-65A2FC3A7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88245304"/>
        <c:axId val="588245632"/>
      </c:barChart>
      <c:catAx>
        <c:axId val="588245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245632"/>
        <c:crosses val="autoZero"/>
        <c:auto val="1"/>
        <c:lblAlgn val="ctr"/>
        <c:lblOffset val="100"/>
        <c:noMultiLvlLbl val="0"/>
      </c:catAx>
      <c:valAx>
        <c:axId val="588245632"/>
        <c:scaling>
          <c:orientation val="minMax"/>
          <c:max val="450000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82453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5.4252113440639196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32106355062044"/>
          <c:y val="1.9706247604604744E-2"/>
          <c:w val="0.25115629050960925"/>
          <c:h val="0.96225167412590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9033503603836"/>
          <c:y val="4.222148558372589E-2"/>
          <c:w val="0.59709007313228113"/>
          <c:h val="0.831152398811026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'charts ANA 1 vs. 3'!$A$26</c:f>
              <c:strCache>
                <c:ptCount val="1"/>
                <c:pt idx="0">
                  <c:v>Adolescent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3'!$B$26:$D$26</c:f>
              <c:numCache>
                <c:formatCode>_-* #,##0_-;\-* #,##0_-;_-* "-"??_-;_-@_-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C-6546-AE11-8074F7CF82D5}"/>
            </c:ext>
          </c:extLst>
        </c:ser>
        <c:ser>
          <c:idx val="1"/>
          <c:order val="1"/>
          <c:tx>
            <c:strRef>
              <c:f>'charts ANA 1 vs. 3'!$A$27</c:f>
              <c:strCache>
                <c:ptCount val="1"/>
                <c:pt idx="0">
                  <c:v>Adult Febrile Illness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3'!$B$27:$D$27</c:f>
              <c:numCache>
                <c:formatCode>_-* #,##0_-;\-* #,##0_-;_-* "-"??_-;_-@_-</c:formatCode>
                <c:ptCount val="3"/>
                <c:pt idx="0">
                  <c:v>1802.1263779062674</c:v>
                </c:pt>
                <c:pt idx="1">
                  <c:v>1959.5284002377539</c:v>
                </c:pt>
                <c:pt idx="2">
                  <c:v>567.55346502996099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C-6546-AE11-8074F7CF82D5}"/>
            </c:ext>
          </c:extLst>
        </c:ser>
        <c:ser>
          <c:idx val="2"/>
          <c:order val="2"/>
          <c:tx>
            <c:strRef>
              <c:f>'charts ANA 1 vs. 3'!$A$28</c:f>
              <c:strCache>
                <c:ptCount val="1"/>
                <c:pt idx="0">
                  <c:v>Cancer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3'!$B$28:$D$28</c:f>
              <c:numCache>
                <c:formatCode>_-* #,##0_-;\-* #,##0_-;_-* "-"??_-;_-@_-</c:formatCode>
                <c:ptCount val="3"/>
                <c:pt idx="0">
                  <c:v>12397.450629896377</c:v>
                </c:pt>
                <c:pt idx="1">
                  <c:v>14366.149062976465</c:v>
                </c:pt>
                <c:pt idx="2">
                  <c:v>22411.500813012666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CC-6546-AE11-8074F7CF82D5}"/>
            </c:ext>
          </c:extLst>
        </c:ser>
        <c:ser>
          <c:idx val="3"/>
          <c:order val="3"/>
          <c:tx>
            <c:strRef>
              <c:f>'charts ANA 1 vs. 3'!$A$29</c:f>
              <c:strCache>
                <c:ptCount val="1"/>
                <c:pt idx="0">
                  <c:v>Child Health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3'!$B$29:$D$29</c:f>
              <c:numCache>
                <c:formatCode>_-* #,##0_-;\-* #,##0_-;_-* "-"??_-;_-@_-</c:formatCode>
                <c:ptCount val="3"/>
                <c:pt idx="0">
                  <c:v>9156.1427055894292</c:v>
                </c:pt>
                <c:pt idx="1">
                  <c:v>9426.8997933214796</c:v>
                </c:pt>
                <c:pt idx="2">
                  <c:v>8499.9042103700522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CC-6546-AE11-8074F7CF82D5}"/>
            </c:ext>
          </c:extLst>
        </c:ser>
        <c:ser>
          <c:idx val="4"/>
          <c:order val="4"/>
          <c:tx>
            <c:strRef>
              <c:f>'charts ANA 1 vs. 3'!$A$30</c:f>
              <c:strCache>
                <c:ptCount val="1"/>
                <c:pt idx="0">
                  <c:v>Congenital Disorders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3'!$B$30:$D$30</c:f>
              <c:numCache>
                <c:formatCode>_-* #,##0_-;\-* #,##0_-;_-* "-"??_-;_-@_-</c:formatCode>
                <c:ptCount val="3"/>
                <c:pt idx="0">
                  <c:v>12157.40911441469</c:v>
                </c:pt>
                <c:pt idx="1">
                  <c:v>13041.917611675171</c:v>
                </c:pt>
                <c:pt idx="2">
                  <c:v>12855.508498294643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CC-6546-AE11-8074F7CF82D5}"/>
            </c:ext>
          </c:extLst>
        </c:ser>
        <c:ser>
          <c:idx val="5"/>
          <c:order val="5"/>
          <c:tx>
            <c:strRef>
              <c:f>'charts ANA 1 vs. 3'!$A$31</c:f>
              <c:strCache>
                <c:ptCount val="1"/>
                <c:pt idx="0">
                  <c:v>Cardiovascular Diseases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3'!$B$31:$D$31</c:f>
              <c:numCache>
                <c:formatCode>_-* #,##0_-;\-* #,##0_-;_-* "-"??_-;_-@_-</c:formatCode>
                <c:ptCount val="3"/>
                <c:pt idx="0">
                  <c:v>16911.875437594506</c:v>
                </c:pt>
                <c:pt idx="1">
                  <c:v>18968.504131629867</c:v>
                </c:pt>
                <c:pt idx="2">
                  <c:v>24821.528541198422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CC-6546-AE11-8074F7CF82D5}"/>
            </c:ext>
          </c:extLst>
        </c:ser>
        <c:ser>
          <c:idx val="6"/>
          <c:order val="6"/>
          <c:tx>
            <c:strRef>
              <c:f>'charts ANA 1 vs. 3'!$A$32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3'!$B$32:$D$32</c:f>
              <c:numCache>
                <c:formatCode>_-* #,##0_-;\-* #,##0_-;_-* "-"??_-;_-@_-</c:formatCode>
                <c:ptCount val="3"/>
                <c:pt idx="0">
                  <c:v>6157.9747549054109</c:v>
                </c:pt>
                <c:pt idx="1">
                  <c:v>6185.4358326515576</c:v>
                </c:pt>
                <c:pt idx="2">
                  <c:v>6736.6268624870709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CC-6546-AE11-8074F7CF82D5}"/>
            </c:ext>
          </c:extLst>
        </c:ser>
        <c:ser>
          <c:idx val="7"/>
          <c:order val="7"/>
          <c:tx>
            <c:strRef>
              <c:f>'charts ANA 1 vs. 3'!$A$33</c:f>
              <c:strCache>
                <c:ptCount val="1"/>
                <c:pt idx="0">
                  <c:v>Injury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3'!$B$33:$D$33</c:f>
              <c:numCache>
                <c:formatCode>_-* #,##0_-;\-* #,##0_-;_-* "-"??_-;_-@_-</c:formatCode>
                <c:ptCount val="3"/>
                <c:pt idx="0">
                  <c:v>148.7009707149488</c:v>
                </c:pt>
                <c:pt idx="1">
                  <c:v>167.1098321797736</c:v>
                </c:pt>
                <c:pt idx="2">
                  <c:v>167.1098321797736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CC-6546-AE11-8074F7CF82D5}"/>
            </c:ext>
          </c:extLst>
        </c:ser>
        <c:ser>
          <c:idx val="8"/>
          <c:order val="8"/>
          <c:tx>
            <c:strRef>
              <c:f>'charts ANA 1 vs. 3'!$A$34</c:f>
              <c:strCache>
                <c:ptCount val="1"/>
                <c:pt idx="0">
                  <c:v>Maternal and Newborn Health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3'!$B$34:$D$34</c:f>
              <c:numCache>
                <c:formatCode>_-* #,##0_-;\-* #,##0_-;_-* "-"??_-;_-@_-</c:formatCode>
                <c:ptCount val="3"/>
                <c:pt idx="0">
                  <c:v>23087.061443707607</c:v>
                </c:pt>
                <c:pt idx="1">
                  <c:v>23324.561412747837</c:v>
                </c:pt>
                <c:pt idx="2">
                  <c:v>22994.767179757087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CC-6546-AE11-8074F7CF82D5}"/>
            </c:ext>
          </c:extLst>
        </c:ser>
        <c:ser>
          <c:idx val="9"/>
          <c:order val="9"/>
          <c:tx>
            <c:strRef>
              <c:f>'charts ANA 1 vs. 3'!$A$35</c:f>
              <c:strCache>
                <c:ptCount val="1"/>
                <c:pt idx="0">
                  <c:v>Mental Health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3'!$B$35:$D$35</c:f>
              <c:numCache>
                <c:formatCode>_-* #,##0_-;\-* #,##0_-;_-* "-"??_-;_-@_-</c:formatCode>
                <c:ptCount val="3"/>
                <c:pt idx="0">
                  <c:v>595.7232807846392</c:v>
                </c:pt>
                <c:pt idx="1">
                  <c:v>743.21309637306717</c:v>
                </c:pt>
                <c:pt idx="2">
                  <c:v>862.72801800079253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CC-6546-AE11-8074F7CF82D5}"/>
            </c:ext>
          </c:extLst>
        </c:ser>
        <c:ser>
          <c:idx val="10"/>
          <c:order val="10"/>
          <c:tx>
            <c:strRef>
              <c:f>'charts ANA 1 vs. 3'!$A$36</c:f>
              <c:strCache>
                <c:ptCount val="1"/>
                <c:pt idx="0">
                  <c:v>Musculoskeletal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3'!$B$36:$D$36</c:f>
              <c:numCache>
                <c:formatCode>_-* #,##0_-;\-* #,##0_-;_-* "-"??_-;_-@_-</c:formatCode>
                <c:ptCount val="3"/>
                <c:pt idx="0">
                  <c:v>404.07363155475952</c:v>
                </c:pt>
                <c:pt idx="1">
                  <c:v>896.04791096246299</c:v>
                </c:pt>
                <c:pt idx="2">
                  <c:v>3976.5490721547003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CC-6546-AE11-8074F7CF82D5}"/>
            </c:ext>
          </c:extLst>
        </c:ser>
        <c:ser>
          <c:idx val="11"/>
          <c:order val="11"/>
          <c:tx>
            <c:strRef>
              <c:f>'charts ANA 1 vs. 3'!$A$37</c:f>
              <c:strCache>
                <c:ptCount val="1"/>
                <c:pt idx="0">
                  <c:v>Palliative Care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3'!$B$37:$D$37</c:f>
              <c:numCache>
                <c:formatCode>_-* #,##0_-;\-* #,##0_-;_-* "-"??_-;_-@_-</c:formatCode>
                <c:ptCount val="3"/>
                <c:pt idx="0">
                  <c:v>7.7266508890594539</c:v>
                </c:pt>
                <c:pt idx="1">
                  <c:v>11.10493406665555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CC-6546-AE11-8074F7CF82D5}"/>
            </c:ext>
          </c:extLst>
        </c:ser>
        <c:ser>
          <c:idx val="12"/>
          <c:order val="12"/>
          <c:tx>
            <c:strRef>
              <c:f>'charts ANA 1 vs. 3'!$A$38</c:f>
              <c:strCache>
                <c:ptCount val="1"/>
                <c:pt idx="0">
                  <c:v>Pandemics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3'!$B$38:$D$38</c:f>
              <c:numCache>
                <c:formatCode>_-* #,##0_-;\-* #,##0_-;_-* "-"??_-;_-@_-</c:formatCode>
                <c:ptCount val="3"/>
                <c:pt idx="0">
                  <c:v>3488.8786797162184</c:v>
                </c:pt>
                <c:pt idx="1">
                  <c:v>3672.1000934617391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CC-6546-AE11-8074F7CF82D5}"/>
            </c:ext>
          </c:extLst>
        </c:ser>
        <c:ser>
          <c:idx val="13"/>
          <c:order val="13"/>
          <c:tx>
            <c:strRef>
              <c:f>'charts ANA 1 vs. 3'!$A$39</c:f>
              <c:strCache>
                <c:ptCount val="1"/>
                <c:pt idx="0">
                  <c:v>Pathology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3'!$B$39:$D$39</c:f>
              <c:numCache>
                <c:formatCode>_-* #,##0_-;\-* #,##0_-;_-* "-"??_-;_-@_-</c:formatCode>
                <c:ptCount val="3"/>
                <c:pt idx="0">
                  <c:v>1484.5252186185528</c:v>
                </c:pt>
                <c:pt idx="1">
                  <c:v>1484.5252186185528</c:v>
                </c:pt>
                <c:pt idx="2">
                  <c:v>1484.5252186185528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CC-6546-AE11-8074F7CF82D5}"/>
            </c:ext>
          </c:extLst>
        </c:ser>
        <c:ser>
          <c:idx val="14"/>
          <c:order val="14"/>
          <c:tx>
            <c:strRef>
              <c:f>'charts ANA 1 vs. 3'!$A$40</c:f>
              <c:strCache>
                <c:ptCount val="1"/>
                <c:pt idx="0">
                  <c:v>Rehabilitation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3'!$B$40:$D$40</c:f>
              <c:numCache>
                <c:formatCode>_-* #,##0_-;\-* #,##0_-;_-* "-"??_-;_-@_-</c:formatCode>
                <c:ptCount val="3"/>
                <c:pt idx="0">
                  <c:v>600.61258994228649</c:v>
                </c:pt>
                <c:pt idx="1">
                  <c:v>815.15903234752136</c:v>
                </c:pt>
                <c:pt idx="2">
                  <c:v>848.90746917588876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CC-6546-AE11-8074F7CF82D5}"/>
            </c:ext>
          </c:extLst>
        </c:ser>
        <c:ser>
          <c:idx val="15"/>
          <c:order val="15"/>
          <c:tx>
            <c:strRef>
              <c:f>'charts ANA 1 vs. 3'!$A$41</c:f>
              <c:strCache>
                <c:ptCount val="1"/>
                <c:pt idx="0">
                  <c:v>Reproductive Health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3'!$B$41:$D$41</c:f>
              <c:numCache>
                <c:formatCode>_-* #,##0_-;\-* #,##0_-;_-* "-"??_-;_-@_-</c:formatCode>
                <c:ptCount val="3"/>
                <c:pt idx="0">
                  <c:v>373.20065612486923</c:v>
                </c:pt>
                <c:pt idx="1">
                  <c:v>390.47031872744884</c:v>
                </c:pt>
                <c:pt idx="2">
                  <c:v>820.23217497603855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0CC-6546-AE11-8074F7CF82D5}"/>
            </c:ext>
          </c:extLst>
        </c:ser>
        <c:ser>
          <c:idx val="16"/>
          <c:order val="16"/>
          <c:tx>
            <c:strRef>
              <c:f>'charts ANA 1 vs. 3'!$A$42</c:f>
              <c:strCache>
                <c:ptCount val="1"/>
                <c:pt idx="0">
                  <c:v>School-age Health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3'!$B$42:$D$42</c:f>
              <c:numCache>
                <c:formatCode>_-* #,##0_-;\-* #,##0_-;_-* "-"??_-;_-@_-</c:formatCode>
                <c:ptCount val="3"/>
                <c:pt idx="0">
                  <c:v>81.900448492074077</c:v>
                </c:pt>
                <c:pt idx="1">
                  <c:v>95.27150678391007</c:v>
                </c:pt>
                <c:pt idx="2">
                  <c:v>290.44777275990202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CC-6546-AE11-8074F7CF82D5}"/>
            </c:ext>
          </c:extLst>
        </c:ser>
        <c:ser>
          <c:idx val="17"/>
          <c:order val="17"/>
          <c:tx>
            <c:strRef>
              <c:f>'charts ANA 1 vs. 3'!$A$43</c:f>
              <c:strCache>
                <c:ptCount val="1"/>
                <c:pt idx="0">
                  <c:v>Surgery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3'!$B$43:$D$43</c:f>
              <c:numCache>
                <c:formatCode>_-* #,##0_-;\-* #,##0_-;_-* "-"??_-;_-@_-</c:formatCode>
                <c:ptCount val="3"/>
                <c:pt idx="0">
                  <c:v>24233.097712084549</c:v>
                </c:pt>
                <c:pt idx="1">
                  <c:v>28112.646368735561</c:v>
                </c:pt>
                <c:pt idx="2">
                  <c:v>37085.096357692964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0CC-6546-AE11-8074F7CF82D5}"/>
            </c:ext>
          </c:extLst>
        </c:ser>
        <c:ser>
          <c:idx val="18"/>
          <c:order val="18"/>
          <c:tx>
            <c:strRef>
              <c:f>'charts ANA 1 vs. 3'!$A$44</c:f>
              <c:strCache>
                <c:ptCount val="1"/>
                <c:pt idx="0">
                  <c:v>TB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1 vs. 3'!$B$25:$D$25</c:f>
              <c:strCache>
                <c:ptCount val="3"/>
                <c:pt idx="0">
                  <c:v>2019 DALYs averted</c:v>
                </c:pt>
                <c:pt idx="1">
                  <c:v>Optimized (limited inter-
vention coverage increase)</c:v>
                </c:pt>
                <c:pt idx="2">
                  <c:v>Optimized (unlimited inter-
vention coverage increase)</c:v>
                </c:pt>
              </c:strCache>
            </c:strRef>
          </c:cat>
          <c:val>
            <c:numRef>
              <c:f>'charts ANA 1 vs. 3'!$B$44:$D$44</c:f>
              <c:numCache>
                <c:formatCode>_-* #,##0_-;\-* #,##0_-;_-* "-"??_-;_-@_-</c:formatCode>
                <c:ptCount val="3"/>
                <c:pt idx="0">
                  <c:v>6931.8504825111759</c:v>
                </c:pt>
                <c:pt idx="1">
                  <c:v>7026.0169074005371</c:v>
                </c:pt>
                <c:pt idx="2">
                  <c:v>7026.0169074005371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CC-6546-AE11-8074F7CF8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47290160"/>
        <c:axId val="647291472"/>
      </c:barChart>
      <c:catAx>
        <c:axId val="6472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7291472"/>
        <c:crosses val="autoZero"/>
        <c:auto val="1"/>
        <c:lblAlgn val="ctr"/>
        <c:lblOffset val="100"/>
        <c:noMultiLvlLbl val="0"/>
      </c:catAx>
      <c:valAx>
        <c:axId val="647291472"/>
        <c:scaling>
          <c:orientation val="minMax"/>
          <c:max val="160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729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23077057170758"/>
          <c:y val="3.3858500861862276E-2"/>
          <c:w val="0.28264470738611874"/>
          <c:h val="0.93579868522241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4845786355588"/>
          <c:y val="3.5508076173768596E-2"/>
          <c:w val="0.6080572341544066"/>
          <c:h val="0.855832870763743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'charts ANA 3 vs. 4'!$A$3</c:f>
              <c:strCache>
                <c:ptCount val="1"/>
                <c:pt idx="0">
                  <c:v>Adolescent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4'!$B$3:$D$3</c:f>
              <c:numCache>
                <c:formatCode>_-* #,##0_-;\-* #,##0_-;_-* "-"??_-;_-@_-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1-2143-B606-DDD7DBFBF05C}"/>
            </c:ext>
          </c:extLst>
        </c:ser>
        <c:ser>
          <c:idx val="1"/>
          <c:order val="1"/>
          <c:tx>
            <c:strRef>
              <c:f>'charts ANA 3 vs. 4'!$A$4</c:f>
              <c:strCache>
                <c:ptCount val="1"/>
                <c:pt idx="0">
                  <c:v>Adult Febrile Illness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4'!$B$4:$D$4</c:f>
              <c:numCache>
                <c:formatCode>_-* #,##0_-;\-* #,##0_-;_-* "-"??_-;_-@_-</c:formatCode>
                <c:ptCount val="3"/>
                <c:pt idx="0">
                  <c:v>1621509525.5440269</c:v>
                </c:pt>
                <c:pt idx="1">
                  <c:v>194589759.43884379</c:v>
                </c:pt>
                <c:pt idx="2">
                  <c:v>415907801.00403166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1-2143-B606-DDD7DBFBF05C}"/>
            </c:ext>
          </c:extLst>
        </c:ser>
        <c:ser>
          <c:idx val="2"/>
          <c:order val="2"/>
          <c:tx>
            <c:strRef>
              <c:f>'charts ANA 3 vs. 4'!$A$5</c:f>
              <c:strCache>
                <c:ptCount val="1"/>
                <c:pt idx="0">
                  <c:v>Cancer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4'!$B$5:$D$5</c:f>
              <c:numCache>
                <c:formatCode>_-* #,##0_-;\-* #,##0_-;_-* "-"??_-;_-@_-</c:formatCode>
                <c:ptCount val="3"/>
                <c:pt idx="0">
                  <c:v>1404700550.2934895</c:v>
                </c:pt>
                <c:pt idx="1">
                  <c:v>3574544647.0653601</c:v>
                </c:pt>
                <c:pt idx="2">
                  <c:v>3783377661.6160192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61-2143-B606-DDD7DBFBF05C}"/>
            </c:ext>
          </c:extLst>
        </c:ser>
        <c:ser>
          <c:idx val="3"/>
          <c:order val="3"/>
          <c:tx>
            <c:strRef>
              <c:f>'charts ANA 3 vs. 4'!$A$6</c:f>
              <c:strCache>
                <c:ptCount val="1"/>
                <c:pt idx="0">
                  <c:v>Child Health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4'!$B$6:$D$6</c:f>
              <c:numCache>
                <c:formatCode>_-* #,##0_-;\-* #,##0_-;_-* "-"??_-;_-@_-</c:formatCode>
                <c:ptCount val="3"/>
                <c:pt idx="0">
                  <c:v>2301608907.2632251</c:v>
                </c:pt>
                <c:pt idx="1">
                  <c:v>816656073.13618255</c:v>
                </c:pt>
                <c:pt idx="2">
                  <c:v>2216612452.8686242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61-2143-B606-DDD7DBFBF05C}"/>
            </c:ext>
          </c:extLst>
        </c:ser>
        <c:ser>
          <c:idx val="4"/>
          <c:order val="4"/>
          <c:tx>
            <c:strRef>
              <c:f>'charts ANA 3 vs. 4'!$A$7</c:f>
              <c:strCache>
                <c:ptCount val="1"/>
                <c:pt idx="0">
                  <c:v>Congenital Disorders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4'!$B$7:$D$7</c:f>
              <c:numCache>
                <c:formatCode>_-* #,##0_-;\-* #,##0_-;_-* "-"??_-;_-@_-</c:formatCode>
                <c:ptCount val="3"/>
                <c:pt idx="0">
                  <c:v>643181100.58799624</c:v>
                </c:pt>
                <c:pt idx="1">
                  <c:v>605081706.81513965</c:v>
                </c:pt>
                <c:pt idx="2">
                  <c:v>605081706.81513965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61-2143-B606-DDD7DBFBF05C}"/>
            </c:ext>
          </c:extLst>
        </c:ser>
        <c:ser>
          <c:idx val="5"/>
          <c:order val="5"/>
          <c:tx>
            <c:strRef>
              <c:f>'charts ANA 3 vs. 4'!$A$8</c:f>
              <c:strCache>
                <c:ptCount val="1"/>
                <c:pt idx="0">
                  <c:v>Cardiovascular Diseases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4'!$B$8:$D$8</c:f>
              <c:numCache>
                <c:formatCode>_-* #,##0_-;\-* #,##0_-;_-* "-"??_-;_-@_-</c:formatCode>
                <c:ptCount val="3"/>
                <c:pt idx="0">
                  <c:v>12680248793.91291</c:v>
                </c:pt>
                <c:pt idx="1">
                  <c:v>12983195467.94408</c:v>
                </c:pt>
                <c:pt idx="2">
                  <c:v>18094448434.328732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61-2143-B606-DDD7DBFBF05C}"/>
            </c:ext>
          </c:extLst>
        </c:ser>
        <c:ser>
          <c:idx val="6"/>
          <c:order val="6"/>
          <c:tx>
            <c:strRef>
              <c:f>'charts ANA 3 vs. 4'!$A$9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4'!$B$9:$D$9</c:f>
              <c:numCache>
                <c:formatCode>_-* #,##0_-;\-* #,##0_-;_-* "-"??_-;_-@_-</c:formatCode>
                <c:ptCount val="3"/>
                <c:pt idx="0">
                  <c:v>935071430.73758686</c:v>
                </c:pt>
                <c:pt idx="1">
                  <c:v>669523013.71799493</c:v>
                </c:pt>
                <c:pt idx="2">
                  <c:v>785063464.09899104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61-2143-B606-DDD7DBFBF05C}"/>
            </c:ext>
          </c:extLst>
        </c:ser>
        <c:ser>
          <c:idx val="7"/>
          <c:order val="7"/>
          <c:tx>
            <c:strRef>
              <c:f>'charts ANA 3 vs. 4'!$A$10</c:f>
              <c:strCache>
                <c:ptCount val="1"/>
                <c:pt idx="0">
                  <c:v>Injury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4'!$B$10:$D$10</c:f>
              <c:numCache>
                <c:formatCode>_-* #,##0_-;\-* #,##0_-;_-* "-"??_-;_-@_-</c:formatCode>
                <c:ptCount val="3"/>
                <c:pt idx="0">
                  <c:v>143199342.49414337</c:v>
                </c:pt>
                <c:pt idx="1">
                  <c:v>160822184.06142172</c:v>
                </c:pt>
                <c:pt idx="2">
                  <c:v>160822184.06142172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61-2143-B606-DDD7DBFBF05C}"/>
            </c:ext>
          </c:extLst>
        </c:ser>
        <c:ser>
          <c:idx val="8"/>
          <c:order val="8"/>
          <c:tx>
            <c:strRef>
              <c:f>'charts ANA 3 vs. 4'!$A$11</c:f>
              <c:strCache>
                <c:ptCount val="1"/>
                <c:pt idx="0">
                  <c:v>Maternal and Newborn Health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4'!$B$11:$D$11</c:f>
              <c:numCache>
                <c:formatCode>_-* #,##0_-;\-* #,##0_-;_-* "-"??_-;_-@_-</c:formatCode>
                <c:ptCount val="3"/>
                <c:pt idx="0">
                  <c:v>8581023934.2276402</c:v>
                </c:pt>
                <c:pt idx="1">
                  <c:v>7899053885.987793</c:v>
                </c:pt>
                <c:pt idx="2">
                  <c:v>8280198387.1774673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61-2143-B606-DDD7DBFBF05C}"/>
            </c:ext>
          </c:extLst>
        </c:ser>
        <c:ser>
          <c:idx val="9"/>
          <c:order val="9"/>
          <c:tx>
            <c:strRef>
              <c:f>'charts ANA 3 vs. 4'!$A$12</c:f>
              <c:strCache>
                <c:ptCount val="1"/>
                <c:pt idx="0">
                  <c:v>Mental Health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4'!$B$12:$D$12</c:f>
              <c:numCache>
                <c:formatCode>_-* #,##0_-;\-* #,##0_-;_-* "-"??_-;_-@_-</c:formatCode>
                <c:ptCount val="3"/>
                <c:pt idx="0">
                  <c:v>490134063.09691769</c:v>
                </c:pt>
                <c:pt idx="1">
                  <c:v>118312781.79919924</c:v>
                </c:pt>
                <c:pt idx="2">
                  <c:v>971213986.43633962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61-2143-B606-DDD7DBFBF05C}"/>
            </c:ext>
          </c:extLst>
        </c:ser>
        <c:ser>
          <c:idx val="10"/>
          <c:order val="10"/>
          <c:tx>
            <c:strRef>
              <c:f>'charts ANA 3 vs. 4'!$A$13</c:f>
              <c:strCache>
                <c:ptCount val="1"/>
                <c:pt idx="0">
                  <c:v>Musculoskeletal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4'!$B$13:$D$13</c:f>
              <c:numCache>
                <c:formatCode>_-* #,##0_-;\-* #,##0_-;_-* "-"??_-;_-@_-</c:formatCode>
                <c:ptCount val="3"/>
                <c:pt idx="0">
                  <c:v>236526952.88122666</c:v>
                </c:pt>
                <c:pt idx="1">
                  <c:v>4336491965.7072382</c:v>
                </c:pt>
                <c:pt idx="2">
                  <c:v>4857897450.5348082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61-2143-B606-DDD7DBFBF05C}"/>
            </c:ext>
          </c:extLst>
        </c:ser>
        <c:ser>
          <c:idx val="11"/>
          <c:order val="11"/>
          <c:tx>
            <c:strRef>
              <c:f>'charts ANA 3 vs. 4'!$A$14</c:f>
              <c:strCache>
                <c:ptCount val="1"/>
                <c:pt idx="0">
                  <c:v>Palliative Care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4'!$B$14:$D$14</c:f>
              <c:numCache>
                <c:formatCode>_-* #,##0_-;\-* #,##0_-;_-* "-"??_-;_-@_-</c:formatCode>
                <c:ptCount val="3"/>
                <c:pt idx="0">
                  <c:v>8929721.4041149355</c:v>
                </c:pt>
                <c:pt idx="1">
                  <c:v>0</c:v>
                </c:pt>
                <c:pt idx="2">
                  <c:v>33368442.330572214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961-2143-B606-DDD7DBFBF05C}"/>
            </c:ext>
          </c:extLst>
        </c:ser>
        <c:ser>
          <c:idx val="12"/>
          <c:order val="12"/>
          <c:tx>
            <c:strRef>
              <c:f>'charts ANA 3 vs. 4'!$A$15</c:f>
              <c:strCache>
                <c:ptCount val="1"/>
                <c:pt idx="0">
                  <c:v>Pandemics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4'!$B$15:$D$15</c:f>
              <c:numCache>
                <c:formatCode>_-* #,##0_-;\-* #,##0_-;_-* "-"??_-;_-@_-</c:formatCode>
                <c:ptCount val="3"/>
                <c:pt idx="0">
                  <c:v>4032111075.0241957</c:v>
                </c:pt>
                <c:pt idx="1">
                  <c:v>0</c:v>
                </c:pt>
                <c:pt idx="2">
                  <c:v>4240948402.9441376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61-2143-B606-DDD7DBFBF05C}"/>
            </c:ext>
          </c:extLst>
        </c:ser>
        <c:ser>
          <c:idx val="13"/>
          <c:order val="13"/>
          <c:tx>
            <c:strRef>
              <c:f>'charts ANA 3 vs. 4'!$A$16</c:f>
              <c:strCache>
                <c:ptCount val="1"/>
                <c:pt idx="0">
                  <c:v>Pathology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4'!$B$16:$D$16</c:f>
              <c:numCache>
                <c:formatCode>_-* #,##0_-;\-* #,##0_-;_-* "-"??_-;_-@_-</c:formatCode>
                <c:ptCount val="3"/>
                <c:pt idx="0">
                  <c:v>1827255057.2906373</c:v>
                </c:pt>
                <c:pt idx="1">
                  <c:v>1827255057.2906373</c:v>
                </c:pt>
                <c:pt idx="2">
                  <c:v>2519784724.0037894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961-2143-B606-DDD7DBFBF05C}"/>
            </c:ext>
          </c:extLst>
        </c:ser>
        <c:ser>
          <c:idx val="14"/>
          <c:order val="14"/>
          <c:tx>
            <c:strRef>
              <c:f>'charts ANA 3 vs. 4'!$A$17</c:f>
              <c:strCache>
                <c:ptCount val="1"/>
                <c:pt idx="0">
                  <c:v>Rehabilitation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4'!$B$17:$D$17</c:f>
              <c:numCache>
                <c:formatCode>_-* #,##0_-;\-* #,##0_-;_-* "-"??_-;_-@_-</c:formatCode>
                <c:ptCount val="3"/>
                <c:pt idx="0">
                  <c:v>1190748626.5541322</c:v>
                </c:pt>
                <c:pt idx="1">
                  <c:v>981085724.15306437</c:v>
                </c:pt>
                <c:pt idx="2">
                  <c:v>3804568660.3859434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61-2143-B606-DDD7DBFBF05C}"/>
            </c:ext>
          </c:extLst>
        </c:ser>
        <c:ser>
          <c:idx val="15"/>
          <c:order val="15"/>
          <c:tx>
            <c:strRef>
              <c:f>'charts ANA 3 vs. 4'!$A$18</c:f>
              <c:strCache>
                <c:ptCount val="1"/>
                <c:pt idx="0">
                  <c:v>Reproductive Health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4'!$B$18:$D$18</c:f>
              <c:numCache>
                <c:formatCode>_-* #,##0_-;\-* #,##0_-;_-* "-"??_-;_-@_-</c:formatCode>
                <c:ptCount val="3"/>
                <c:pt idx="0">
                  <c:v>152325645.48627371</c:v>
                </c:pt>
                <c:pt idx="1">
                  <c:v>172156488.99400377</c:v>
                </c:pt>
                <c:pt idx="2">
                  <c:v>172156488.99400377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961-2143-B606-DDD7DBFBF05C}"/>
            </c:ext>
          </c:extLst>
        </c:ser>
        <c:ser>
          <c:idx val="16"/>
          <c:order val="16"/>
          <c:tx>
            <c:strRef>
              <c:f>'charts ANA 3 vs. 4'!$A$19</c:f>
              <c:strCache>
                <c:ptCount val="1"/>
                <c:pt idx="0">
                  <c:v>School-age Health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4'!$B$19:$D$19</c:f>
              <c:numCache>
                <c:formatCode>_-* #,##0_-;\-* #,##0_-;_-* "-"??_-;_-@_-</c:formatCode>
                <c:ptCount val="3"/>
                <c:pt idx="0">
                  <c:v>83559801.475361675</c:v>
                </c:pt>
                <c:pt idx="1">
                  <c:v>50278746.931124911</c:v>
                </c:pt>
                <c:pt idx="2">
                  <c:v>50278746.931124911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961-2143-B606-DDD7DBFBF05C}"/>
            </c:ext>
          </c:extLst>
        </c:ser>
        <c:ser>
          <c:idx val="17"/>
          <c:order val="17"/>
          <c:tx>
            <c:strRef>
              <c:f>'charts ANA 3 vs. 4'!$A$20</c:f>
              <c:strCache>
                <c:ptCount val="1"/>
                <c:pt idx="0">
                  <c:v>Surgery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4'!$B$20:$D$20</c:f>
              <c:numCache>
                <c:formatCode>_-* #,##0_-;\-* #,##0_-;_-* "-"??_-;_-@_-</c:formatCode>
                <c:ptCount val="3"/>
                <c:pt idx="0">
                  <c:v>6969359218.7243052</c:v>
                </c:pt>
                <c:pt idx="1">
                  <c:v>8842350744.093214</c:v>
                </c:pt>
                <c:pt idx="2">
                  <c:v>9624879079.317297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961-2143-B606-DDD7DBFBF05C}"/>
            </c:ext>
          </c:extLst>
        </c:ser>
        <c:ser>
          <c:idx val="18"/>
          <c:order val="18"/>
          <c:tx>
            <c:strRef>
              <c:f>'charts ANA 3 vs. 4'!$A$21</c:f>
              <c:strCache>
                <c:ptCount val="1"/>
                <c:pt idx="0">
                  <c:v>TB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4'!$B$2:$D$2</c:f>
              <c:strCache>
                <c:ptCount val="3"/>
                <c:pt idx="0">
                  <c:v>2019 spending</c:v>
                </c:pt>
                <c:pt idx="1">
                  <c:v>Optimized 2019 budget</c:v>
                </c:pt>
                <c:pt idx="2">
                  <c:v>Optimized higher budget</c:v>
                </c:pt>
              </c:strCache>
            </c:strRef>
          </c:cat>
          <c:val>
            <c:numRef>
              <c:f>'charts ANA 3 vs. 4'!$B$21:$D$21</c:f>
              <c:numCache>
                <c:formatCode>_-* #,##0_-;\-* #,##0_-;_-* "-"??_-;_-@_-</c:formatCode>
                <c:ptCount val="3"/>
                <c:pt idx="0">
                  <c:v>2569772697.9612651</c:v>
                </c:pt>
                <c:pt idx="1">
                  <c:v>2639868170.1553402</c:v>
                </c:pt>
                <c:pt idx="2">
                  <c:v>2639868170.1553402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961-2143-B606-DDD7DBFBF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88245304"/>
        <c:axId val="588245632"/>
      </c:barChart>
      <c:catAx>
        <c:axId val="58824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8245632"/>
        <c:crosses val="autoZero"/>
        <c:auto val="1"/>
        <c:lblAlgn val="ctr"/>
        <c:lblOffset val="100"/>
        <c:noMultiLvlLbl val="0"/>
      </c:catAx>
      <c:valAx>
        <c:axId val="588245632"/>
        <c:scaling>
          <c:orientation val="minMax"/>
          <c:max val="65000000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82453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40612849735542"/>
          <c:y val="1.917430704023981E-2"/>
          <c:w val="0.25330190762365856"/>
          <c:h val="0.96216789833964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2359922292221"/>
          <c:y val="4.2221501914614247E-2"/>
          <c:w val="0.59398320387226355"/>
          <c:h val="0.83229483161002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'charts ANA 3 vs. 4'!$A$27</c:f>
              <c:strCache>
                <c:ptCount val="1"/>
                <c:pt idx="0">
                  <c:v>Adolescent 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4'!$B$27:$D$27</c:f>
              <c:numCache>
                <c:formatCode>_-* #,##0_-;\-* #,##0_-;_-* "-"??_-;_-@_-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4-114F-8C01-163DB33EB33C}"/>
            </c:ext>
          </c:extLst>
        </c:ser>
        <c:ser>
          <c:idx val="1"/>
          <c:order val="1"/>
          <c:tx>
            <c:strRef>
              <c:f>'charts ANA 3 vs. 4'!$A$28</c:f>
              <c:strCache>
                <c:ptCount val="1"/>
                <c:pt idx="0">
                  <c:v>Adult Febrile Illness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4'!$B$28:$D$28</c:f>
              <c:numCache>
                <c:formatCode>_-* #,##0_-;\-* #,##0_-;_-* "-"??_-;_-@_-</c:formatCode>
                <c:ptCount val="3"/>
                <c:pt idx="0">
                  <c:v>1802.1263779062674</c:v>
                </c:pt>
                <c:pt idx="1">
                  <c:v>567.55346502996099</c:v>
                </c:pt>
                <c:pt idx="2">
                  <c:v>759.05409940139316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4-114F-8C01-163DB33EB33C}"/>
            </c:ext>
          </c:extLst>
        </c:ser>
        <c:ser>
          <c:idx val="2"/>
          <c:order val="2"/>
          <c:tx>
            <c:strRef>
              <c:f>'charts ANA 3 vs. 4'!$A$29</c:f>
              <c:strCache>
                <c:ptCount val="1"/>
                <c:pt idx="0">
                  <c:v>Cancer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4'!$B$29:$D$29</c:f>
              <c:numCache>
                <c:formatCode>_-* #,##0_-;\-* #,##0_-;_-* "-"??_-;_-@_-</c:formatCode>
                <c:ptCount val="3"/>
                <c:pt idx="0">
                  <c:v>12397.450629896377</c:v>
                </c:pt>
                <c:pt idx="1">
                  <c:v>22411.500813012666</c:v>
                </c:pt>
                <c:pt idx="2">
                  <c:v>22581.306934896795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E4-114F-8C01-163DB33EB33C}"/>
            </c:ext>
          </c:extLst>
        </c:ser>
        <c:ser>
          <c:idx val="3"/>
          <c:order val="3"/>
          <c:tx>
            <c:strRef>
              <c:f>'charts ANA 3 vs. 4'!$A$30</c:f>
              <c:strCache>
                <c:ptCount val="1"/>
                <c:pt idx="0">
                  <c:v>Child Health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4'!$B$30:$D$30</c:f>
              <c:numCache>
                <c:formatCode>_-* #,##0_-;\-* #,##0_-;_-* "-"??_-;_-@_-</c:formatCode>
                <c:ptCount val="3"/>
                <c:pt idx="0">
                  <c:v>9156.1427055894292</c:v>
                </c:pt>
                <c:pt idx="1">
                  <c:v>8499.9042103700522</c:v>
                </c:pt>
                <c:pt idx="2">
                  <c:v>9795.5142249959554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E4-114F-8C01-163DB33EB33C}"/>
            </c:ext>
          </c:extLst>
        </c:ser>
        <c:ser>
          <c:idx val="4"/>
          <c:order val="4"/>
          <c:tx>
            <c:strRef>
              <c:f>'charts ANA 3 vs. 4'!$A$31</c:f>
              <c:strCache>
                <c:ptCount val="1"/>
                <c:pt idx="0">
                  <c:v>Congenital Disorders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4'!$B$31:$D$31</c:f>
              <c:numCache>
                <c:formatCode>_-* #,##0_-;\-* #,##0_-;_-* "-"??_-;_-@_-</c:formatCode>
                <c:ptCount val="3"/>
                <c:pt idx="0">
                  <c:v>12157.40911441469</c:v>
                </c:pt>
                <c:pt idx="1">
                  <c:v>12855.508498294643</c:v>
                </c:pt>
                <c:pt idx="2">
                  <c:v>12855.508498294643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4-114F-8C01-163DB33EB33C}"/>
            </c:ext>
          </c:extLst>
        </c:ser>
        <c:ser>
          <c:idx val="5"/>
          <c:order val="5"/>
          <c:tx>
            <c:strRef>
              <c:f>'charts ANA 3 vs. 4'!$A$32</c:f>
              <c:strCache>
                <c:ptCount val="1"/>
                <c:pt idx="0">
                  <c:v>Cardiovascular Diseases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4'!$B$32:$D$32</c:f>
              <c:numCache>
                <c:formatCode>_-* #,##0_-;\-* #,##0_-;_-* "-"??_-;_-@_-</c:formatCode>
                <c:ptCount val="3"/>
                <c:pt idx="0">
                  <c:v>16911.875437594506</c:v>
                </c:pt>
                <c:pt idx="1">
                  <c:v>24821.528541198422</c:v>
                </c:pt>
                <c:pt idx="2">
                  <c:v>29188.268832507645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E4-114F-8C01-163DB33EB33C}"/>
            </c:ext>
          </c:extLst>
        </c:ser>
        <c:ser>
          <c:idx val="6"/>
          <c:order val="6"/>
          <c:tx>
            <c:strRef>
              <c:f>'charts ANA 3 vs. 4'!$A$33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4'!$B$33:$D$33</c:f>
              <c:numCache>
                <c:formatCode>_-* #,##0_-;\-* #,##0_-;_-* "-"??_-;_-@_-</c:formatCode>
                <c:ptCount val="3"/>
                <c:pt idx="0">
                  <c:v>6157.9747549054109</c:v>
                </c:pt>
                <c:pt idx="1">
                  <c:v>6736.6268624870709</c:v>
                </c:pt>
                <c:pt idx="2">
                  <c:v>6836.6009513008139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E4-114F-8C01-163DB33EB33C}"/>
            </c:ext>
          </c:extLst>
        </c:ser>
        <c:ser>
          <c:idx val="7"/>
          <c:order val="7"/>
          <c:tx>
            <c:strRef>
              <c:f>'charts ANA 3 vs. 4'!$A$34</c:f>
              <c:strCache>
                <c:ptCount val="1"/>
                <c:pt idx="0">
                  <c:v>Injury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4'!$B$34:$D$34</c:f>
              <c:numCache>
                <c:formatCode>_-* #,##0_-;\-* #,##0_-;_-* "-"??_-;_-@_-</c:formatCode>
                <c:ptCount val="3"/>
                <c:pt idx="0">
                  <c:v>148.7009707149488</c:v>
                </c:pt>
                <c:pt idx="1">
                  <c:v>167.1098321797736</c:v>
                </c:pt>
                <c:pt idx="2">
                  <c:v>167.1098321797736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E4-114F-8C01-163DB33EB33C}"/>
            </c:ext>
          </c:extLst>
        </c:ser>
        <c:ser>
          <c:idx val="8"/>
          <c:order val="8"/>
          <c:tx>
            <c:strRef>
              <c:f>'charts ANA 3 vs. 4'!$A$35</c:f>
              <c:strCache>
                <c:ptCount val="1"/>
                <c:pt idx="0">
                  <c:v>Maternal and Newborn Health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4'!$B$35:$D$35</c:f>
              <c:numCache>
                <c:formatCode>_-* #,##0_-;\-* #,##0_-;_-* "-"??_-;_-@_-</c:formatCode>
                <c:ptCount val="3"/>
                <c:pt idx="0">
                  <c:v>23087.061443707607</c:v>
                </c:pt>
                <c:pt idx="1">
                  <c:v>22994.767179757087</c:v>
                </c:pt>
                <c:pt idx="2">
                  <c:v>23324.561412747837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E4-114F-8C01-163DB33EB33C}"/>
            </c:ext>
          </c:extLst>
        </c:ser>
        <c:ser>
          <c:idx val="9"/>
          <c:order val="9"/>
          <c:tx>
            <c:strRef>
              <c:f>'charts ANA 3 vs. 4'!$A$36</c:f>
              <c:strCache>
                <c:ptCount val="1"/>
                <c:pt idx="0">
                  <c:v>Mental Health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4'!$B$36:$D$36</c:f>
              <c:numCache>
                <c:formatCode>_-* #,##0_-;\-* #,##0_-;_-* "-"??_-;_-@_-</c:formatCode>
                <c:ptCount val="3"/>
                <c:pt idx="0">
                  <c:v>595.7232807846392</c:v>
                </c:pt>
                <c:pt idx="1">
                  <c:v>862.72801800079253</c:v>
                </c:pt>
                <c:pt idx="2">
                  <c:v>1589.0061659234113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E4-114F-8C01-163DB33EB33C}"/>
            </c:ext>
          </c:extLst>
        </c:ser>
        <c:ser>
          <c:idx val="10"/>
          <c:order val="10"/>
          <c:tx>
            <c:strRef>
              <c:f>'charts ANA 3 vs. 4'!$A$37</c:f>
              <c:strCache>
                <c:ptCount val="1"/>
                <c:pt idx="0">
                  <c:v>Musculoskeletal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4'!$B$37:$D$37</c:f>
              <c:numCache>
                <c:formatCode>_-* #,##0_-;\-* #,##0_-;_-* "-"??_-;_-@_-</c:formatCode>
                <c:ptCount val="3"/>
                <c:pt idx="0">
                  <c:v>404.07363155475952</c:v>
                </c:pt>
                <c:pt idx="1">
                  <c:v>3976.5490721547003</c:v>
                </c:pt>
                <c:pt idx="2">
                  <c:v>4427.7074160613975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E4-114F-8C01-163DB33EB33C}"/>
            </c:ext>
          </c:extLst>
        </c:ser>
        <c:ser>
          <c:idx val="11"/>
          <c:order val="11"/>
          <c:tx>
            <c:strRef>
              <c:f>'charts ANA 3 vs. 4'!$A$38</c:f>
              <c:strCache>
                <c:ptCount val="1"/>
                <c:pt idx="0">
                  <c:v>Palliative Care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4'!$B$38:$D$38</c:f>
              <c:numCache>
                <c:formatCode>_-* #,##0_-;\-* #,##0_-;_-* "-"??_-;_-@_-</c:formatCode>
                <c:ptCount val="3"/>
                <c:pt idx="0">
                  <c:v>7.7266508890594539</c:v>
                </c:pt>
                <c:pt idx="1">
                  <c:v>0</c:v>
                </c:pt>
                <c:pt idx="2">
                  <c:v>28.872828573304421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E4-114F-8C01-163DB33EB33C}"/>
            </c:ext>
          </c:extLst>
        </c:ser>
        <c:ser>
          <c:idx val="12"/>
          <c:order val="12"/>
          <c:tx>
            <c:strRef>
              <c:f>'charts ANA 3 vs. 4'!$A$39</c:f>
              <c:strCache>
                <c:ptCount val="1"/>
                <c:pt idx="0">
                  <c:v>Pandemics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4'!$B$39:$D$39</c:f>
              <c:numCache>
                <c:formatCode>_-* #,##0_-;\-* #,##0_-;_-* "-"??_-;_-@_-</c:formatCode>
                <c:ptCount val="3"/>
                <c:pt idx="0">
                  <c:v>3488.8786797162184</c:v>
                </c:pt>
                <c:pt idx="1">
                  <c:v>0</c:v>
                </c:pt>
                <c:pt idx="2">
                  <c:v>3669.580228329929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E4-114F-8C01-163DB33EB33C}"/>
            </c:ext>
          </c:extLst>
        </c:ser>
        <c:ser>
          <c:idx val="13"/>
          <c:order val="13"/>
          <c:tx>
            <c:strRef>
              <c:f>'charts ANA 3 vs. 4'!$A$40</c:f>
              <c:strCache>
                <c:ptCount val="1"/>
                <c:pt idx="0">
                  <c:v>Pathology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4'!$B$40:$D$40</c:f>
              <c:numCache>
                <c:formatCode>_-* #,##0_-;\-* #,##0_-;_-* "-"??_-;_-@_-</c:formatCode>
                <c:ptCount val="3"/>
                <c:pt idx="0">
                  <c:v>1484.5252186185528</c:v>
                </c:pt>
                <c:pt idx="1">
                  <c:v>1484.5252186185528</c:v>
                </c:pt>
                <c:pt idx="2">
                  <c:v>2047.1602764749832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E4-114F-8C01-163DB33EB33C}"/>
            </c:ext>
          </c:extLst>
        </c:ser>
        <c:ser>
          <c:idx val="14"/>
          <c:order val="14"/>
          <c:tx>
            <c:strRef>
              <c:f>'charts ANA 3 vs. 4'!$A$41</c:f>
              <c:strCache>
                <c:ptCount val="1"/>
                <c:pt idx="0">
                  <c:v>Rehabilitation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4'!$B$41:$D$41</c:f>
              <c:numCache>
                <c:formatCode>_-* #,##0_-;\-* #,##0_-;_-* "-"??_-;_-@_-</c:formatCode>
                <c:ptCount val="3"/>
                <c:pt idx="0">
                  <c:v>600.61258994228649</c:v>
                </c:pt>
                <c:pt idx="1">
                  <c:v>848.90746917588876</c:v>
                </c:pt>
                <c:pt idx="2">
                  <c:v>3292.078042476357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E4-114F-8C01-163DB33EB33C}"/>
            </c:ext>
          </c:extLst>
        </c:ser>
        <c:ser>
          <c:idx val="15"/>
          <c:order val="15"/>
          <c:tx>
            <c:strRef>
              <c:f>'charts ANA 3 vs. 4'!$A$42</c:f>
              <c:strCache>
                <c:ptCount val="1"/>
                <c:pt idx="0">
                  <c:v>Reproductive Health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4'!$B$42:$D$42</c:f>
              <c:numCache>
                <c:formatCode>_-* #,##0_-;\-* #,##0_-;_-* "-"??_-;_-@_-</c:formatCode>
                <c:ptCount val="3"/>
                <c:pt idx="0">
                  <c:v>373.20065612486923</c:v>
                </c:pt>
                <c:pt idx="1">
                  <c:v>820.23217497603855</c:v>
                </c:pt>
                <c:pt idx="2">
                  <c:v>820.23217497603855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E4-114F-8C01-163DB33EB33C}"/>
            </c:ext>
          </c:extLst>
        </c:ser>
        <c:ser>
          <c:idx val="16"/>
          <c:order val="16"/>
          <c:tx>
            <c:strRef>
              <c:f>'charts ANA 3 vs. 4'!$A$43</c:f>
              <c:strCache>
                <c:ptCount val="1"/>
                <c:pt idx="0">
                  <c:v>School-age Health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4'!$B$43:$D$43</c:f>
              <c:numCache>
                <c:formatCode>_-* #,##0_-;\-* #,##0_-;_-* "-"??_-;_-@_-</c:formatCode>
                <c:ptCount val="3"/>
                <c:pt idx="0">
                  <c:v>81.900448492074077</c:v>
                </c:pt>
                <c:pt idx="1">
                  <c:v>290.44777275990202</c:v>
                </c:pt>
                <c:pt idx="2">
                  <c:v>290.44777275990202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1E4-114F-8C01-163DB33EB33C}"/>
            </c:ext>
          </c:extLst>
        </c:ser>
        <c:ser>
          <c:idx val="17"/>
          <c:order val="17"/>
          <c:tx>
            <c:strRef>
              <c:f>'charts ANA 3 vs. 4'!$A$44</c:f>
              <c:strCache>
                <c:ptCount val="1"/>
                <c:pt idx="0">
                  <c:v>Surgery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4'!$B$44:$D$44</c:f>
              <c:numCache>
                <c:formatCode>_-* #,##0_-;\-* #,##0_-;_-* "-"??_-;_-@_-</c:formatCode>
                <c:ptCount val="3"/>
                <c:pt idx="0">
                  <c:v>24233.097712084549</c:v>
                </c:pt>
                <c:pt idx="1">
                  <c:v>37085.096357692964</c:v>
                </c:pt>
                <c:pt idx="2">
                  <c:v>37762.197381853679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1E4-114F-8C01-163DB33EB33C}"/>
            </c:ext>
          </c:extLst>
        </c:ser>
        <c:ser>
          <c:idx val="18"/>
          <c:order val="18"/>
          <c:tx>
            <c:strRef>
              <c:f>'charts ANA 3 vs. 4'!$A$45</c:f>
              <c:strCache>
                <c:ptCount val="1"/>
                <c:pt idx="0">
                  <c:v>TB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'charts ANA 3 vs. 4'!$B$26:$D$26</c:f>
              <c:strCache>
                <c:ptCount val="3"/>
                <c:pt idx="0">
                  <c:v>2019 DALYs averted</c:v>
                </c:pt>
                <c:pt idx="1">
                  <c:v>Optimized DALYs averted (2019 budget)</c:v>
                </c:pt>
                <c:pt idx="2">
                  <c:v>Optimized DALYs averted (higher budget)</c:v>
                </c:pt>
              </c:strCache>
            </c:strRef>
          </c:cat>
          <c:val>
            <c:numRef>
              <c:f>'charts ANA 3 vs. 4'!$B$45:$D$45</c:f>
              <c:numCache>
                <c:formatCode>_-* #,##0_-;\-* #,##0_-;_-* "-"??_-;_-@_-</c:formatCode>
                <c:ptCount val="3"/>
                <c:pt idx="0">
                  <c:v>6931.8504825111759</c:v>
                </c:pt>
                <c:pt idx="1">
                  <c:v>7026.0169074005371</c:v>
                </c:pt>
                <c:pt idx="2">
                  <c:v>7026.0169074005371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1E4-114F-8C01-163DB33EB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47290160"/>
        <c:axId val="647291472"/>
      </c:barChart>
      <c:catAx>
        <c:axId val="6472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7291472"/>
        <c:crosses val="autoZero"/>
        <c:auto val="1"/>
        <c:lblAlgn val="ctr"/>
        <c:lblOffset val="100"/>
        <c:noMultiLvlLbl val="0"/>
      </c:catAx>
      <c:valAx>
        <c:axId val="647291472"/>
        <c:scaling>
          <c:orientation val="minMax"/>
          <c:max val="180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729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85032893594414"/>
          <c:y val="3.664945895220828E-2"/>
          <c:w val="0.25536875627076433"/>
          <c:h val="0.93579868522241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50243650622221E-2"/>
          <c:y val="4.8719391185469467E-2"/>
          <c:w val="0.43520096841543049"/>
          <c:h val="0.83469481868489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'Cancer_Palli SPLIT'!$A$46</c:f>
              <c:strCache>
                <c:ptCount val="1"/>
                <c:pt idx="0">
                  <c:v>Diagnosis and treatment of early stage breast cancer (excl. chemotherapy, symptomatic treatment)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SPLIT'!$B$46:$D$46</c:f>
              <c:numCache>
                <c:formatCode>_-* #,##0_-;\-* #,##0_-;_-* "-"??_-;_-@_-</c:formatCode>
                <c:ptCount val="3"/>
                <c:pt idx="0">
                  <c:v>162747119.85763201</c:v>
                </c:pt>
                <c:pt idx="1">
                  <c:v>243885138.79914385</c:v>
                </c:pt>
                <c:pt idx="2">
                  <c:v>243885138.79914385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C-4744-A67E-6197EA0CBDCC}"/>
            </c:ext>
          </c:extLst>
        </c:ser>
        <c:ser>
          <c:idx val="1"/>
          <c:order val="1"/>
          <c:tx>
            <c:strRef>
              <c:f>'Cancer_Palli SPLIT'!$A$47</c:f>
              <c:strCache>
                <c:ptCount val="1"/>
                <c:pt idx="0">
                  <c:v>Diagnosis and treatment of colorectal cancer (excl. chemotherapy, symptomatic treatment)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SPLIT'!$B$47:$D$47</c:f>
              <c:numCache>
                <c:formatCode>_-* #,##0_-;\-* #,##0_-;_-* "-"??_-;_-@_-</c:formatCode>
                <c:ptCount val="3"/>
                <c:pt idx="0">
                  <c:v>233264744.14345038</c:v>
                </c:pt>
                <c:pt idx="1">
                  <c:v>412613268.67580068</c:v>
                </c:pt>
                <c:pt idx="2">
                  <c:v>412613268.67580068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C-4744-A67E-6197EA0CBDCC}"/>
            </c:ext>
          </c:extLst>
        </c:ser>
        <c:ser>
          <c:idx val="2"/>
          <c:order val="2"/>
          <c:tx>
            <c:strRef>
              <c:f>'Cancer_Palli SPLIT'!$A$48</c:f>
              <c:strCache>
                <c:ptCount val="1"/>
                <c:pt idx="0">
                  <c:v>Treatment of early-stage childhood cancers, incl. onco-hematological conditions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SPLIT'!$B$48:$D$48</c:f>
              <c:numCache>
                <c:formatCode>_-* #,##0_-;\-* #,##0_-;_-* "-"??_-;_-@_-</c:formatCode>
                <c:ptCount val="3"/>
                <c:pt idx="0">
                  <c:v>176976228.28835765</c:v>
                </c:pt>
                <c:pt idx="1">
                  <c:v>186359426.01061925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C-4744-A67E-6197EA0CBDCC}"/>
            </c:ext>
          </c:extLst>
        </c:ser>
        <c:ser>
          <c:idx val="3"/>
          <c:order val="3"/>
          <c:tx>
            <c:strRef>
              <c:f>'Cancer_Palli SPLIT'!$A$49</c:f>
              <c:strCache>
                <c:ptCount val="1"/>
                <c:pt idx="0">
                  <c:v>Management of bowel obstruction (surgeries, military)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SPLIT'!$B$49:$D$49</c:f>
              <c:numCache>
                <c:formatCode>_-* #,##0_-;\-* #,##0_-;_-* "-"??_-;_-@_-</c:formatCode>
                <c:ptCount val="3"/>
                <c:pt idx="0">
                  <c:v>20740771.576351091</c:v>
                </c:pt>
                <c:pt idx="1">
                  <c:v>23333799.221915863</c:v>
                </c:pt>
                <c:pt idx="2">
                  <c:v>23333799.221915863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EC-4744-A67E-6197EA0CBDCC}"/>
            </c:ext>
          </c:extLst>
        </c:ser>
        <c:ser>
          <c:idx val="4"/>
          <c:order val="4"/>
          <c:tx>
            <c:strRef>
              <c:f>'Cancer_Palli SPLIT'!$A$50</c:f>
              <c:strCache>
                <c:ptCount val="1"/>
                <c:pt idx="0">
                  <c:v>Tobacco cessation counseling - per capita (excl. replacement therapy)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SPLIT'!$B$50:$D$50</c:f>
              <c:numCache>
                <c:formatCode>_-* #,##0_-;\-* #,##0_-;_-* "-"??_-;_-@_-</c:formatCode>
                <c:ptCount val="3"/>
                <c:pt idx="0">
                  <c:v>447859318.95171243</c:v>
                </c:pt>
                <c:pt idx="1">
                  <c:v>542633150.94632328</c:v>
                </c:pt>
                <c:pt idx="2">
                  <c:v>542633150.94632328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EC-4744-A67E-6197EA0CBDCC}"/>
            </c:ext>
          </c:extLst>
        </c:ser>
        <c:ser>
          <c:idx val="5"/>
          <c:order val="5"/>
          <c:tx>
            <c:strRef>
              <c:f>'Cancer_Palli SPLIT'!$A$51</c:f>
              <c:strCache>
                <c:ptCount val="1"/>
                <c:pt idx="0">
                  <c:v>Hepatitis B vaccination of high-risk groups (HCW, PWID, MSM, persons with multiple sex partners)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SPLIT'!$B$51:$D$51</c:f>
              <c:numCache>
                <c:formatCode>_-* #,##0_-;\-* #,##0_-;_-* "-"??_-;_-@_-</c:formatCode>
                <c:ptCount val="3"/>
                <c:pt idx="0">
                  <c:v>19810635.390107088</c:v>
                </c:pt>
                <c:pt idx="1">
                  <c:v>22473588.540040087</c:v>
                </c:pt>
                <c:pt idx="2">
                  <c:v>22473588.540040087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EC-4744-A67E-6197EA0CBDCC}"/>
            </c:ext>
          </c:extLst>
        </c:ser>
        <c:ser>
          <c:idx val="6"/>
          <c:order val="6"/>
          <c:tx>
            <c:strRef>
              <c:f>'Cancer_Palli SPLIT'!$A$52</c:f>
              <c:strCache>
                <c:ptCount val="1"/>
                <c:pt idx="0">
                  <c:v>Palliative health care (in palliative office and at home)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SPLIT'!$B$52:$D$52</c:f>
              <c:numCache>
                <c:formatCode>_-* #,##0_-;\-* #,##0_-;_-* "-"??_-;_-@_-</c:formatCode>
                <c:ptCount val="3"/>
                <c:pt idx="0">
                  <c:v>8929721.4041149355</c:v>
                </c:pt>
                <c:pt idx="1">
                  <c:v>12834016.280989315</c:v>
                </c:pt>
                <c:pt idx="2">
                  <c:v>12834016.280989315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EC-4744-A67E-6197EA0CBDCC}"/>
            </c:ext>
          </c:extLst>
        </c:ser>
        <c:ser>
          <c:idx val="7"/>
          <c:order val="7"/>
          <c:tx>
            <c:strRef>
              <c:f>'Cancer_Palli SPLIT'!$A$53</c:f>
              <c:strCache>
                <c:ptCount val="1"/>
                <c:pt idx="0">
                  <c:v>Childhood vaccination series (DPT, polio, BCG, measles, hepatitis B, Hib,MMR)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SPLIT'!$B$53:$D$53</c:f>
              <c:numCache>
                <c:formatCode>_-* #,##0_-;\-* #,##0_-;_-* "-"??_-;_-@_-</c:formatCode>
                <c:ptCount val="3"/>
                <c:pt idx="0">
                  <c:v>343218933.84674621</c:v>
                </c:pt>
                <c:pt idx="1">
                  <c:v>345661778.3642031</c:v>
                </c:pt>
                <c:pt idx="2">
                  <c:v>345661778.3642031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EC-4744-A67E-6197EA0CBDCC}"/>
            </c:ext>
          </c:extLst>
        </c:ser>
        <c:ser>
          <c:idx val="8"/>
          <c:order val="8"/>
          <c:tx>
            <c:strRef>
              <c:f>'Cancer_Palli SPLIT'!$A$54</c:f>
              <c:strCache>
                <c:ptCount val="1"/>
                <c:pt idx="0">
                  <c:v>Treatment of cervical cancer precancerous lesions with cryotherapy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'Cancer_Palli SPLIT'!$B$45:$D$45</c:f>
              <c:strCache>
                <c:ptCount val="3"/>
                <c:pt idx="0">
                  <c:v>2019</c:v>
                </c:pt>
                <c:pt idx="1">
                  <c:v>equal weights model</c:v>
                </c:pt>
                <c:pt idx="2">
                  <c:v>CE focused</c:v>
                </c:pt>
              </c:strCache>
            </c:strRef>
          </c:cat>
          <c:val>
            <c:numRef>
              <c:f>'Cancer_Palli SPLIT'!$B$54:$D$54</c:f>
              <c:numCache>
                <c:formatCode>_-* #,##0_-;\-* #,##0_-;_-* "-"??_-;_-@_-</c:formatCode>
                <c:ptCount val="3"/>
                <c:pt idx="0">
                  <c:v>82798.239132470946</c:v>
                </c:pt>
                <c:pt idx="1">
                  <c:v>120617.6278644648</c:v>
                </c:pt>
                <c:pt idx="2">
                  <c:v>120617.6278644648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EC-4744-A67E-6197EA0CB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88245304"/>
        <c:axId val="588245632"/>
      </c:barChart>
      <c:catAx>
        <c:axId val="588245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245632"/>
        <c:crosses val="autoZero"/>
        <c:auto val="1"/>
        <c:lblAlgn val="ctr"/>
        <c:lblOffset val="100"/>
        <c:noMultiLvlLbl val="0"/>
      </c:catAx>
      <c:valAx>
        <c:axId val="58824563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5882453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6756781585892"/>
          <c:y val="4.8918998808674286E-2"/>
          <c:w val="0.33154004944188226"/>
          <c:h val="0.95108100119132577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9882C-CAD1-473B-BB35-B0C451CDA13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920922A-3CBE-4D27-98C8-48F49FFF7E31}">
      <dgm:prSet phldrT="[Text]"/>
      <dgm:spPr/>
      <dgm:t>
        <a:bodyPr/>
        <a:lstStyle/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   Low back pain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Neck pain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Major depressive disorders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Migraine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Anxiety disorders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Alcohol use disorders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Dietary iron deficiency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Falls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Hearing loss</a:t>
          </a:r>
        </a:p>
        <a:p>
          <a:pPr algn="l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   Tooth loss</a:t>
          </a:r>
          <a:endParaRPr lang="en-GB" dirty="0">
            <a:solidFill>
              <a:schemeClr val="tx1">
                <a:lumMod val="50000"/>
              </a:schemeClr>
            </a:solidFill>
            <a:latin typeface="Andes" panose="02000000000000000000" pitchFamily="50" charset="0"/>
          </a:endParaRPr>
        </a:p>
      </dgm:t>
    </dgm:pt>
    <dgm:pt modelId="{3C5D380F-CC5A-4EBE-A178-4AC923BDFA86}" type="parTrans" cxnId="{2441A33B-F97F-4293-A1F1-22C1BFE20C4B}">
      <dgm:prSet/>
      <dgm:spPr/>
      <dgm:t>
        <a:bodyPr/>
        <a:lstStyle/>
        <a:p>
          <a:endParaRPr lang="en-GB">
            <a:solidFill>
              <a:schemeClr val="tx1">
                <a:lumMod val="50000"/>
              </a:schemeClr>
            </a:solidFill>
            <a:latin typeface="Andes" panose="02000000000000000000" pitchFamily="50" charset="0"/>
          </a:endParaRPr>
        </a:p>
      </dgm:t>
    </dgm:pt>
    <dgm:pt modelId="{07B5A41E-B32B-4B7E-84E2-85B5201D818F}" type="sibTrans" cxnId="{2441A33B-F97F-4293-A1F1-22C1BFE20C4B}">
      <dgm:prSet/>
      <dgm:spPr/>
      <dgm:t>
        <a:bodyPr/>
        <a:lstStyle/>
        <a:p>
          <a:endParaRPr lang="en-GB">
            <a:solidFill>
              <a:schemeClr val="tx1">
                <a:lumMod val="50000"/>
              </a:schemeClr>
            </a:solidFill>
            <a:latin typeface="Andes" panose="02000000000000000000" pitchFamily="50" charset="0"/>
          </a:endParaRPr>
        </a:p>
      </dgm:t>
    </dgm:pt>
    <dgm:pt modelId="{03074083-D98A-436A-9985-4559D42B9955}">
      <dgm:prSet phldrT="[Text]"/>
      <dgm:spPr/>
      <dgm:t>
        <a:bodyPr/>
        <a:lstStyle/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Ischemic heart disease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Ischemic stroke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Intracerebral hemorrhage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Alzheimer’s disease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Lung cancer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Breast cancer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Stomach cancer</a:t>
          </a:r>
        </a:p>
        <a:p>
          <a:pPr algn="r"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Colorectal cancer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Lower respiratory infection</a:t>
          </a:r>
        </a:p>
        <a:p>
          <a:pPr algn="r">
            <a:buFont typeface="Arial" panose="020B0604020202020204" pitchFamily="34" charset="0"/>
            <a:buNone/>
          </a:pPr>
          <a:r>
            <a:rPr lang="en-US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Self harm</a:t>
          </a:r>
        </a:p>
      </dgm:t>
    </dgm:pt>
    <dgm:pt modelId="{2CB067E0-0BB9-4239-A4B1-28FA7B36981A}" type="sibTrans" cxnId="{F942EE25-A2F0-4A9B-B350-1F8824D6250D}">
      <dgm:prSet/>
      <dgm:spPr/>
      <dgm:t>
        <a:bodyPr/>
        <a:lstStyle/>
        <a:p>
          <a:endParaRPr lang="en-GB">
            <a:solidFill>
              <a:schemeClr val="tx1">
                <a:lumMod val="50000"/>
              </a:schemeClr>
            </a:solidFill>
            <a:latin typeface="Andes" panose="02000000000000000000" pitchFamily="50" charset="0"/>
          </a:endParaRPr>
        </a:p>
      </dgm:t>
    </dgm:pt>
    <dgm:pt modelId="{5529E747-4400-42CB-A1E7-673AB69374AE}" type="parTrans" cxnId="{F942EE25-A2F0-4A9B-B350-1F8824D6250D}">
      <dgm:prSet/>
      <dgm:spPr/>
      <dgm:t>
        <a:bodyPr/>
        <a:lstStyle/>
        <a:p>
          <a:endParaRPr lang="en-GB">
            <a:solidFill>
              <a:schemeClr val="tx1">
                <a:lumMod val="50000"/>
              </a:schemeClr>
            </a:solidFill>
            <a:latin typeface="Andes" panose="02000000000000000000" pitchFamily="50" charset="0"/>
          </a:endParaRPr>
        </a:p>
      </dgm:t>
    </dgm:pt>
    <dgm:pt modelId="{A3B0638C-D6C8-459E-967C-7324BD0913F3}" type="pres">
      <dgm:prSet presAssocID="{D7E9882C-CAD1-473B-BB35-B0C451CDA135}" presName="compositeShape" presStyleCnt="0">
        <dgm:presLayoutVars>
          <dgm:chMax val="7"/>
          <dgm:dir/>
          <dgm:resizeHandles val="exact"/>
        </dgm:presLayoutVars>
      </dgm:prSet>
      <dgm:spPr/>
    </dgm:pt>
    <dgm:pt modelId="{B0D46D6E-28EE-4020-B722-E24FAEC2DECB}" type="pres">
      <dgm:prSet presAssocID="{A920922A-3CBE-4D27-98C8-48F49FFF7E31}" presName="circ1" presStyleLbl="vennNode1" presStyleIdx="0" presStyleCnt="2" custLinFactNeighborX="2275" custLinFactNeighborY="-207"/>
      <dgm:spPr/>
    </dgm:pt>
    <dgm:pt modelId="{78AF941A-0E89-463D-93BB-BA84138F5230}" type="pres">
      <dgm:prSet presAssocID="{A920922A-3CBE-4D27-98C8-48F49FFF7E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411836-BDEB-485C-95F9-2DB52FAAF8A0}" type="pres">
      <dgm:prSet presAssocID="{03074083-D98A-436A-9985-4559D42B9955}" presName="circ2" presStyleLbl="vennNode1" presStyleIdx="1" presStyleCnt="2" custLinFactNeighborX="-4651" custLinFactNeighborY="-273"/>
      <dgm:spPr/>
    </dgm:pt>
    <dgm:pt modelId="{C083A570-DE76-4C2A-8231-F42A6127B2B5}" type="pres">
      <dgm:prSet presAssocID="{03074083-D98A-436A-9985-4559D42B99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21EA407-5447-4773-A6DA-43F34F929D8C}" type="presOf" srcId="{03074083-D98A-436A-9985-4559D42B9955}" destId="{C083A570-DE76-4C2A-8231-F42A6127B2B5}" srcOrd="1" destOrd="0" presId="urn:microsoft.com/office/officeart/2005/8/layout/venn1"/>
    <dgm:cxn modelId="{66552D18-41F0-4CC7-8EB5-BD6145205CEC}" type="presOf" srcId="{03074083-D98A-436A-9985-4559D42B9955}" destId="{95411836-BDEB-485C-95F9-2DB52FAAF8A0}" srcOrd="0" destOrd="0" presId="urn:microsoft.com/office/officeart/2005/8/layout/venn1"/>
    <dgm:cxn modelId="{6E480121-F616-4427-BAEF-5299ACFB457D}" type="presOf" srcId="{A920922A-3CBE-4D27-98C8-48F49FFF7E31}" destId="{78AF941A-0E89-463D-93BB-BA84138F5230}" srcOrd="1" destOrd="0" presId="urn:microsoft.com/office/officeart/2005/8/layout/venn1"/>
    <dgm:cxn modelId="{F942EE25-A2F0-4A9B-B350-1F8824D6250D}" srcId="{D7E9882C-CAD1-473B-BB35-B0C451CDA135}" destId="{03074083-D98A-436A-9985-4559D42B9955}" srcOrd="1" destOrd="0" parTransId="{5529E747-4400-42CB-A1E7-673AB69374AE}" sibTransId="{2CB067E0-0BB9-4239-A4B1-28FA7B36981A}"/>
    <dgm:cxn modelId="{2441A33B-F97F-4293-A1F1-22C1BFE20C4B}" srcId="{D7E9882C-CAD1-473B-BB35-B0C451CDA135}" destId="{A920922A-3CBE-4D27-98C8-48F49FFF7E31}" srcOrd="0" destOrd="0" parTransId="{3C5D380F-CC5A-4EBE-A178-4AC923BDFA86}" sibTransId="{07B5A41E-B32B-4B7E-84E2-85B5201D818F}"/>
    <dgm:cxn modelId="{284A8063-F285-4EF0-88A8-DA24EC873D17}" type="presOf" srcId="{D7E9882C-CAD1-473B-BB35-B0C451CDA135}" destId="{A3B0638C-D6C8-459E-967C-7324BD0913F3}" srcOrd="0" destOrd="0" presId="urn:microsoft.com/office/officeart/2005/8/layout/venn1"/>
    <dgm:cxn modelId="{8343F7CF-029B-486C-AA66-063EABC42A72}" type="presOf" srcId="{A920922A-3CBE-4D27-98C8-48F49FFF7E31}" destId="{B0D46D6E-28EE-4020-B722-E24FAEC2DECB}" srcOrd="0" destOrd="0" presId="urn:microsoft.com/office/officeart/2005/8/layout/venn1"/>
    <dgm:cxn modelId="{2C5373D2-7C1D-4742-BB2C-B76161D89342}" type="presParOf" srcId="{A3B0638C-D6C8-459E-967C-7324BD0913F3}" destId="{B0D46D6E-28EE-4020-B722-E24FAEC2DECB}" srcOrd="0" destOrd="0" presId="urn:microsoft.com/office/officeart/2005/8/layout/venn1"/>
    <dgm:cxn modelId="{4FDFB4FF-F789-4E59-9440-164FE5E2A0B5}" type="presParOf" srcId="{A3B0638C-D6C8-459E-967C-7324BD0913F3}" destId="{78AF941A-0E89-463D-93BB-BA84138F5230}" srcOrd="1" destOrd="0" presId="urn:microsoft.com/office/officeart/2005/8/layout/venn1"/>
    <dgm:cxn modelId="{C245372F-F033-4CAA-90F3-434FCDBD7108}" type="presParOf" srcId="{A3B0638C-D6C8-459E-967C-7324BD0913F3}" destId="{95411836-BDEB-485C-95F9-2DB52FAAF8A0}" srcOrd="2" destOrd="0" presId="urn:microsoft.com/office/officeart/2005/8/layout/venn1"/>
    <dgm:cxn modelId="{25DEF513-2D3A-4C94-BACB-A2EF2E80656A}" type="presParOf" srcId="{A3B0638C-D6C8-459E-967C-7324BD0913F3}" destId="{C083A570-DE76-4C2A-8231-F42A6127B2B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46D6E-28EE-4020-B722-E24FAEC2DECB}">
      <dsp:nvSpPr>
        <dsp:cNvPr id="0" name=""/>
        <dsp:cNvSpPr/>
      </dsp:nvSpPr>
      <dsp:spPr>
        <a:xfrm>
          <a:off x="1050286" y="2048"/>
          <a:ext cx="3080592" cy="30805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   Low back pain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Neck pain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Major depressive disorders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Migraine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Anxiety disorders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Alcohol use disorders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Dietary iron deficiency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Falls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Hearing loss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   Tooth loss</a:t>
          </a:r>
          <a:endParaRPr lang="en-GB" sz="1200" kern="1200" dirty="0">
            <a:solidFill>
              <a:schemeClr val="tx1">
                <a:lumMod val="50000"/>
              </a:schemeClr>
            </a:solidFill>
            <a:latin typeface="Andes" panose="02000000000000000000" pitchFamily="50" charset="0"/>
          </a:endParaRPr>
        </a:p>
      </dsp:txBody>
      <dsp:txXfrm>
        <a:off x="1480459" y="365316"/>
        <a:ext cx="1776197" cy="2354056"/>
      </dsp:txXfrm>
    </dsp:sp>
    <dsp:sp modelId="{95411836-BDEB-485C-95F9-2DB52FAAF8A0}">
      <dsp:nvSpPr>
        <dsp:cNvPr id="0" name=""/>
        <dsp:cNvSpPr/>
      </dsp:nvSpPr>
      <dsp:spPr>
        <a:xfrm>
          <a:off x="3057171" y="15"/>
          <a:ext cx="3080592" cy="30805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Ischemic heart disease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Ischemic stroke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Intracerebral hemorrhage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Alzheimer’s disease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Lung cancer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Breast cancer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Stomach cancer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Colorectal cancer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Lower respiratory infection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  <a:latin typeface="Andes" panose="02000000000000000000" pitchFamily="50" charset="0"/>
            </a:rPr>
            <a:t>Self harm</a:t>
          </a:r>
        </a:p>
      </dsp:txBody>
      <dsp:txXfrm>
        <a:off x="3931394" y="363283"/>
        <a:ext cx="1776197" cy="235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0.04031</cdr:x>
      <cdr:y>0.51279</cdr:y>
    </cdr:from>
    <cdr:to>
      <cdr:x>0.12558</cdr:x>
      <cdr:y>0.58051</cdr:y>
    </cdr:to>
    <cdr:sp macro="" textlink="">
      <cdr:nvSpPr>
        <cdr:cNvPr id="2" name="Arrow: Curved Down 1">
          <a:extLst xmlns:a="http://schemas.openxmlformats.org/drawingml/2006/main">
            <a:ext uri="{FF2B5EF4-FFF2-40B4-BE49-F238E27FC236}">
              <a16:creationId xmlns:a16="http://schemas.microsoft.com/office/drawing/2014/main" id="{7205052A-1431-4063-BC78-FE36AE2D35C6}"/>
            </a:ext>
          </a:extLst>
        </cdr:cNvPr>
        <cdr:cNvSpPr/>
      </cdr:nvSpPr>
      <cdr:spPr>
        <a:xfrm xmlns:a="http://schemas.openxmlformats.org/drawingml/2006/main" rot="21192341">
          <a:off x="242324" y="1479297"/>
          <a:ext cx="512603" cy="195360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0.72694</cdr:x>
      <cdr:y>0.57303</cdr:y>
    </cdr:from>
    <cdr:to>
      <cdr:x>0.81221</cdr:x>
      <cdr:y>0.64075</cdr:y>
    </cdr:to>
    <cdr:sp macro="" textlink="">
      <cdr:nvSpPr>
        <cdr:cNvPr id="3" name="Arrow: Curved Down 2">
          <a:extLst xmlns:a="http://schemas.openxmlformats.org/drawingml/2006/main">
            <a:ext uri="{FF2B5EF4-FFF2-40B4-BE49-F238E27FC236}">
              <a16:creationId xmlns:a16="http://schemas.microsoft.com/office/drawing/2014/main" id="{513853C5-F085-406C-95F2-4BB75D772AAE}"/>
            </a:ext>
          </a:extLst>
        </cdr:cNvPr>
        <cdr:cNvSpPr/>
      </cdr:nvSpPr>
      <cdr:spPr>
        <a:xfrm xmlns:a="http://schemas.openxmlformats.org/drawingml/2006/main" rot="269648">
          <a:off x="4370044" y="1653086"/>
          <a:ext cx="512604" cy="195359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0.58086</cdr:x>
      <cdr:y>0.55247</cdr:y>
    </cdr:from>
    <cdr:to>
      <cdr:x>0.66613</cdr:x>
      <cdr:y>0.62019</cdr:y>
    </cdr:to>
    <cdr:sp macro="" textlink="">
      <cdr:nvSpPr>
        <cdr:cNvPr id="4" name="Arrow: Curved Down 3">
          <a:extLst xmlns:a="http://schemas.openxmlformats.org/drawingml/2006/main">
            <a:ext uri="{FF2B5EF4-FFF2-40B4-BE49-F238E27FC236}">
              <a16:creationId xmlns:a16="http://schemas.microsoft.com/office/drawing/2014/main" id="{06EA056A-734F-410C-B14D-AA61A25A7434}"/>
            </a:ext>
          </a:extLst>
        </cdr:cNvPr>
        <cdr:cNvSpPr/>
      </cdr:nvSpPr>
      <cdr:spPr>
        <a:xfrm xmlns:a="http://schemas.openxmlformats.org/drawingml/2006/main" rot="21192341">
          <a:off x="3366580" y="1578878"/>
          <a:ext cx="494222" cy="19354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0.42786</cdr:x>
      <cdr:y>0.11019</cdr:y>
    </cdr:from>
    <cdr:to>
      <cdr:x>0.51314</cdr:x>
      <cdr:y>0.17791</cdr:y>
    </cdr:to>
    <cdr:sp macro="" textlink="">
      <cdr:nvSpPr>
        <cdr:cNvPr id="5" name="Arrow: Curved Down 4">
          <a:extLst xmlns:a="http://schemas.openxmlformats.org/drawingml/2006/main">
            <a:ext uri="{FF2B5EF4-FFF2-40B4-BE49-F238E27FC236}">
              <a16:creationId xmlns:a16="http://schemas.microsoft.com/office/drawing/2014/main" id="{D062C4B0-BB94-4AC1-8113-60B69C7CB925}"/>
            </a:ext>
          </a:extLst>
        </cdr:cNvPr>
        <cdr:cNvSpPr/>
      </cdr:nvSpPr>
      <cdr:spPr>
        <a:xfrm xmlns:a="http://schemas.openxmlformats.org/drawingml/2006/main" rot="19756184">
          <a:off x="2572090" y="317865"/>
          <a:ext cx="512664" cy="195359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0.32349</cdr:x>
      <cdr:y>0.55005</cdr:y>
    </cdr:from>
    <cdr:to>
      <cdr:x>0.40877</cdr:x>
      <cdr:y>0.61777</cdr:y>
    </cdr:to>
    <cdr:sp macro="" textlink="">
      <cdr:nvSpPr>
        <cdr:cNvPr id="6" name="Arrow: Curved Down 5">
          <a:extLst xmlns:a="http://schemas.openxmlformats.org/drawingml/2006/main">
            <a:ext uri="{FF2B5EF4-FFF2-40B4-BE49-F238E27FC236}">
              <a16:creationId xmlns:a16="http://schemas.microsoft.com/office/drawing/2014/main" id="{DCF2A69D-3A25-40FA-99BE-3A466BF40655}"/>
            </a:ext>
          </a:extLst>
        </cdr:cNvPr>
        <cdr:cNvSpPr/>
      </cdr:nvSpPr>
      <cdr:spPr>
        <a:xfrm xmlns:a="http://schemas.openxmlformats.org/drawingml/2006/main" rot="21192341">
          <a:off x="1874928" y="1571966"/>
          <a:ext cx="494222" cy="193546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0.18861</cdr:x>
      <cdr:y>0.53312</cdr:y>
    </cdr:from>
    <cdr:to>
      <cdr:x>0.27388</cdr:x>
      <cdr:y>0.60084</cdr:y>
    </cdr:to>
    <cdr:sp macro="" textlink="">
      <cdr:nvSpPr>
        <cdr:cNvPr id="7" name="Arrow: Curved Down 6">
          <a:extLst xmlns:a="http://schemas.openxmlformats.org/drawingml/2006/main">
            <a:ext uri="{FF2B5EF4-FFF2-40B4-BE49-F238E27FC236}">
              <a16:creationId xmlns:a16="http://schemas.microsoft.com/office/drawing/2014/main" id="{8C5C0A8D-A53B-4FC8-B6ED-7D980463ECC6}"/>
            </a:ext>
          </a:extLst>
        </cdr:cNvPr>
        <cdr:cNvSpPr/>
      </cdr:nvSpPr>
      <cdr:spPr>
        <a:xfrm xmlns:a="http://schemas.openxmlformats.org/drawingml/2006/main" rot="21192341">
          <a:off x="1093159" y="1523582"/>
          <a:ext cx="494222" cy="193546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0.84907</cdr:x>
      <cdr:y>0.12349</cdr:y>
    </cdr:from>
    <cdr:to>
      <cdr:x>0.93435</cdr:x>
      <cdr:y>0.19121</cdr:y>
    </cdr:to>
    <cdr:sp macro="" textlink="">
      <cdr:nvSpPr>
        <cdr:cNvPr id="8" name="Arrow: Curved Down 7">
          <a:extLst xmlns:a="http://schemas.openxmlformats.org/drawingml/2006/main">
            <a:ext uri="{FF2B5EF4-FFF2-40B4-BE49-F238E27FC236}">
              <a16:creationId xmlns:a16="http://schemas.microsoft.com/office/drawing/2014/main" id="{C12CE8EA-0889-45DF-8D02-DCBE8E8A679F}"/>
            </a:ext>
          </a:extLst>
        </cdr:cNvPr>
        <cdr:cNvSpPr/>
      </cdr:nvSpPr>
      <cdr:spPr>
        <a:xfrm xmlns:a="http://schemas.openxmlformats.org/drawingml/2006/main" rot="20459270">
          <a:off x="5104211" y="356234"/>
          <a:ext cx="512664" cy="195359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0.04186</cdr:x>
      <cdr:y>0.42032</cdr:y>
    </cdr:from>
    <cdr:to>
      <cdr:x>0.14109</cdr:x>
      <cdr:y>0.54408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E718C9D3-A99A-4A47-82E4-4DC617ABA061}"/>
            </a:ext>
          </a:extLst>
        </cdr:cNvPr>
        <cdr:cNvSpPr txBox="1"/>
      </cdr:nvSpPr>
      <cdr:spPr>
        <a:xfrm xmlns:a="http://schemas.openxmlformats.org/drawingml/2006/main">
          <a:off x="251643" y="1212538"/>
          <a:ext cx="596524" cy="357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>
              <a:solidFill>
                <a:schemeClr val="bg1">
                  <a:lumMod val="50000"/>
                </a:schemeClr>
              </a:solidFill>
            </a:rPr>
            <a:t>+16%</a:t>
          </a:r>
        </a:p>
      </cdr:txBody>
    </cdr:sp>
  </cdr:relSizeAnchor>
  <cdr:relSizeAnchor xmlns:cdr="http://schemas.openxmlformats.org/drawingml/2006/chartDrawing">
    <cdr:from>
      <cdr:x>0.19016</cdr:x>
      <cdr:y>0.4377</cdr:y>
    </cdr:from>
    <cdr:to>
      <cdr:x>0.26822</cdr:x>
      <cdr:y>0.54287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310F6409-2B5B-4D16-90CD-218B8EACBFE3}"/>
            </a:ext>
          </a:extLst>
        </cdr:cNvPr>
        <cdr:cNvSpPr txBox="1"/>
      </cdr:nvSpPr>
      <cdr:spPr>
        <a:xfrm xmlns:a="http://schemas.openxmlformats.org/drawingml/2006/main">
          <a:off x="1143153" y="1262670"/>
          <a:ext cx="469260" cy="3034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>
              <a:solidFill>
                <a:schemeClr val="bg1">
                  <a:lumMod val="50000"/>
                </a:schemeClr>
              </a:solidFill>
            </a:rPr>
            <a:t>-16%</a:t>
          </a:r>
        </a:p>
      </cdr:txBody>
    </cdr:sp>
  </cdr:relSizeAnchor>
  <cdr:relSizeAnchor xmlns:cdr="http://schemas.openxmlformats.org/drawingml/2006/chartDrawing">
    <cdr:from>
      <cdr:x>0.32504</cdr:x>
      <cdr:y>0.4516</cdr:y>
    </cdr:from>
    <cdr:to>
      <cdr:x>0.42427</cdr:x>
      <cdr:y>0.55859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8FC88414-5680-429D-81A8-32051F012A7E}"/>
            </a:ext>
          </a:extLst>
        </cdr:cNvPr>
        <cdr:cNvSpPr txBox="1"/>
      </cdr:nvSpPr>
      <cdr:spPr>
        <a:xfrm xmlns:a="http://schemas.openxmlformats.org/drawingml/2006/main">
          <a:off x="1953988" y="1302775"/>
          <a:ext cx="596525" cy="308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>
              <a:solidFill>
                <a:schemeClr val="bg1">
                  <a:lumMod val="50000"/>
                </a:schemeClr>
              </a:solidFill>
            </a:rPr>
            <a:t>+15%</a:t>
          </a:r>
        </a:p>
      </cdr:txBody>
    </cdr:sp>
  </cdr:relSizeAnchor>
  <cdr:relSizeAnchor xmlns:cdr="http://schemas.openxmlformats.org/drawingml/2006/chartDrawing">
    <cdr:from>
      <cdr:x>0.38677</cdr:x>
      <cdr:y>0.05191</cdr:y>
    </cdr:from>
    <cdr:to>
      <cdr:x>0.47712</cdr:x>
      <cdr:y>0.192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735F779F-CC79-4D84-A0C4-F80589D1F439}"/>
            </a:ext>
          </a:extLst>
        </cdr:cNvPr>
        <cdr:cNvSpPr txBox="1"/>
      </cdr:nvSpPr>
      <cdr:spPr>
        <a:xfrm xmlns:a="http://schemas.openxmlformats.org/drawingml/2006/main">
          <a:off x="2325084" y="149749"/>
          <a:ext cx="543142" cy="4041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>
              <a:solidFill>
                <a:schemeClr val="bg1">
                  <a:lumMod val="50000"/>
                </a:schemeClr>
              </a:solidFill>
            </a:rPr>
            <a:t>+21%</a:t>
          </a:r>
        </a:p>
      </cdr:txBody>
    </cdr:sp>
  </cdr:relSizeAnchor>
  <cdr:relSizeAnchor xmlns:cdr="http://schemas.openxmlformats.org/drawingml/2006/chartDrawing">
    <cdr:from>
      <cdr:x>0.58241</cdr:x>
      <cdr:y>0.4516</cdr:y>
    </cdr:from>
    <cdr:to>
      <cdr:x>0.68163</cdr:x>
      <cdr:y>0.55135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EABCA2C2-373F-4286-96F4-9B2AC8EAD5B9}"/>
            </a:ext>
          </a:extLst>
        </cdr:cNvPr>
        <cdr:cNvSpPr txBox="1"/>
      </cdr:nvSpPr>
      <cdr:spPr>
        <a:xfrm xmlns:a="http://schemas.openxmlformats.org/drawingml/2006/main">
          <a:off x="3501176" y="1302775"/>
          <a:ext cx="596465" cy="287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>
              <a:solidFill>
                <a:schemeClr val="bg1">
                  <a:lumMod val="50000"/>
                </a:schemeClr>
              </a:solidFill>
            </a:rPr>
            <a:t>+12%</a:t>
          </a:r>
        </a:p>
      </cdr:txBody>
    </cdr:sp>
  </cdr:relSizeAnchor>
  <cdr:relSizeAnchor xmlns:cdr="http://schemas.openxmlformats.org/drawingml/2006/chartDrawing">
    <cdr:from>
      <cdr:x>0.72538</cdr:x>
      <cdr:y>0.47593</cdr:y>
    </cdr:from>
    <cdr:to>
      <cdr:x>0.81652</cdr:x>
      <cdr:y>0.57745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F3A73F03-6ECE-4009-AA9F-3A0FC9A79072}"/>
            </a:ext>
          </a:extLst>
        </cdr:cNvPr>
        <cdr:cNvSpPr txBox="1"/>
      </cdr:nvSpPr>
      <cdr:spPr>
        <a:xfrm xmlns:a="http://schemas.openxmlformats.org/drawingml/2006/main">
          <a:off x="4360644" y="1372960"/>
          <a:ext cx="547891" cy="292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>
              <a:solidFill>
                <a:schemeClr val="bg1">
                  <a:lumMod val="50000"/>
                </a:schemeClr>
              </a:solidFill>
            </a:rPr>
            <a:t>-68%</a:t>
          </a:r>
        </a:p>
      </cdr:txBody>
    </cdr:sp>
  </cdr:relSizeAnchor>
  <cdr:relSizeAnchor xmlns:cdr="http://schemas.openxmlformats.org/drawingml/2006/chartDrawing">
    <cdr:from>
      <cdr:x>0.79904</cdr:x>
      <cdr:y>0.05886</cdr:y>
    </cdr:from>
    <cdr:to>
      <cdr:x>0.89826</cdr:x>
      <cdr:y>0.15959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556780E5-0D29-4CCF-AAFC-B2FAF25BBB58}"/>
            </a:ext>
          </a:extLst>
        </cdr:cNvPr>
        <cdr:cNvSpPr txBox="1"/>
      </cdr:nvSpPr>
      <cdr:spPr>
        <a:xfrm xmlns:a="http://schemas.openxmlformats.org/drawingml/2006/main">
          <a:off x="4803482" y="169803"/>
          <a:ext cx="596464" cy="2905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>
              <a:solidFill>
                <a:schemeClr val="bg1">
                  <a:lumMod val="50000"/>
                </a:schemeClr>
              </a:solidFill>
            </a:rPr>
            <a:t>+10%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416032-4B1C-0943-ABCA-F94DF16DA7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49BE8-405B-3D42-97EC-88AADC978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9CE3-630A-244C-9AB6-A88785244CB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D0639-41C3-6B45-A5F7-9A46B8BA8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E01E2-C40F-3C49-9394-40006DF88B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49ED4-4E85-E44F-835F-31016037B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46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Font typeface="+mj-lt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86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32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087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66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324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36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688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252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93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32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433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180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185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13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720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898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382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224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838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03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173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2ca23083_1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2ca23083_1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91F0A-4AC2-424B-9803-F66809207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8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91F0A-4AC2-424B-9803-F66809207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69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088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782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4227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04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BD3B91F-51D9-8E4D-AA93-44B8BED0E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6428" y="-33071"/>
            <a:ext cx="5437572" cy="5248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537509-E7EB-E041-90C2-E53AFBFABA8C}"/>
              </a:ext>
            </a:extLst>
          </p:cNvPr>
          <p:cNvSpPr/>
          <p:nvPr userDrawn="1"/>
        </p:nvSpPr>
        <p:spPr>
          <a:xfrm>
            <a:off x="4004443" y="-10509"/>
            <a:ext cx="567558" cy="56755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6;p3">
            <a:extLst>
              <a:ext uri="{FF2B5EF4-FFF2-40B4-BE49-F238E27FC236}">
                <a16:creationId xmlns:a16="http://schemas.microsoft.com/office/drawing/2014/main" id="{6D2CC49B-085B-D04D-B984-C2FF69642C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1154" y="557049"/>
            <a:ext cx="3584281" cy="137592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37;p3">
            <a:extLst>
              <a:ext uri="{FF2B5EF4-FFF2-40B4-BE49-F238E27FC236}">
                <a16:creationId xmlns:a16="http://schemas.microsoft.com/office/drawing/2014/main" id="{665924A4-84BE-9149-878A-078EE0926A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0089" y="2184149"/>
            <a:ext cx="3584281" cy="570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B5EA84-FB8E-4446-AE2C-5B189A4187E8}"/>
              </a:ext>
            </a:extLst>
          </p:cNvPr>
          <p:cNvSpPr/>
          <p:nvPr userDrawn="1"/>
        </p:nvSpPr>
        <p:spPr>
          <a:xfrm>
            <a:off x="8468573" y="142690"/>
            <a:ext cx="567558" cy="567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03B7F8-B3EE-8249-84A9-F8C7D1DAE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3340" y="70495"/>
            <a:ext cx="355974" cy="3559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8303C8-3804-124D-84BA-6BDBB12FCA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7553" y="251670"/>
            <a:ext cx="340501" cy="340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preserve="1" userDrawn="1">
  <p:cSld name="1_Blank half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70FB22-D073-BF43-B7EC-F77AC0F27330}"/>
              </a:ext>
            </a:extLst>
          </p:cNvPr>
          <p:cNvSpPr/>
          <p:nvPr userDrawn="1"/>
        </p:nvSpPr>
        <p:spPr>
          <a:xfrm>
            <a:off x="101120" y="4619625"/>
            <a:ext cx="464379" cy="46437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49;p4">
            <a:extLst>
              <a:ext uri="{FF2B5EF4-FFF2-40B4-BE49-F238E27FC236}">
                <a16:creationId xmlns:a16="http://schemas.microsoft.com/office/drawing/2014/main" id="{CD2842F8-AE21-5148-B708-5DAF4A7F6354}"/>
              </a:ext>
            </a:extLst>
          </p:cNvPr>
          <p:cNvSpPr/>
          <p:nvPr userDrawn="1"/>
        </p:nvSpPr>
        <p:spPr>
          <a:xfrm rot="9714659">
            <a:off x="5112008" y="-2"/>
            <a:ext cx="2103600" cy="5143500"/>
          </a:xfrm>
          <a:prstGeom prst="parallelogram">
            <a:avLst>
              <a:gd name="adj" fmla="val 75274"/>
            </a:avLst>
          </a:prstGeom>
          <a:gradFill>
            <a:gsLst>
              <a:gs pos="0">
                <a:schemeClr val="dk1"/>
              </a:gs>
              <a:gs pos="13000">
                <a:schemeClr val="dk1"/>
              </a:gs>
              <a:gs pos="56000">
                <a:srgbClr val="27252C">
                  <a:alpha val="0"/>
                </a:srgbClr>
              </a:gs>
              <a:gs pos="100000">
                <a:srgbClr val="27252C">
                  <a:alpha val="0"/>
                </a:srgbClr>
              </a:gs>
            </a:gsLst>
            <a:lin ang="108014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3026FF-64CB-0441-BD2B-0C451E02850A}"/>
              </a:ext>
            </a:extLst>
          </p:cNvPr>
          <p:cNvSpPr/>
          <p:nvPr userDrawn="1"/>
        </p:nvSpPr>
        <p:spPr>
          <a:xfrm>
            <a:off x="6368716" y="0"/>
            <a:ext cx="2775284" cy="5143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p12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67;p5">
            <a:extLst>
              <a:ext uri="{FF2B5EF4-FFF2-40B4-BE49-F238E27FC236}">
                <a16:creationId xmlns:a16="http://schemas.microsoft.com/office/drawing/2014/main" id="{FC2A13D4-DAC7-D445-A3B4-D3E6F6B7C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309" y="352781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80;p6">
            <a:extLst>
              <a:ext uri="{FF2B5EF4-FFF2-40B4-BE49-F238E27FC236}">
                <a16:creationId xmlns:a16="http://schemas.microsoft.com/office/drawing/2014/main" id="{AB55028B-34A2-0B4B-80E4-B28DDB63D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89558" y="352781"/>
            <a:ext cx="2121133" cy="42668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200"/>
              <a:buChar char="▸"/>
              <a:defRPr sz="2200"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71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D762B5-1096-4441-A68C-AF2D72F6E25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9144000" cy="6035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marL="173831"/>
            <a:endParaRPr lang="en-US" sz="1500" dirty="0">
              <a:solidFill>
                <a:prstClr val="white"/>
              </a:solidFill>
              <a:latin typeface="Helvetica" pitchFamily="2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AEE9E37A-4EAF-44F7-BC9F-FB713F1B0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148" y="-3239"/>
            <a:ext cx="8991653" cy="733425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485775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Helvetica" pitchFamily="2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1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92E08-FEB1-0D40-B803-4AF4CC7E5F10}"/>
              </a:ext>
            </a:extLst>
          </p:cNvPr>
          <p:cNvSpPr/>
          <p:nvPr userDrawn="1"/>
        </p:nvSpPr>
        <p:spPr>
          <a:xfrm>
            <a:off x="332392" y="218090"/>
            <a:ext cx="1064609" cy="106460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B70F6-51A0-2348-934F-781E4B0211AA}"/>
              </a:ext>
            </a:extLst>
          </p:cNvPr>
          <p:cNvSpPr/>
          <p:nvPr userDrawn="1"/>
        </p:nvSpPr>
        <p:spPr>
          <a:xfrm>
            <a:off x="332392" y="1399190"/>
            <a:ext cx="1064609" cy="3744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870AB59-7D78-FE43-B395-C4D94822A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471" y="474169"/>
            <a:ext cx="552450" cy="552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778E87-B386-BF4B-BB0B-D60AB5263A4B}"/>
              </a:ext>
            </a:extLst>
          </p:cNvPr>
          <p:cNvSpPr/>
          <p:nvPr userDrawn="1"/>
        </p:nvSpPr>
        <p:spPr>
          <a:xfrm>
            <a:off x="129192" y="218090"/>
            <a:ext cx="1064609" cy="106460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516400" y="47205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516400" y="114240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73392D-206D-6745-94DE-52C748BD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300" y="4692650"/>
            <a:ext cx="1511300" cy="304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402C5A-EB15-7140-9301-0DA0699E7983}"/>
              </a:ext>
            </a:extLst>
          </p:cNvPr>
          <p:cNvSpPr/>
          <p:nvPr userDrawn="1"/>
        </p:nvSpPr>
        <p:spPr>
          <a:xfrm>
            <a:off x="133101" y="1399190"/>
            <a:ext cx="1064609" cy="3744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46;p10">
            <a:extLst>
              <a:ext uri="{FF2B5EF4-FFF2-40B4-BE49-F238E27FC236}">
                <a16:creationId xmlns:a16="http://schemas.microsoft.com/office/drawing/2014/main" id="{4264BC1E-BC2B-184E-9823-FC053C6F08B0}"/>
              </a:ext>
            </a:extLst>
          </p:cNvPr>
          <p:cNvSpPr txBox="1">
            <a:spLocks/>
          </p:cNvSpPr>
          <p:nvPr userDrawn="1"/>
        </p:nvSpPr>
        <p:spPr>
          <a:xfrm>
            <a:off x="381000" y="478862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778E87-B386-BF4B-BB0B-D60AB5263A4B}"/>
              </a:ext>
            </a:extLst>
          </p:cNvPr>
          <p:cNvSpPr/>
          <p:nvPr userDrawn="1"/>
        </p:nvSpPr>
        <p:spPr>
          <a:xfrm>
            <a:off x="129192" y="218090"/>
            <a:ext cx="1064609" cy="106460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516400" y="47205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516400" y="114240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402C5A-EB15-7140-9301-0DA0699E7983}"/>
              </a:ext>
            </a:extLst>
          </p:cNvPr>
          <p:cNvSpPr/>
          <p:nvPr userDrawn="1"/>
        </p:nvSpPr>
        <p:spPr>
          <a:xfrm>
            <a:off x="133101" y="1399190"/>
            <a:ext cx="1064609" cy="3744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46;p10">
            <a:extLst>
              <a:ext uri="{FF2B5EF4-FFF2-40B4-BE49-F238E27FC236}">
                <a16:creationId xmlns:a16="http://schemas.microsoft.com/office/drawing/2014/main" id="{4264BC1E-BC2B-184E-9823-FC053C6F08B0}"/>
              </a:ext>
            </a:extLst>
          </p:cNvPr>
          <p:cNvSpPr txBox="1">
            <a:spLocks/>
          </p:cNvSpPr>
          <p:nvPr userDrawn="1"/>
        </p:nvSpPr>
        <p:spPr>
          <a:xfrm>
            <a:off x="381000" y="478862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829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778E87-B386-BF4B-BB0B-D60AB5263A4B}"/>
              </a:ext>
            </a:extLst>
          </p:cNvPr>
          <p:cNvSpPr/>
          <p:nvPr userDrawn="1"/>
        </p:nvSpPr>
        <p:spPr>
          <a:xfrm>
            <a:off x="101120" y="4619625"/>
            <a:ext cx="464379" cy="46437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82D54-7612-B549-AB90-E47CC1AC934C}"/>
              </a:ext>
            </a:extLst>
          </p:cNvPr>
          <p:cNvSpPr/>
          <p:nvPr userDrawn="1"/>
        </p:nvSpPr>
        <p:spPr>
          <a:xfrm rot="16200000">
            <a:off x="4649194" y="-3626456"/>
            <a:ext cx="730454" cy="8259158"/>
          </a:xfrm>
          <a:prstGeom prst="rect">
            <a:avLst/>
          </a:pr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77000">
                <a:schemeClr val="tx1">
                  <a:lumMod val="75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7" name="Google Shape;36;p3">
            <a:extLst>
              <a:ext uri="{FF2B5EF4-FFF2-40B4-BE49-F238E27FC236}">
                <a16:creationId xmlns:a16="http://schemas.microsoft.com/office/drawing/2014/main" id="{E2C82ED4-4AC3-344B-9D2E-993A39FE02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85300" y="48995"/>
            <a:ext cx="5861700" cy="63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C704A0-A26D-544D-8869-950F0E6F69B1}"/>
              </a:ext>
            </a:extLst>
          </p:cNvPr>
          <p:cNvSpPr/>
          <p:nvPr userDrawn="1"/>
        </p:nvSpPr>
        <p:spPr>
          <a:xfrm>
            <a:off x="109345" y="132099"/>
            <a:ext cx="730456" cy="730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AAC720-433F-5D4B-890E-565D5D746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300" y="4692650"/>
            <a:ext cx="1511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over color">
  <p:cSld name="TITLE_AND_BODY_1">
    <p:bg>
      <p:bgPr>
        <a:gradFill>
          <a:gsLst>
            <a:gs pos="0">
              <a:schemeClr val="lt1"/>
            </a:gs>
            <a:gs pos="18000">
              <a:schemeClr val="lt1"/>
            </a:gs>
            <a:gs pos="3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9;p4">
            <a:extLst>
              <a:ext uri="{FF2B5EF4-FFF2-40B4-BE49-F238E27FC236}">
                <a16:creationId xmlns:a16="http://schemas.microsoft.com/office/drawing/2014/main" id="{20FAB92F-722B-0D46-A87E-E603F9D5A964}"/>
              </a:ext>
            </a:extLst>
          </p:cNvPr>
          <p:cNvSpPr/>
          <p:nvPr userDrawn="1"/>
        </p:nvSpPr>
        <p:spPr>
          <a:xfrm rot="20590147">
            <a:off x="5326854" y="0"/>
            <a:ext cx="2103600" cy="5143500"/>
          </a:xfrm>
          <a:prstGeom prst="parallelogram">
            <a:avLst>
              <a:gd name="adj" fmla="val 75274"/>
            </a:avLst>
          </a:prstGeom>
          <a:gradFill>
            <a:gsLst>
              <a:gs pos="0">
                <a:schemeClr val="dk1"/>
              </a:gs>
              <a:gs pos="13000">
                <a:schemeClr val="dk1"/>
              </a:gs>
              <a:gs pos="56000">
                <a:srgbClr val="27252C">
                  <a:alpha val="0"/>
                </a:srgbClr>
              </a:gs>
              <a:gs pos="100000">
                <a:srgbClr val="27252C">
                  <a:alpha val="0"/>
                </a:srgbClr>
              </a:gs>
            </a:gsLst>
            <a:lin ang="108014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46D28-9F75-324F-A1B1-20F487A222BF}"/>
              </a:ext>
            </a:extLst>
          </p:cNvPr>
          <p:cNvSpPr/>
          <p:nvPr userDrawn="1"/>
        </p:nvSpPr>
        <p:spPr>
          <a:xfrm>
            <a:off x="0" y="0"/>
            <a:ext cx="6162754" cy="5143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09350" y="836000"/>
            <a:ext cx="3185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509350" y="1506350"/>
            <a:ext cx="31851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200"/>
              <a:buChar char="▸"/>
              <a:defRPr sz="2200"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565F5F-9C4B-C345-AC76-2F2C3DF5F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300" y="4692650"/>
            <a:ext cx="15113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5E1859-EC5F-B24F-B2C0-6EBF551F778D}"/>
              </a:ext>
            </a:extLst>
          </p:cNvPr>
          <p:cNvSpPr/>
          <p:nvPr userDrawn="1"/>
        </p:nvSpPr>
        <p:spPr>
          <a:xfrm>
            <a:off x="133101" y="1399190"/>
            <a:ext cx="1064609" cy="37443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1452900" y="4500304"/>
            <a:ext cx="5709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2029C-96DC-3140-8DFD-11EFB7CD5005}"/>
              </a:ext>
            </a:extLst>
          </p:cNvPr>
          <p:cNvSpPr/>
          <p:nvPr userDrawn="1"/>
        </p:nvSpPr>
        <p:spPr>
          <a:xfrm>
            <a:off x="129192" y="218090"/>
            <a:ext cx="1064609" cy="106460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9;p4">
            <a:extLst>
              <a:ext uri="{FF2B5EF4-FFF2-40B4-BE49-F238E27FC236}">
                <a16:creationId xmlns:a16="http://schemas.microsoft.com/office/drawing/2014/main" id="{CD2842F8-AE21-5148-B708-5DAF4A7F6354}"/>
              </a:ext>
            </a:extLst>
          </p:cNvPr>
          <p:cNvSpPr/>
          <p:nvPr userDrawn="1"/>
        </p:nvSpPr>
        <p:spPr>
          <a:xfrm rot="20590147">
            <a:off x="5326854" y="0"/>
            <a:ext cx="2103600" cy="5143500"/>
          </a:xfrm>
          <a:prstGeom prst="parallelogram">
            <a:avLst>
              <a:gd name="adj" fmla="val 75274"/>
            </a:avLst>
          </a:prstGeom>
          <a:gradFill>
            <a:gsLst>
              <a:gs pos="0">
                <a:schemeClr val="dk1"/>
              </a:gs>
              <a:gs pos="13000">
                <a:schemeClr val="dk1"/>
              </a:gs>
              <a:gs pos="56000">
                <a:srgbClr val="27252C">
                  <a:alpha val="0"/>
                </a:srgbClr>
              </a:gs>
              <a:gs pos="100000">
                <a:srgbClr val="27252C">
                  <a:alpha val="0"/>
                </a:srgbClr>
              </a:gs>
            </a:gsLst>
            <a:lin ang="108014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3026FF-64CB-0441-BD2B-0C451E02850A}"/>
              </a:ext>
            </a:extLst>
          </p:cNvPr>
          <p:cNvSpPr/>
          <p:nvPr userDrawn="1"/>
        </p:nvSpPr>
        <p:spPr>
          <a:xfrm>
            <a:off x="0" y="0"/>
            <a:ext cx="6162754" cy="5143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p12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preserve="1" userDrawn="1">
  <p:cSld name="1_Blank half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70FB22-D073-BF43-B7EC-F77AC0F27330}"/>
              </a:ext>
            </a:extLst>
          </p:cNvPr>
          <p:cNvSpPr/>
          <p:nvPr userDrawn="1"/>
        </p:nvSpPr>
        <p:spPr>
          <a:xfrm>
            <a:off x="101120" y="4619625"/>
            <a:ext cx="464379" cy="46437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49;p4">
            <a:extLst>
              <a:ext uri="{FF2B5EF4-FFF2-40B4-BE49-F238E27FC236}">
                <a16:creationId xmlns:a16="http://schemas.microsoft.com/office/drawing/2014/main" id="{CD2842F8-AE21-5148-B708-5DAF4A7F6354}"/>
              </a:ext>
            </a:extLst>
          </p:cNvPr>
          <p:cNvSpPr/>
          <p:nvPr userDrawn="1"/>
        </p:nvSpPr>
        <p:spPr>
          <a:xfrm rot="9714659">
            <a:off x="4407925" y="-2"/>
            <a:ext cx="2103600" cy="5143500"/>
          </a:xfrm>
          <a:prstGeom prst="parallelogram">
            <a:avLst>
              <a:gd name="adj" fmla="val 75274"/>
            </a:avLst>
          </a:prstGeom>
          <a:gradFill>
            <a:gsLst>
              <a:gs pos="0">
                <a:schemeClr val="dk1"/>
              </a:gs>
              <a:gs pos="13000">
                <a:schemeClr val="dk1"/>
              </a:gs>
              <a:gs pos="56000">
                <a:srgbClr val="27252C">
                  <a:alpha val="0"/>
                </a:srgbClr>
              </a:gs>
              <a:gs pos="100000">
                <a:srgbClr val="27252C">
                  <a:alpha val="0"/>
                </a:srgbClr>
              </a:gs>
            </a:gsLst>
            <a:lin ang="108014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3026FF-64CB-0441-BD2B-0C451E02850A}"/>
              </a:ext>
            </a:extLst>
          </p:cNvPr>
          <p:cNvSpPr/>
          <p:nvPr userDrawn="1"/>
        </p:nvSpPr>
        <p:spPr>
          <a:xfrm>
            <a:off x="5672668" y="0"/>
            <a:ext cx="3471332" cy="5143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p12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67;p5">
            <a:extLst>
              <a:ext uri="{FF2B5EF4-FFF2-40B4-BE49-F238E27FC236}">
                <a16:creationId xmlns:a16="http://schemas.microsoft.com/office/drawing/2014/main" id="{FC2A13D4-DAC7-D445-A3B4-D3E6F6B7C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309" y="352781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80;p6">
            <a:extLst>
              <a:ext uri="{FF2B5EF4-FFF2-40B4-BE49-F238E27FC236}">
                <a16:creationId xmlns:a16="http://schemas.microsoft.com/office/drawing/2014/main" id="{AB55028B-34A2-0B4B-80E4-B28DDB63D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58900" y="352781"/>
            <a:ext cx="2851791" cy="42668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200"/>
              <a:buChar char="▸"/>
              <a:defRPr sz="2200"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76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3" r:id="rId4"/>
    <p:sldLayoutId id="2147483661" r:id="rId5"/>
    <p:sldLayoutId id="2147483652" r:id="rId6"/>
    <p:sldLayoutId id="2147483656" r:id="rId7"/>
    <p:sldLayoutId id="2147483658" r:id="rId8"/>
    <p:sldLayoutId id="2147483664" r:id="rId9"/>
    <p:sldLayoutId id="2147483662" r:id="rId10"/>
    <p:sldLayoutId id="2147483665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vizhub.healthdata.org/gbd-compare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vizhub.healthdata.org/gbd-foresight/" TargetMode="Externa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ctrTitle"/>
          </p:nvPr>
        </p:nvSpPr>
        <p:spPr>
          <a:xfrm>
            <a:off x="253404" y="329850"/>
            <a:ext cx="3584281" cy="1892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200" dirty="0">
                <a:latin typeface="Andes" panose="02000000000000000000" pitchFamily="50" charset="0"/>
              </a:rPr>
              <a:t>How to increase the impact of heath benefits plans?</a:t>
            </a:r>
          </a:p>
        </p:txBody>
      </p:sp>
      <p:sp>
        <p:nvSpPr>
          <p:cNvPr id="3" name="Google Shape;37;p3">
            <a:extLst>
              <a:ext uri="{FF2B5EF4-FFF2-40B4-BE49-F238E27FC236}">
                <a16:creationId xmlns:a16="http://schemas.microsoft.com/office/drawing/2014/main" id="{9EB02CA7-786C-6A4F-AC36-78FF04D355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603" y="2419351"/>
            <a:ext cx="3584281" cy="5267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pPr marL="76200" indent="0"/>
            <a:r>
              <a:rPr lang="en-US" b="1" dirty="0">
                <a:latin typeface="Andes" panose="02000000000000000000" pitchFamily="50" charset="0"/>
              </a:rPr>
              <a:t>The Armenian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2CF3B-0455-584E-A88E-3C386753E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51" y="4692650"/>
            <a:ext cx="1511300" cy="3048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90443D6-DF1F-8F49-A6A8-F681E258C0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04" y="4639396"/>
            <a:ext cx="1082163" cy="325495"/>
          </a:xfrm>
          <a:prstGeom prst="rect">
            <a:avLst/>
          </a:prstGeom>
        </p:spPr>
      </p:pic>
      <p:sp>
        <p:nvSpPr>
          <p:cNvPr id="9" name="Google Shape;37;p3">
            <a:extLst>
              <a:ext uri="{FF2B5EF4-FFF2-40B4-BE49-F238E27FC236}">
                <a16:creationId xmlns:a16="http://schemas.microsoft.com/office/drawing/2014/main" id="{389A620B-95AE-824E-96B0-4DBACA6C3F7E}"/>
              </a:ext>
            </a:extLst>
          </p:cNvPr>
          <p:cNvSpPr txBox="1">
            <a:spLocks/>
          </p:cNvSpPr>
          <p:nvPr/>
        </p:nvSpPr>
        <p:spPr>
          <a:xfrm>
            <a:off x="202604" y="3489797"/>
            <a:ext cx="3584279" cy="7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chemeClr val="tx1">
                    <a:lumMod val="75000"/>
                  </a:schemeClr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76200" indent="0"/>
            <a:r>
              <a:rPr lang="en-GB" sz="1600" b="1" dirty="0">
                <a:solidFill>
                  <a:schemeClr val="accent2"/>
                </a:solidFill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Nicole Fraser &amp; Adanna Chukwuma</a:t>
            </a:r>
          </a:p>
          <a:p>
            <a:pPr marL="76200" indent="0"/>
            <a:endParaRPr lang="en-GB" sz="1600" b="1" dirty="0">
              <a:solidFill>
                <a:schemeClr val="accent2"/>
              </a:solidFill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6200" indent="0"/>
            <a:r>
              <a:rPr lang="en-US" sz="1600" b="1" dirty="0">
                <a:solidFill>
                  <a:schemeClr val="accent2"/>
                </a:solidFill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1600" b="1" baseline="30000" dirty="0">
                <a:solidFill>
                  <a:schemeClr val="accent2"/>
                </a:solidFill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accent2"/>
                </a:solidFill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March 2022</a:t>
            </a:r>
            <a:endParaRPr lang="en-GB" sz="1600" b="1" dirty="0">
              <a:solidFill>
                <a:schemeClr val="accent2"/>
              </a:solidFill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D7C7755-CEAE-114C-BD1B-E8002D21F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214" y="4649475"/>
            <a:ext cx="658784" cy="2488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814D522-42ED-1549-990E-AFF937D9A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4507" y="4054751"/>
            <a:ext cx="1484809" cy="1484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7A41FC-6DE6-9845-A622-AB48BB43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2" y="106545"/>
            <a:ext cx="5380425" cy="755957"/>
          </a:xfrm>
        </p:spPr>
        <p:txBody>
          <a:bodyPr/>
          <a:lstStyle/>
          <a:p>
            <a:r>
              <a:rPr lang="en-US" dirty="0">
                <a:latin typeface="Andes" panose="02000000000000000000" pitchFamily="50" charset="0"/>
              </a:rPr>
              <a:t>Health Interventions Prioritization Tool (HIPtool)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09C298-F0D8-3141-A5BF-DA17FFE14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487" y="177486"/>
            <a:ext cx="2383084" cy="4641159"/>
          </a:xfrm>
        </p:spPr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chemeClr val="tx1"/>
              </a:solidFill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900" indent="0">
              <a:buNone/>
            </a:pPr>
            <a:r>
              <a:rPr lang="en-US" sz="1800" dirty="0">
                <a:latin typeface="Andes" panose="02000000000000000000" pitchFamily="50" charset="0"/>
              </a:rPr>
              <a:t>Developed to provide technical assessments that can </a:t>
            </a:r>
            <a:r>
              <a:rPr lang="en-US" sz="1800" b="1" dirty="0">
                <a:latin typeface="Andes" panose="02000000000000000000" pitchFamily="50" charset="0"/>
              </a:rPr>
              <a:t>support resource allocations' prioritization </a:t>
            </a:r>
            <a:r>
              <a:rPr lang="en-US" sz="1800" dirty="0">
                <a:latin typeface="Andes" panose="02000000000000000000" pitchFamily="50" charset="0"/>
              </a:rPr>
              <a:t>in national benefits packages</a:t>
            </a:r>
          </a:p>
          <a:p>
            <a:pPr marL="88900" indent="0">
              <a:buNone/>
            </a:pPr>
            <a:endParaRPr lang="en-US" sz="1800" dirty="0">
              <a:latin typeface="Andes" panose="02000000000000000000" pitchFamily="50" charset="0"/>
            </a:endParaRPr>
          </a:p>
          <a:p>
            <a:pPr marL="88900" indent="0">
              <a:buNone/>
            </a:pPr>
            <a:r>
              <a:rPr lang="en-US" sz="1800" dirty="0">
                <a:latin typeface="Andes" panose="02000000000000000000" pitchFamily="50" charset="0"/>
              </a:rPr>
              <a:t>Draws on </a:t>
            </a:r>
            <a:r>
              <a:rPr lang="en-US" sz="1800" b="1" dirty="0">
                <a:latin typeface="Andes" panose="02000000000000000000" pitchFamily="50" charset="0"/>
              </a:rPr>
              <a:t>multiple data sources</a:t>
            </a:r>
            <a:r>
              <a:rPr lang="en-US" sz="1800" dirty="0">
                <a:latin typeface="Andes" panose="02000000000000000000" pitchFamily="50" charset="0"/>
              </a:rPr>
              <a:t>: Disease burden, health spending, intervention coverage, effectiveness</a:t>
            </a:r>
          </a:p>
          <a:p>
            <a:pPr marL="88900" indent="0">
              <a:buNone/>
            </a:pPr>
            <a:endParaRPr lang="en-US" sz="1800" dirty="0">
              <a:latin typeface="Andes" panose="02000000000000000000" pitchFamily="50" charset="0"/>
            </a:endParaRPr>
          </a:p>
          <a:p>
            <a:pPr marL="88900" indent="0">
              <a:buNone/>
            </a:pPr>
            <a:r>
              <a:rPr lang="en-US" sz="1800" dirty="0">
                <a:latin typeface="Andes" panose="02000000000000000000" pitchFamily="50" charset="0"/>
              </a:rPr>
              <a:t>Uses an </a:t>
            </a:r>
            <a:r>
              <a:rPr lang="en-US" sz="1800" b="1" dirty="0">
                <a:latin typeface="Andes" panose="02000000000000000000" pitchFamily="50" charset="0"/>
              </a:rPr>
              <a:t>optimization algorithm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altLang="en-US" sz="1800" dirty="0">
              <a:solidFill>
                <a:schemeClr val="tx1"/>
              </a:solidFill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11E58-FDCB-754E-B8E8-07734B3B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0757"/>
            <a:ext cx="1569379" cy="9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6E41EA-9727-E145-A449-5D161BA90E8C}"/>
              </a:ext>
            </a:extLst>
          </p:cNvPr>
          <p:cNvCxnSpPr>
            <a:cxnSpLocks/>
          </p:cNvCxnSpPr>
          <p:nvPr/>
        </p:nvCxnSpPr>
        <p:spPr>
          <a:xfrm>
            <a:off x="3395060" y="2264735"/>
            <a:ext cx="1" cy="34708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803F17-AAE1-9247-9B31-F0E551E97C2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797979" y="2136446"/>
            <a:ext cx="902645" cy="57283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1B6F7-2A33-334F-B81C-4280FD0BDE45}"/>
              </a:ext>
            </a:extLst>
          </p:cNvPr>
          <p:cNvCxnSpPr>
            <a:cxnSpLocks/>
          </p:cNvCxnSpPr>
          <p:nvPr/>
        </p:nvCxnSpPr>
        <p:spPr>
          <a:xfrm flipV="1">
            <a:off x="1897406" y="3327602"/>
            <a:ext cx="682470" cy="35276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3FC529-ED66-0045-99F3-D41D15F4FD02}"/>
              </a:ext>
            </a:extLst>
          </p:cNvPr>
          <p:cNvCxnSpPr>
            <a:cxnSpLocks/>
          </p:cNvCxnSpPr>
          <p:nvPr/>
        </p:nvCxnSpPr>
        <p:spPr>
          <a:xfrm flipV="1">
            <a:off x="3408438" y="3317478"/>
            <a:ext cx="0" cy="102875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A6F7C4-9D2A-F34F-9E0E-1EBA5B117E2E}"/>
              </a:ext>
            </a:extLst>
          </p:cNvPr>
          <p:cNvCxnSpPr>
            <a:cxnSpLocks/>
          </p:cNvCxnSpPr>
          <p:nvPr/>
        </p:nvCxnSpPr>
        <p:spPr>
          <a:xfrm flipH="1" flipV="1">
            <a:off x="4264749" y="3270156"/>
            <a:ext cx="788741" cy="66389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7C3CA6-7024-204E-AD63-B316AA2E26AB}"/>
              </a:ext>
            </a:extLst>
          </p:cNvPr>
          <p:cNvCxnSpPr>
            <a:cxnSpLocks/>
          </p:cNvCxnSpPr>
          <p:nvPr/>
        </p:nvCxnSpPr>
        <p:spPr>
          <a:xfrm flipH="1">
            <a:off x="4264750" y="2989716"/>
            <a:ext cx="64428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A11DD-5D20-9443-9531-38D03F90C243}"/>
              </a:ext>
            </a:extLst>
          </p:cNvPr>
          <p:cNvCxnSpPr>
            <a:cxnSpLocks/>
          </p:cNvCxnSpPr>
          <p:nvPr/>
        </p:nvCxnSpPr>
        <p:spPr>
          <a:xfrm flipH="1">
            <a:off x="4221857" y="2264735"/>
            <a:ext cx="987842" cy="44454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846EE7A-3579-6740-A782-DAF33965B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999" y="2774657"/>
            <a:ext cx="1472964" cy="443040"/>
          </a:xfrm>
          <a:prstGeom prst="rect">
            <a:avLst/>
          </a:prstGeom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34D5A9C3-A7B3-C14D-9E70-00741996C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794" y="4293945"/>
            <a:ext cx="1791261" cy="5284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82AB45-12D5-B342-A3A4-93C2B3484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049" y="3961596"/>
            <a:ext cx="1511300" cy="304800"/>
          </a:xfrm>
          <a:prstGeom prst="rect">
            <a:avLst/>
          </a:prstGeom>
        </p:spPr>
      </p:pic>
      <p:pic>
        <p:nvPicPr>
          <p:cNvPr id="38" name="Picture 37" descr="Text&#10;&#10;Description automatically generated">
            <a:extLst>
              <a:ext uri="{FF2B5EF4-FFF2-40B4-BE49-F238E27FC236}">
                <a16:creationId xmlns:a16="http://schemas.microsoft.com/office/drawing/2014/main" id="{2FB79565-BAC9-ED47-9F95-C2BDE7F76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92" y="3653651"/>
            <a:ext cx="1569379" cy="560791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F3235892-DC01-8D40-885B-3521307763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306" y="2329406"/>
            <a:ext cx="1270000" cy="1270000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F7BC703-753F-5E42-B8A1-C42E93BAC568}"/>
              </a:ext>
            </a:extLst>
          </p:cNvPr>
          <p:cNvSpPr/>
          <p:nvPr/>
        </p:nvSpPr>
        <p:spPr>
          <a:xfrm>
            <a:off x="2673966" y="938074"/>
            <a:ext cx="1590783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</a:rPr>
              <a:t>Government information/datasets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Burden</a:t>
            </a:r>
            <a:endParaRPr lang="en-US" sz="1000" b="1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227AB03-4091-FB40-B830-56C1CDCB8D2F}"/>
              </a:ext>
            </a:extLst>
          </p:cNvPr>
          <p:cNvSpPr/>
          <p:nvPr/>
        </p:nvSpPr>
        <p:spPr>
          <a:xfrm>
            <a:off x="4667669" y="946422"/>
            <a:ext cx="1499216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</a:rPr>
              <a:t>Local institutions/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/>
                </a:solidFill>
                <a:latin typeface="Andes" panose="02000000000000000000" pitchFamily="50" charset="0"/>
              </a:rPr>
              <a:t>Burden</a:t>
            </a:r>
            <a:endParaRPr lang="en-US" sz="1000" b="1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00" y="138217"/>
            <a:ext cx="8058700" cy="6357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ndes" panose="02000000000000000000" pitchFamily="50" charset="0"/>
              </a:rPr>
              <a:t>Broad steps to represent Armenia’s health services </a:t>
            </a:r>
            <a:br>
              <a:rPr lang="en-US" sz="2400" dirty="0">
                <a:latin typeface="Andes" panose="02000000000000000000" pitchFamily="50" charset="0"/>
              </a:rPr>
            </a:br>
            <a:r>
              <a:rPr lang="en-US" sz="2400" dirty="0">
                <a:latin typeface="Andes" panose="02000000000000000000" pitchFamily="50" charset="0"/>
              </a:rPr>
              <a:t>in HIPtool </a:t>
            </a:r>
            <a:endParaRPr lang="en-GB" sz="2000" dirty="0">
              <a:latin typeface="Andes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ECA3F-0C01-4670-9558-F737F48D8BF6}"/>
              </a:ext>
            </a:extLst>
          </p:cNvPr>
          <p:cNvSpPr txBox="1"/>
          <p:nvPr/>
        </p:nvSpPr>
        <p:spPr>
          <a:xfrm>
            <a:off x="416689" y="1212109"/>
            <a:ext cx="8417688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latin typeface="Andes" panose="02000000000000000000" pitchFamily="50" charset="0"/>
              </a:rPr>
              <a:t>Defining the “Armenia UHC” </a:t>
            </a:r>
            <a:r>
              <a:rPr lang="en-US" sz="1800" b="1" dirty="0">
                <a:latin typeface="Andes" panose="02000000000000000000" pitchFamily="50" charset="0"/>
              </a:rPr>
              <a:t>interventions</a:t>
            </a:r>
          </a:p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latin typeface="Andes" panose="02000000000000000000" pitchFamily="50" charset="0"/>
              </a:rPr>
              <a:t>Estimating AUHC intervention </a:t>
            </a:r>
            <a:r>
              <a:rPr lang="en-US" sz="1800" b="1" dirty="0">
                <a:latin typeface="Andes" panose="02000000000000000000" pitchFamily="50" charset="0"/>
              </a:rPr>
              <a:t>need</a:t>
            </a:r>
          </a:p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latin typeface="Andes" panose="02000000000000000000" pitchFamily="50" charset="0"/>
              </a:rPr>
              <a:t>Estimating current AUHC </a:t>
            </a:r>
            <a:r>
              <a:rPr lang="en-US" sz="1800" b="1" dirty="0">
                <a:latin typeface="Andes" panose="02000000000000000000" pitchFamily="50" charset="0"/>
              </a:rPr>
              <a:t>intervention coverage</a:t>
            </a:r>
          </a:p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b="1" dirty="0">
                <a:latin typeface="Andes" panose="02000000000000000000" pitchFamily="50" charset="0"/>
              </a:rPr>
              <a:t>Validation</a:t>
            </a:r>
            <a:r>
              <a:rPr lang="en-US" sz="1800" dirty="0">
                <a:latin typeface="Andes" panose="02000000000000000000" pitchFamily="50" charset="0"/>
              </a:rPr>
              <a:t> of estimates of AUHC intervention coverage</a:t>
            </a:r>
          </a:p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latin typeface="Andes" panose="02000000000000000000" pitchFamily="50" charset="0"/>
              </a:rPr>
              <a:t>Calculation of total annual AUHC intervention </a:t>
            </a:r>
            <a:r>
              <a:rPr lang="en-US" sz="1800" b="1" dirty="0">
                <a:latin typeface="Andes" panose="02000000000000000000" pitchFamily="50" charset="0"/>
              </a:rPr>
              <a:t>spending</a:t>
            </a:r>
            <a:r>
              <a:rPr lang="en-US" sz="1800" dirty="0">
                <a:latin typeface="Andes" panose="02000000000000000000" pitchFamily="50" charset="0"/>
              </a:rPr>
              <a:t> and spending per person</a:t>
            </a:r>
            <a:endParaRPr lang="en-US" sz="1800" dirty="0">
              <a:highlight>
                <a:srgbClr val="FFFF00"/>
              </a:highlight>
              <a:latin typeface="Andes" panose="02000000000000000000" pitchFamily="50" charset="0"/>
            </a:endParaRPr>
          </a:p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latin typeface="Andes" panose="02000000000000000000" pitchFamily="50" charset="0"/>
              </a:rPr>
              <a:t>Validation of the </a:t>
            </a:r>
            <a:r>
              <a:rPr lang="en-US" sz="1800" b="1" dirty="0">
                <a:latin typeface="Andes" panose="02000000000000000000" pitchFamily="50" charset="0"/>
              </a:rPr>
              <a:t>relationship between disease burden, spending, and impact</a:t>
            </a:r>
          </a:p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>
                <a:latin typeface="Andes" panose="02000000000000000000" pitchFamily="50" charset="0"/>
              </a:rPr>
              <a:t>Defining </a:t>
            </a:r>
            <a:r>
              <a:rPr lang="en-US" sz="1800" b="1" dirty="0">
                <a:latin typeface="Andes" panose="02000000000000000000" pitchFamily="50" charset="0"/>
              </a:rPr>
              <a:t>equity and financial risk protection </a:t>
            </a:r>
            <a:r>
              <a:rPr lang="en-US" sz="1800" dirty="0">
                <a:latin typeface="Andes" panose="02000000000000000000" pitchFamily="50" charset="0"/>
              </a:rPr>
              <a:t>scores </a:t>
            </a:r>
          </a:p>
          <a:p>
            <a:pPr marL="342900" indent="-342900" algn="l">
              <a:spcAft>
                <a:spcPts val="8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b="1" dirty="0">
                <a:latin typeface="Andes" panose="02000000000000000000" pitchFamily="50" charset="0"/>
              </a:rPr>
              <a:t>Aggregation</a:t>
            </a:r>
            <a:r>
              <a:rPr lang="en-US" sz="1800" dirty="0">
                <a:latin typeface="Andes" panose="02000000000000000000" pitchFamily="50" charset="0"/>
              </a:rPr>
              <a:t> of model outputs for AUHC interventions by DCP3 package for mathematical optimization.</a:t>
            </a:r>
            <a:endParaRPr lang="en-GB" sz="1800" dirty="0">
              <a:latin typeface="Andes" panose="02000000000000000000" pitchFamily="50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A951B9-94C8-4A41-90DD-6210919908C7}"/>
              </a:ext>
            </a:extLst>
          </p:cNvPr>
          <p:cNvSpPr/>
          <p:nvPr/>
        </p:nvSpPr>
        <p:spPr>
          <a:xfrm>
            <a:off x="335666" y="1220714"/>
            <a:ext cx="474562" cy="35045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1FF4C3-3924-4B0C-85FE-BD34F84E5D32}"/>
              </a:ext>
            </a:extLst>
          </p:cNvPr>
          <p:cNvSpPr/>
          <p:nvPr/>
        </p:nvSpPr>
        <p:spPr>
          <a:xfrm>
            <a:off x="321198" y="2738217"/>
            <a:ext cx="474562" cy="35045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F1D65D-97A7-413A-A9AE-3EFAB5672D0A}"/>
              </a:ext>
            </a:extLst>
          </p:cNvPr>
          <p:cNvSpPr/>
          <p:nvPr/>
        </p:nvSpPr>
        <p:spPr>
          <a:xfrm>
            <a:off x="356031" y="3101319"/>
            <a:ext cx="474562" cy="35045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C8E990E-EB1B-488A-BA77-8519D2FE4EF8}"/>
              </a:ext>
            </a:extLst>
          </p:cNvPr>
          <p:cNvSpPr/>
          <p:nvPr/>
        </p:nvSpPr>
        <p:spPr>
          <a:xfrm>
            <a:off x="6304234" y="577576"/>
            <a:ext cx="2599508" cy="1498520"/>
          </a:xfrm>
          <a:prstGeom prst="cloudCallout">
            <a:avLst>
              <a:gd name="adj1" fmla="val -51486"/>
              <a:gd name="adj2" fmla="val 51168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Four challenges and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Andes" panose="02000000000000000000" pitchFamily="50" charset="0"/>
              </a:rPr>
              <a:t>solution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 approaches</a:t>
            </a:r>
            <a:endParaRPr lang="en-GB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8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00" y="188695"/>
            <a:ext cx="8005534" cy="6357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ndes" panose="02000000000000000000" pitchFamily="50" charset="0"/>
              </a:rPr>
              <a:t>Challenge #1: Defining the AUHC interventions</a:t>
            </a:r>
            <a:br>
              <a:rPr lang="en-US" sz="2400" dirty="0">
                <a:latin typeface="Andes" panose="02000000000000000000" pitchFamily="50" charset="0"/>
              </a:rPr>
            </a:br>
            <a:r>
              <a:rPr lang="en-US" sz="2400" dirty="0">
                <a:latin typeface="Andes" panose="02000000000000000000" pitchFamily="50" charset="0"/>
              </a:rPr>
              <a:t>                         – Mapping &amp; cross-walking</a:t>
            </a:r>
            <a:endParaRPr lang="en-GB" sz="2000" dirty="0">
              <a:latin typeface="Andes" panose="020000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84230-24FE-C949-AEF7-DF8936FD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5811" y="912585"/>
            <a:ext cx="8825023" cy="4028332"/>
          </a:xfrm>
          <a:prstGeom prst="rect">
            <a:avLst/>
          </a:prstGeom>
        </p:spPr>
      </p:pic>
      <p:sp>
        <p:nvSpPr>
          <p:cNvPr id="32" name="Google Shape;69;p5">
            <a:extLst>
              <a:ext uri="{FF2B5EF4-FFF2-40B4-BE49-F238E27FC236}">
                <a16:creationId xmlns:a16="http://schemas.microsoft.com/office/drawing/2014/main" id="{D3EC9748-D49D-904F-B28B-C297215044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2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00" y="163295"/>
            <a:ext cx="8058700" cy="6357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ndes" panose="02000000000000000000" pitchFamily="50" charset="0"/>
              </a:rPr>
              <a:t>Challenge #2: Global PHC capitation spending categories</a:t>
            </a:r>
            <a:br>
              <a:rPr lang="en-US" sz="1800" dirty="0">
                <a:latin typeface="Andes" panose="02000000000000000000" pitchFamily="50" charset="0"/>
              </a:rPr>
            </a:br>
            <a:r>
              <a:rPr lang="en-US" sz="1800" dirty="0">
                <a:latin typeface="Andes" panose="02000000000000000000" pitchFamily="50" charset="0"/>
              </a:rPr>
              <a:t>         - Disaggregation into AUHC interventions through triangulation</a:t>
            </a:r>
            <a:endParaRPr lang="en-GB" sz="1400" dirty="0">
              <a:latin typeface="Andes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ECA3F-0C01-4670-9558-F737F48D8BF6}"/>
              </a:ext>
            </a:extLst>
          </p:cNvPr>
          <p:cNvSpPr txBox="1"/>
          <p:nvPr/>
        </p:nvSpPr>
        <p:spPr>
          <a:xfrm>
            <a:off x="240957" y="1017116"/>
            <a:ext cx="86444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ndes" panose="02000000000000000000" pitchFamily="50" charset="0"/>
              </a:rPr>
              <a:t>Capitation spends allocated across 9 AUHC interventions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ndes" panose="02000000000000000000" pitchFamily="50" charset="0"/>
              </a:rPr>
              <a:t>B</a:t>
            </a:r>
            <a:r>
              <a:rPr lang="en-US" sz="1800" b="0" i="0" u="none" strike="noStrike" baseline="0" dirty="0">
                <a:latin typeface="Andes" panose="02000000000000000000" pitchFamily="50" charset="0"/>
              </a:rPr>
              <a:t>ased on the estimated number in need, % covered, price and number of annual consultations or unit price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ndes" panose="02000000000000000000" pitchFamily="50" charset="0"/>
              </a:rPr>
              <a:t>A</a:t>
            </a:r>
            <a:r>
              <a:rPr lang="en-US" sz="1800" b="0" i="0" u="none" strike="noStrike" baseline="0" dirty="0">
                <a:latin typeface="Andes" panose="02000000000000000000" pitchFamily="50" charset="0"/>
              </a:rPr>
              <a:t>lso pulling in vaccine spend data for some interventions’ unit price calculation</a:t>
            </a:r>
          </a:p>
          <a:p>
            <a:pPr algn="l">
              <a:spcBef>
                <a:spcPts val="600"/>
              </a:spcBef>
            </a:pPr>
            <a:r>
              <a:rPr lang="en-US" sz="1800" dirty="0">
                <a:latin typeface="Andes" panose="02000000000000000000" pitchFamily="50" charset="0"/>
              </a:rPr>
              <a:t>Example:</a:t>
            </a:r>
            <a:endParaRPr lang="en-US" sz="1800" b="0" i="0" u="none" strike="noStrike" baseline="0" dirty="0">
              <a:latin typeface="Andes" panose="02000000000000000000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2FD227-2E53-4EBB-8A43-6A1E9920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65759"/>
              </p:ext>
            </p:extLst>
          </p:nvPr>
        </p:nvGraphicFramePr>
        <p:xfrm>
          <a:off x="341490" y="2603038"/>
          <a:ext cx="8531578" cy="2386894"/>
        </p:xfrm>
        <a:graphic>
          <a:graphicData uri="http://schemas.openxmlformats.org/drawingml/2006/table">
            <a:tbl>
              <a:tblPr>
                <a:tableStyleId>{A046537B-82D8-4807-AAB7-FAC37F699D12}</a:tableStyleId>
              </a:tblPr>
              <a:tblGrid>
                <a:gridCol w="1160491">
                  <a:extLst>
                    <a:ext uri="{9D8B030D-6E8A-4147-A177-3AD203B41FA5}">
                      <a16:colId xmlns:a16="http://schemas.microsoft.com/office/drawing/2014/main" val="4149103286"/>
                    </a:ext>
                  </a:extLst>
                </a:gridCol>
                <a:gridCol w="629420">
                  <a:extLst>
                    <a:ext uri="{9D8B030D-6E8A-4147-A177-3AD203B41FA5}">
                      <a16:colId xmlns:a16="http://schemas.microsoft.com/office/drawing/2014/main" val="1527177153"/>
                    </a:ext>
                  </a:extLst>
                </a:gridCol>
                <a:gridCol w="1455531">
                  <a:extLst>
                    <a:ext uri="{9D8B030D-6E8A-4147-A177-3AD203B41FA5}">
                      <a16:colId xmlns:a16="http://schemas.microsoft.com/office/drawing/2014/main" val="4284458415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1241253779"/>
                    </a:ext>
                  </a:extLst>
                </a:gridCol>
                <a:gridCol w="590081">
                  <a:extLst>
                    <a:ext uri="{9D8B030D-6E8A-4147-A177-3AD203B41FA5}">
                      <a16:colId xmlns:a16="http://schemas.microsoft.com/office/drawing/2014/main" val="952779711"/>
                    </a:ext>
                  </a:extLst>
                </a:gridCol>
                <a:gridCol w="789233">
                  <a:extLst>
                    <a:ext uri="{9D8B030D-6E8A-4147-A177-3AD203B41FA5}">
                      <a16:colId xmlns:a16="http://schemas.microsoft.com/office/drawing/2014/main" val="4095114262"/>
                    </a:ext>
                  </a:extLst>
                </a:gridCol>
                <a:gridCol w="914624">
                  <a:extLst>
                    <a:ext uri="{9D8B030D-6E8A-4147-A177-3AD203B41FA5}">
                      <a16:colId xmlns:a16="http://schemas.microsoft.com/office/drawing/2014/main" val="2062123551"/>
                    </a:ext>
                  </a:extLst>
                </a:gridCol>
                <a:gridCol w="671216">
                  <a:extLst>
                    <a:ext uri="{9D8B030D-6E8A-4147-A177-3AD203B41FA5}">
                      <a16:colId xmlns:a16="http://schemas.microsoft.com/office/drawing/2014/main" val="1047382724"/>
                    </a:ext>
                  </a:extLst>
                </a:gridCol>
                <a:gridCol w="953963">
                  <a:extLst>
                    <a:ext uri="{9D8B030D-6E8A-4147-A177-3AD203B41FA5}">
                      <a16:colId xmlns:a16="http://schemas.microsoft.com/office/drawing/2014/main" val="3590238856"/>
                    </a:ext>
                  </a:extLst>
                </a:gridCol>
                <a:gridCol w="904789">
                  <a:extLst>
                    <a:ext uri="{9D8B030D-6E8A-4147-A177-3AD203B41FA5}">
                      <a16:colId xmlns:a16="http://schemas.microsoft.com/office/drawing/2014/main" val="562303085"/>
                    </a:ext>
                  </a:extLst>
                </a:gridCol>
              </a:tblGrid>
              <a:tr h="6036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HIP intervention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Andes" panose="02000000000000000000" pitchFamily="50" charset="0"/>
                        </a:rPr>
                        <a:t>Eligible/ in need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Comments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Andes" panose="02000000000000000000" pitchFamily="50" charset="0"/>
                        </a:rPr>
                        <a:t>Percentage coverage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Number of people covered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ndes" panose="02000000000000000000" pitchFamily="50" charset="0"/>
                        </a:rPr>
                        <a:t>BBP codes unit price (calculated, in AMD)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ndes" panose="02000000000000000000" pitchFamily="50" charset="0"/>
                        </a:rPr>
                        <a:t>Capitation/free-drug unit price (calculated, AMD)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TOTAL UNIT PRICE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Andes" panose="02000000000000000000" pitchFamily="50" charset="0"/>
                        </a:rPr>
                        <a:t>BBP codes intervention spending (reported, in AMD)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Overall capitation spend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extLst>
                  <a:ext uri="{0D108BD9-81ED-4DB2-BD59-A6C34878D82A}">
                    <a16:rowId xmlns:a16="http://schemas.microsoft.com/office/drawing/2014/main" val="137370632"/>
                  </a:ext>
                </a:extLst>
              </a:tr>
              <a:tr h="101111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ndes" panose="02000000000000000000" pitchFamily="50" charset="0"/>
                        </a:rPr>
                        <a:t>Detection and management of </a:t>
                      </a:r>
                      <a:r>
                        <a:rPr lang="en-US" sz="1200" u="sng" strike="noStrike" dirty="0">
                          <a:effectLst/>
                          <a:latin typeface="Andes" panose="02000000000000000000" pitchFamily="50" charset="0"/>
                        </a:rPr>
                        <a:t>acute malnutrition in children </a:t>
                      </a:r>
                      <a:r>
                        <a:rPr lang="en-US" sz="1200" u="none" strike="noStrike" dirty="0">
                          <a:effectLst/>
                          <a:latin typeface="Andes" panose="02000000000000000000" pitchFamily="50" charset="0"/>
                        </a:rPr>
                        <a:t>and referral in the presence of complications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            29,120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Andes" panose="02000000000000000000" pitchFamily="50" charset="0"/>
                        </a:rPr>
                        <a:t>U5 stunting 9.4%, wasting 4.5%, over-weight 13.7%. U5s 208,000. Assume 14% in need.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70%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20384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Andes" panose="02000000000000000000" pitchFamily="50" charset="0"/>
                        </a:rPr>
                        <a:t>               4,572 </a:t>
                      </a:r>
                    </a:p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(3 * 1,524 AMD est. child consultation cost)</a:t>
                      </a: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                 4,572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ndes" panose="02000000000000000000" pitchFamily="50" charset="0"/>
                        </a:rPr>
                        <a:t>                                    - 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Andes" panose="02000000000000000000" pitchFamily="50" charset="0"/>
                        </a:rPr>
                        <a:t>                93,195,648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4727" marR="4727" marT="4727" marB="0"/>
                </a:tc>
                <a:extLst>
                  <a:ext uri="{0D108BD9-81ED-4DB2-BD59-A6C34878D82A}">
                    <a16:rowId xmlns:a16="http://schemas.microsoft.com/office/drawing/2014/main" val="428389396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6759A71-FE2C-4528-8C49-0B3FD7195190}"/>
              </a:ext>
            </a:extLst>
          </p:cNvPr>
          <p:cNvSpPr/>
          <p:nvPr/>
        </p:nvSpPr>
        <p:spPr>
          <a:xfrm>
            <a:off x="5424616" y="2603038"/>
            <a:ext cx="914400" cy="2377167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ED38C7-4FD7-4141-A9DB-5E94A75FF295}"/>
              </a:ext>
            </a:extLst>
          </p:cNvPr>
          <p:cNvSpPr/>
          <p:nvPr/>
        </p:nvSpPr>
        <p:spPr>
          <a:xfrm>
            <a:off x="7948070" y="2586874"/>
            <a:ext cx="914400" cy="2386894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69;p5">
            <a:extLst>
              <a:ext uri="{FF2B5EF4-FFF2-40B4-BE49-F238E27FC236}">
                <a16:creationId xmlns:a16="http://schemas.microsoft.com/office/drawing/2014/main" id="{D3EC9748-D49D-904F-B28B-C297215044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724" y="187679"/>
            <a:ext cx="8058700" cy="6357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ndes" panose="02000000000000000000" pitchFamily="50" charset="0"/>
              </a:rPr>
              <a:t>Challenge #3: Broad drug spending categories</a:t>
            </a:r>
            <a:br>
              <a:rPr lang="en-US" sz="1800" dirty="0">
                <a:latin typeface="Andes" panose="02000000000000000000" pitchFamily="50" charset="0"/>
              </a:rPr>
            </a:br>
            <a:r>
              <a:rPr lang="en-US" sz="1800" dirty="0">
                <a:latin typeface="Andes" panose="02000000000000000000" pitchFamily="50" charset="0"/>
              </a:rPr>
              <a:t>                      - Apportioning to interventions (unit costs, estimations)</a:t>
            </a:r>
            <a:endParaRPr lang="en-GB" sz="1400" dirty="0">
              <a:latin typeface="Andes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ECA3F-0C01-4670-9558-F737F48D8BF6}"/>
              </a:ext>
            </a:extLst>
          </p:cNvPr>
          <p:cNvSpPr txBox="1"/>
          <p:nvPr/>
        </p:nvSpPr>
        <p:spPr>
          <a:xfrm>
            <a:off x="120829" y="1021803"/>
            <a:ext cx="89186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ndes" panose="02000000000000000000" pitchFamily="50" charset="0"/>
              </a:rPr>
              <a:t>8 AUHC interventions were matched to HBP spending for </a:t>
            </a:r>
            <a:r>
              <a:rPr lang="en-US" sz="1800" b="0" i="1" u="none" strike="noStrike" baseline="0" dirty="0">
                <a:latin typeface="Andes" panose="02000000000000000000" pitchFamily="50" charset="0"/>
              </a:rPr>
              <a:t>“the provision of drugs for free for selected conditions at the PHC level”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ndes" panose="02000000000000000000" pitchFamily="50" charset="0"/>
              </a:rPr>
              <a:t>7</a:t>
            </a:r>
            <a:r>
              <a:rPr lang="en-GB" sz="1800" b="0" i="0" u="none" strike="noStrike" baseline="0" dirty="0">
                <a:latin typeface="Andes" panose="02000000000000000000" pitchFamily="50" charset="0"/>
              </a:rPr>
              <a:t> AUHC interventions </a:t>
            </a:r>
            <a:r>
              <a:rPr lang="en-US" sz="1800" b="0" i="0" u="none" strike="noStrike" baseline="0" dirty="0">
                <a:latin typeface="Andes" panose="02000000000000000000" pitchFamily="50" charset="0"/>
              </a:rPr>
              <a:t>were matched to HBP spending for </a:t>
            </a:r>
            <a:r>
              <a:rPr lang="en-US" sz="1800" b="0" i="1" u="none" strike="noStrike" baseline="0" dirty="0">
                <a:latin typeface="Andes" panose="02000000000000000000" pitchFamily="50" charset="0"/>
              </a:rPr>
              <a:t>“the free provision of medication for selected conditions among children below 18 years of age”</a:t>
            </a:r>
          </a:p>
          <a:p>
            <a:pPr algn="l">
              <a:spcBef>
                <a:spcPts val="600"/>
              </a:spcBef>
            </a:pPr>
            <a:r>
              <a:rPr lang="en-US" sz="1800" b="0" u="none" strike="noStrike" baseline="0" dirty="0">
                <a:latin typeface="Andes" panose="02000000000000000000" pitchFamily="50" charset="0"/>
              </a:rPr>
              <a:t>Example: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CEECC9-B8D5-43AC-9844-F909AE142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51609"/>
              </p:ext>
            </p:extLst>
          </p:nvPr>
        </p:nvGraphicFramePr>
        <p:xfrm>
          <a:off x="78377" y="2636586"/>
          <a:ext cx="8961120" cy="1841763"/>
        </p:xfrm>
        <a:graphic>
          <a:graphicData uri="http://schemas.openxmlformats.org/drawingml/2006/table">
            <a:tbl>
              <a:tblPr>
                <a:tableStyleId>{A046537B-82D8-4807-AAB7-FAC37F699D12}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935584409"/>
                    </a:ext>
                  </a:extLst>
                </a:gridCol>
                <a:gridCol w="899868">
                  <a:extLst>
                    <a:ext uri="{9D8B030D-6E8A-4147-A177-3AD203B41FA5}">
                      <a16:colId xmlns:a16="http://schemas.microsoft.com/office/drawing/2014/main" val="2787856862"/>
                    </a:ext>
                  </a:extLst>
                </a:gridCol>
                <a:gridCol w="674221">
                  <a:extLst>
                    <a:ext uri="{9D8B030D-6E8A-4147-A177-3AD203B41FA5}">
                      <a16:colId xmlns:a16="http://schemas.microsoft.com/office/drawing/2014/main" val="4282302007"/>
                    </a:ext>
                  </a:extLst>
                </a:gridCol>
                <a:gridCol w="1047485">
                  <a:extLst>
                    <a:ext uri="{9D8B030D-6E8A-4147-A177-3AD203B41FA5}">
                      <a16:colId xmlns:a16="http://schemas.microsoft.com/office/drawing/2014/main" val="9787227"/>
                    </a:ext>
                  </a:extLst>
                </a:gridCol>
                <a:gridCol w="586278">
                  <a:extLst>
                    <a:ext uri="{9D8B030D-6E8A-4147-A177-3AD203B41FA5}">
                      <a16:colId xmlns:a16="http://schemas.microsoft.com/office/drawing/2014/main" val="3117375906"/>
                    </a:ext>
                  </a:extLst>
                </a:gridCol>
                <a:gridCol w="711352">
                  <a:extLst>
                    <a:ext uri="{9D8B030D-6E8A-4147-A177-3AD203B41FA5}">
                      <a16:colId xmlns:a16="http://schemas.microsoft.com/office/drawing/2014/main" val="1091538442"/>
                    </a:ext>
                  </a:extLst>
                </a:gridCol>
                <a:gridCol w="617548">
                  <a:extLst>
                    <a:ext uri="{9D8B030D-6E8A-4147-A177-3AD203B41FA5}">
                      <a16:colId xmlns:a16="http://schemas.microsoft.com/office/drawing/2014/main" val="395747173"/>
                    </a:ext>
                  </a:extLst>
                </a:gridCol>
                <a:gridCol w="603868">
                  <a:extLst>
                    <a:ext uri="{9D8B030D-6E8A-4147-A177-3AD203B41FA5}">
                      <a16:colId xmlns:a16="http://schemas.microsoft.com/office/drawing/2014/main" val="1403099179"/>
                    </a:ext>
                  </a:extLst>
                </a:gridCol>
                <a:gridCol w="758255">
                  <a:extLst>
                    <a:ext uri="{9D8B030D-6E8A-4147-A177-3AD203B41FA5}">
                      <a16:colId xmlns:a16="http://schemas.microsoft.com/office/drawing/2014/main" val="2369159382"/>
                    </a:ext>
                  </a:extLst>
                </a:gridCol>
                <a:gridCol w="671742">
                  <a:extLst>
                    <a:ext uri="{9D8B030D-6E8A-4147-A177-3AD203B41FA5}">
                      <a16:colId xmlns:a16="http://schemas.microsoft.com/office/drawing/2014/main" val="3425335549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664430648"/>
                    </a:ext>
                  </a:extLst>
                </a:gridCol>
              </a:tblGrid>
              <a:tr h="66477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Andes" panose="02000000000000000000" pitchFamily="50" charset="0"/>
                        </a:rPr>
                        <a:t>HIP intervention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GBD causes addressed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Eligible/ in need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Comments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Andes" panose="02000000000000000000" pitchFamily="50" charset="0"/>
                        </a:rPr>
                        <a:t>Beneficiary </a:t>
                      </a:r>
                      <a:r>
                        <a:rPr lang="en-GB" sz="1100" u="none" strike="noStrike" dirty="0" err="1">
                          <a:effectLst/>
                          <a:latin typeface="Andes" panose="02000000000000000000" pitchFamily="50" charset="0"/>
                        </a:rPr>
                        <a:t>pop’n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Comments: coverage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Andes" panose="02000000000000000000" pitchFamily="50" charset="0"/>
                        </a:rPr>
                        <a:t>Coverage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Est. number covered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Andes" panose="02000000000000000000" pitchFamily="50" charset="0"/>
                        </a:rPr>
                        <a:t>Adjusted HIP unit cost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Est. unit cost (AMD)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Est. total (AMD)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extLst>
                  <a:ext uri="{0D108BD9-81ED-4DB2-BD59-A6C34878D82A}">
                    <a16:rowId xmlns:a16="http://schemas.microsoft.com/office/drawing/2014/main" val="125205024"/>
                  </a:ext>
                </a:extLst>
              </a:tr>
              <a:tr h="111350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Andes" panose="02000000000000000000" pitchFamily="50" charset="0"/>
                        </a:rPr>
                        <a:t>Management of </a:t>
                      </a:r>
                      <a:r>
                        <a:rPr lang="en-US" sz="1100" u="sng" strike="noStrike" dirty="0">
                          <a:effectLst/>
                          <a:latin typeface="Andes" panose="02000000000000000000" pitchFamily="50" charset="0"/>
                        </a:rPr>
                        <a:t>acute exacerbations of asthma and COPD </a:t>
                      </a:r>
                      <a:r>
                        <a:rPr lang="en-US" sz="1100" u="none" strike="noStrike" dirty="0">
                          <a:effectLst/>
                          <a:latin typeface="Andes" panose="02000000000000000000" pitchFamily="50" charset="0"/>
                        </a:rPr>
                        <a:t>using systemic steroids, inhaled beta-agonists, and, if indicated, oral antibiotics and oxygen therapy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Andes" panose="02000000000000000000" pitchFamily="50" charset="0"/>
                        </a:rPr>
                        <a:t>COPD; Asthma: </a:t>
                      </a:r>
                      <a:endParaRPr lang="en-US" sz="1100" b="0" i="0" u="none" strike="noStrike" dirty="0">
                        <a:solidFill>
                          <a:srgbClr val="444444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                 1,905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Andes" panose="02000000000000000000" pitchFamily="50" charset="0"/>
                        </a:rPr>
                        <a:t>NIH: COPD/Emphysema 2,840 in care, Asthma 4778 = 7,618 (assume 20% in need)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SVSG, Emergency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Andes" panose="02000000000000000000" pitchFamily="50" charset="0"/>
                        </a:rPr>
                        <a:t>Assume 80% of eligible receive intervention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80%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              1,524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258.38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  <a:latin typeface="Andes" panose="02000000000000000000" pitchFamily="50" charset="0"/>
                        </a:rPr>
                        <a:t>                               90,000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Andes" panose="02000000000000000000" pitchFamily="50" charset="0"/>
                        </a:rPr>
                        <a:t>                  122,839,189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3506" marR="3506" marT="3506" marB="0"/>
                </a:tc>
                <a:extLst>
                  <a:ext uri="{0D108BD9-81ED-4DB2-BD59-A6C34878D82A}">
                    <a16:rowId xmlns:a16="http://schemas.microsoft.com/office/drawing/2014/main" val="30295491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1E14EA3-9413-4460-BAD5-D2B4C5138D3B}"/>
              </a:ext>
            </a:extLst>
          </p:cNvPr>
          <p:cNvSpPr/>
          <p:nvPr/>
        </p:nvSpPr>
        <p:spPr>
          <a:xfrm>
            <a:off x="6754652" y="2648778"/>
            <a:ext cx="768366" cy="1841763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2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69;p5">
            <a:extLst>
              <a:ext uri="{FF2B5EF4-FFF2-40B4-BE49-F238E27FC236}">
                <a16:creationId xmlns:a16="http://schemas.microsoft.com/office/drawing/2014/main" id="{D3EC9748-D49D-904F-B28B-C297215044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00" y="163295"/>
            <a:ext cx="8058700" cy="477476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Helvetica" panose="020B0604020202020204" pitchFamily="34" charset="0"/>
              </a:rPr>
              <a:t> Outcome of intervention &amp; spending mapping</a:t>
            </a:r>
            <a:endParaRPr lang="en-GB" sz="2000" dirty="0">
              <a:latin typeface="Andes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ECA3F-0C01-4670-9558-F737F48D8BF6}"/>
              </a:ext>
            </a:extLst>
          </p:cNvPr>
          <p:cNvSpPr txBox="1"/>
          <p:nvPr/>
        </p:nvSpPr>
        <p:spPr>
          <a:xfrm>
            <a:off x="176249" y="1132642"/>
            <a:ext cx="8676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700" dirty="0">
                <a:latin typeface="Andes" panose="02000000000000000000" pitchFamily="50" charset="0"/>
              </a:rPr>
              <a:t>135 defined AHIP interventions with specified </a:t>
            </a:r>
            <a:r>
              <a:rPr lang="en-US" sz="1700" dirty="0"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eligibility, coverage and unit prices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700" dirty="0"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Aggregated and set into the overall spending context</a:t>
            </a:r>
            <a:endParaRPr lang="en-GB" sz="1700" dirty="0">
              <a:latin typeface="Andes" panose="020000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C1370-8B33-4178-B1B6-37DCAF30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" y="2082722"/>
            <a:ext cx="9057321" cy="24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7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69;p5">
            <a:extLst>
              <a:ext uri="{FF2B5EF4-FFF2-40B4-BE49-F238E27FC236}">
                <a16:creationId xmlns:a16="http://schemas.microsoft.com/office/drawing/2014/main" id="{D3EC9748-D49D-904F-B28B-C297215044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00" y="163295"/>
            <a:ext cx="7630997" cy="6357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ndes" panose="02000000000000000000" pitchFamily="50" charset="0"/>
              </a:rPr>
              <a:t>Challenge #4: Disease burden – spending –impact relationship</a:t>
            </a:r>
            <a:br>
              <a:rPr lang="en-US" sz="2000" dirty="0">
                <a:latin typeface="Andes" panose="02000000000000000000" pitchFamily="50" charset="0"/>
              </a:rPr>
            </a:br>
            <a:r>
              <a:rPr lang="en-US" sz="2000" dirty="0">
                <a:latin typeface="Andes" panose="02000000000000000000" pitchFamily="50" charset="0"/>
              </a:rPr>
              <a:t>                         - Review of saturations, revision of inputs</a:t>
            </a:r>
            <a:endParaRPr lang="en-GB" sz="1800" dirty="0">
              <a:latin typeface="Andes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ECA3F-0C01-4670-9558-F737F48D8BF6}"/>
              </a:ext>
            </a:extLst>
          </p:cNvPr>
          <p:cNvSpPr txBox="1"/>
          <p:nvPr/>
        </p:nvSpPr>
        <p:spPr>
          <a:xfrm>
            <a:off x="112666" y="961225"/>
            <a:ext cx="8918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1800" b="0" u="none" strike="noStrike" baseline="0" dirty="0">
                <a:latin typeface="Andes" panose="02000000000000000000" pitchFamily="50" charset="0"/>
              </a:rPr>
              <a:t>All pre-populated ICER values were updated to 2019 values. A default 30% reduction was applied to all ICERs given </a:t>
            </a:r>
            <a:r>
              <a:rPr lang="en-US" sz="1800" b="0" u="none" strike="noStrike" baseline="0" dirty="0" err="1">
                <a:latin typeface="Andes" panose="02000000000000000000" pitchFamily="50" charset="0"/>
              </a:rPr>
              <a:t>reaI</a:t>
            </a:r>
            <a:r>
              <a:rPr lang="en-US" sz="1800" b="0" u="none" strike="noStrike" baseline="0" dirty="0">
                <a:latin typeface="Andes" panose="02000000000000000000" pitchFamily="50" charset="0"/>
              </a:rPr>
              <a:t>-life service delivery conditions</a:t>
            </a:r>
          </a:p>
          <a:p>
            <a:pPr algn="l"/>
            <a:endParaRPr lang="en-US" sz="1800" b="0" u="none" strike="noStrike" baseline="0" dirty="0">
              <a:latin typeface="Andes" panose="02000000000000000000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u="none" strike="noStrike" baseline="0" dirty="0">
                <a:latin typeface="Andes" panose="02000000000000000000" pitchFamily="50" charset="0"/>
              </a:rPr>
              <a:t>For 27 of the 135 AUHC interventions, this relationship showed up as problematic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ndes" panose="02000000000000000000" pitchFamily="50" charset="0"/>
              </a:rPr>
              <a:t>Causes are the</a:t>
            </a:r>
            <a:r>
              <a:rPr lang="en-US" sz="1800" b="0" u="none" strike="noStrike" baseline="0" dirty="0">
                <a:latin typeface="Andes" panose="02000000000000000000" pitchFamily="50" charset="0"/>
              </a:rPr>
              <a:t> incomplete linkage of all the disease burden the intervention could address, or the CE of the intervention being too low</a:t>
            </a:r>
          </a:p>
          <a:p>
            <a:pPr algn="l"/>
            <a:endParaRPr lang="en-US" sz="1800" b="0" u="none" strike="noStrike" baseline="0" dirty="0">
              <a:latin typeface="Andes" panose="02000000000000000000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latin typeface="Andes" panose="02000000000000000000" pitchFamily="50" charset="0"/>
              </a:rPr>
              <a:t>Solutions: </a:t>
            </a:r>
          </a:p>
          <a:p>
            <a:pPr marL="342900" lvl="4" indent="-342900">
              <a:buFont typeface="+mj-lt"/>
              <a:buAutoNum type="alphaLcParenR"/>
            </a:pPr>
            <a:r>
              <a:rPr lang="en-US" sz="1800" dirty="0">
                <a:latin typeface="Andes" panose="02000000000000000000" pitchFamily="50" charset="0"/>
              </a:rPr>
              <a:t> B</a:t>
            </a:r>
            <a:r>
              <a:rPr lang="en-US" sz="1800" b="0" u="none" strike="noStrike" baseline="0" dirty="0">
                <a:latin typeface="Andes" panose="02000000000000000000" pitchFamily="50" charset="0"/>
              </a:rPr>
              <a:t>etter linkage of all relevant burden (as per GBD causes targeted) </a:t>
            </a:r>
          </a:p>
          <a:p>
            <a:pPr marL="342900" lvl="4" indent="-342900">
              <a:buFont typeface="+mj-lt"/>
              <a:buAutoNum type="alphaLcParenR"/>
            </a:pPr>
            <a:r>
              <a:rPr lang="en-US" sz="1800" dirty="0">
                <a:latin typeface="Andes" panose="02000000000000000000" pitchFamily="50" charset="0"/>
              </a:rPr>
              <a:t>I</a:t>
            </a:r>
            <a:r>
              <a:rPr lang="en-US" sz="1800" b="0" u="none" strike="noStrike" baseline="0" dirty="0">
                <a:latin typeface="Andes" panose="02000000000000000000" pitchFamily="50" charset="0"/>
              </a:rPr>
              <a:t>dentification of an alternative, valid ICER which was higher than the pre-populated ICER</a:t>
            </a:r>
          </a:p>
          <a:p>
            <a:pPr marL="342900" lvl="4" indent="-342900">
              <a:buFont typeface="+mj-lt"/>
              <a:buAutoNum type="alphaLcParenR"/>
            </a:pPr>
            <a:r>
              <a:rPr lang="en-US" sz="1800" dirty="0">
                <a:latin typeface="Andes" panose="02000000000000000000" pitchFamily="50" charset="0"/>
              </a:rPr>
              <a:t>Last resort (3</a:t>
            </a:r>
            <a:r>
              <a:rPr lang="en-US" sz="1800" b="0" u="none" strike="noStrike" baseline="0" dirty="0">
                <a:latin typeface="Andes" panose="02000000000000000000" pitchFamily="50" charset="0"/>
              </a:rPr>
              <a:t> interventions), was editing the burden estimate</a:t>
            </a:r>
          </a:p>
          <a:p>
            <a:pPr lvl="4"/>
            <a:r>
              <a:rPr lang="en-US" sz="1800" b="0" u="none" strike="noStrike" baseline="0" dirty="0">
                <a:latin typeface="Andes" panose="02000000000000000000" pitchFamily="50" charset="0"/>
              </a:rPr>
              <a:t>       </a:t>
            </a:r>
            <a:r>
              <a:rPr lang="en-US" sz="1800" b="0" i="1" u="none" strike="noStrike" baseline="0" dirty="0">
                <a:latin typeface="Andes" panose="02000000000000000000" pitchFamily="50" charset="0"/>
              </a:rPr>
              <a:t>For example, for C5, the burden of disease was revised to 10 DALYs from 1 DALY. </a:t>
            </a:r>
          </a:p>
        </p:txBody>
      </p:sp>
    </p:spTree>
    <p:extLst>
      <p:ext uri="{BB962C8B-B14F-4D97-AF65-F5344CB8AC3E}">
        <p14:creationId xmlns:p14="http://schemas.microsoft.com/office/powerpoint/2010/main" val="239755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ctrTitle"/>
          </p:nvPr>
        </p:nvSpPr>
        <p:spPr>
          <a:xfrm>
            <a:off x="1758400" y="221038"/>
            <a:ext cx="7262934" cy="8556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  <a:latin typeface="Andes" panose="02000000000000000000" pitchFamily="50" charset="0"/>
              </a:rPr>
              <a:t>SCENARIO 1: </a:t>
            </a:r>
            <a:br>
              <a:rPr lang="en-US" sz="2400" dirty="0">
                <a:solidFill>
                  <a:schemeClr val="accent2"/>
                </a:solidFill>
                <a:latin typeface="Andes" panose="02000000000000000000" pitchFamily="50" charset="0"/>
              </a:rPr>
            </a:br>
            <a:r>
              <a:rPr lang="en-US" sz="2400" dirty="0">
                <a:latin typeface="Andes" panose="02000000000000000000" pitchFamily="50" charset="0"/>
              </a:rPr>
              <a:t>Realistic vs. optimal intervention coverage increases</a:t>
            </a:r>
            <a:endParaRPr lang="en-US" sz="2400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  <p:sp>
        <p:nvSpPr>
          <p:cNvPr id="7" name="Google Shape;453;p37">
            <a:extLst>
              <a:ext uri="{FF2B5EF4-FFF2-40B4-BE49-F238E27FC236}">
                <a16:creationId xmlns:a16="http://schemas.microsoft.com/office/drawing/2014/main" id="{9FE3EDD6-3333-6043-B107-8BB5D3DAFAF7}"/>
              </a:ext>
            </a:extLst>
          </p:cNvPr>
          <p:cNvSpPr txBox="1">
            <a:spLocks/>
          </p:cNvSpPr>
          <p:nvPr/>
        </p:nvSpPr>
        <p:spPr>
          <a:xfrm>
            <a:off x="1624588" y="1383075"/>
            <a:ext cx="7262934" cy="356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Health gains to optimizing resource allocations within the </a:t>
            </a:r>
            <a:r>
              <a:rPr lang="en-US" sz="1800" b="1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2019 budget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ompared a model that placed </a:t>
            </a:r>
            <a:r>
              <a:rPr lang="en-US" sz="1800" b="1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limits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on potential increases in intervention coverage (</a:t>
            </a:r>
            <a:r>
              <a:rPr lang="en-US" sz="1800" i="1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intervention coverage increase) to a model that did not limit potential increases in intervention coverage (</a:t>
            </a:r>
            <a:r>
              <a:rPr lang="en-US" sz="1800" i="1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unlimited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intervention coverage increases)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For limited intervention coverage increase, the rise in intervention coverage was restricted to 10%, considered realistic for programmatic scale-up of an intervention over 1-year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b="1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qual weights 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given to cost-effectiveness, equity, financial risk protection</a:t>
            </a:r>
          </a:p>
        </p:txBody>
      </p:sp>
      <p:sp>
        <p:nvSpPr>
          <p:cNvPr id="4" name="Google Shape;146;p10">
            <a:extLst>
              <a:ext uri="{FF2B5EF4-FFF2-40B4-BE49-F238E27FC236}">
                <a16:creationId xmlns:a16="http://schemas.microsoft.com/office/drawing/2014/main" id="{865A147C-C7A0-B642-9E9B-2F69C3DB7D93}"/>
              </a:ext>
            </a:extLst>
          </p:cNvPr>
          <p:cNvSpPr txBox="1">
            <a:spLocks/>
          </p:cNvSpPr>
          <p:nvPr/>
        </p:nvSpPr>
        <p:spPr>
          <a:xfrm>
            <a:off x="477175" y="4762500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17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7A41FC-6DE6-9845-A622-AB48BB43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09" y="314681"/>
            <a:ext cx="5699191" cy="396300"/>
          </a:xfrm>
        </p:spPr>
        <p:txBody>
          <a:bodyPr/>
          <a:lstStyle/>
          <a:p>
            <a:r>
              <a:rPr lang="en-US" dirty="0">
                <a:latin typeface="Andes" panose="02000000000000000000" pitchFamily="50" charset="0"/>
              </a:rPr>
              <a:t>Scenario 1: Spending results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2951271-F907-44B5-849F-D8D4369C7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64188"/>
              </p:ext>
            </p:extLst>
          </p:nvPr>
        </p:nvGraphicFramePr>
        <p:xfrm>
          <a:off x="183997" y="923926"/>
          <a:ext cx="6084976" cy="386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066D248-6634-D440-ADE4-C010A63D8220}"/>
              </a:ext>
            </a:extLst>
          </p:cNvPr>
          <p:cNvSpPr/>
          <p:nvPr/>
        </p:nvSpPr>
        <p:spPr>
          <a:xfrm>
            <a:off x="1079429" y="4134399"/>
            <a:ext cx="9412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2019 spending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01C42-1120-B743-881C-A4F43EDDF72D}"/>
              </a:ext>
            </a:extLst>
          </p:cNvPr>
          <p:cNvSpPr/>
          <p:nvPr/>
        </p:nvSpPr>
        <p:spPr>
          <a:xfrm>
            <a:off x="2188554" y="4153998"/>
            <a:ext cx="12554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900" dirty="0"/>
              <a:t>Optimized spending</a:t>
            </a:r>
            <a:br>
              <a:rPr lang="en-US" sz="900" dirty="0"/>
            </a:br>
            <a:r>
              <a:rPr lang="en-US" sz="900" dirty="0"/>
              <a:t>(Limited intervention </a:t>
            </a:r>
            <a:br>
              <a:rPr lang="en-US" sz="900" dirty="0"/>
            </a:br>
            <a:r>
              <a:rPr lang="en-US" sz="900" dirty="0"/>
              <a:t>coverage increase)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3EA36-DC77-6A4F-908C-10515114E0A2}"/>
              </a:ext>
            </a:extLst>
          </p:cNvPr>
          <p:cNvSpPr/>
          <p:nvPr/>
        </p:nvSpPr>
        <p:spPr>
          <a:xfrm>
            <a:off x="3379043" y="4153998"/>
            <a:ext cx="13644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900" dirty="0"/>
              <a:t>Optimized spending</a:t>
            </a:r>
            <a:br>
              <a:rPr lang="en-US" sz="900" dirty="0"/>
            </a:br>
            <a:r>
              <a:rPr lang="en-US" sz="900" dirty="0"/>
              <a:t>(Unlimited intervention </a:t>
            </a:r>
            <a:br>
              <a:rPr lang="en-US" sz="900" dirty="0"/>
            </a:br>
            <a:r>
              <a:rPr lang="en-US" sz="900" dirty="0"/>
              <a:t>coverage increase)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EFA3152-3739-4568-9E39-E5406CE7B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100" y="365124"/>
            <a:ext cx="2368703" cy="4524375"/>
          </a:xfr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Consistently highest allocations for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CVD package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Consistently largest %-increases in spending for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musculoskeletal and cancer packages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Palliative care package </a:t>
            </a:r>
            <a:r>
              <a:rPr lang="en-US" altLang="en-US" sz="18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gained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44% in spending in the limited coverage increase option</a:t>
            </a:r>
          </a:p>
          <a:p>
            <a:pPr>
              <a:buFont typeface="Wingdings" pitchFamily="2" charset="2"/>
              <a:buChar char="§"/>
            </a:pPr>
            <a:endParaRPr lang="en-US" sz="175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F5B3F9F-3A8A-4DEA-B907-428D3E38A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56989"/>
              </p:ext>
            </p:extLst>
          </p:nvPr>
        </p:nvGraphicFramePr>
        <p:xfrm>
          <a:off x="195148" y="891355"/>
          <a:ext cx="6172200" cy="312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0" name="Google Shape;400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7A41FC-6DE6-9845-A622-AB48BB43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09" y="352781"/>
            <a:ext cx="4762798" cy="396300"/>
          </a:xfrm>
        </p:spPr>
        <p:txBody>
          <a:bodyPr/>
          <a:lstStyle/>
          <a:p>
            <a:r>
              <a:rPr lang="en-US" dirty="0">
                <a:latin typeface="Andes" panose="02000000000000000000" pitchFamily="50" charset="0"/>
              </a:rPr>
              <a:t>Scenario 1: DALY impact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9897CD-B8E8-0A4A-8B4B-8083BA6D5F4F}"/>
              </a:ext>
            </a:extLst>
          </p:cNvPr>
          <p:cNvSpPr/>
          <p:nvPr/>
        </p:nvSpPr>
        <p:spPr>
          <a:xfrm>
            <a:off x="846041" y="3724715"/>
            <a:ext cx="12490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2019 DALYs averted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30009-B36D-E64E-95E4-D15E15AA2930}"/>
              </a:ext>
            </a:extLst>
          </p:cNvPr>
          <p:cNvSpPr/>
          <p:nvPr/>
        </p:nvSpPr>
        <p:spPr>
          <a:xfrm>
            <a:off x="2147527" y="3744314"/>
            <a:ext cx="11785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900" dirty="0"/>
              <a:t>Optimized (Limited </a:t>
            </a:r>
            <a:br>
              <a:rPr lang="en-US" sz="900" dirty="0"/>
            </a:br>
            <a:r>
              <a:rPr lang="en-US" sz="900" dirty="0"/>
              <a:t>intervention </a:t>
            </a:r>
            <a:br>
              <a:rPr lang="en-US" sz="900" dirty="0"/>
            </a:br>
            <a:r>
              <a:rPr lang="en-US" sz="900" dirty="0"/>
              <a:t>coverage increase)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F2408-1217-FF49-B3D5-94DE396DA5FA}"/>
              </a:ext>
            </a:extLst>
          </p:cNvPr>
          <p:cNvSpPr/>
          <p:nvPr/>
        </p:nvSpPr>
        <p:spPr>
          <a:xfrm>
            <a:off x="3338015" y="3744314"/>
            <a:ext cx="12875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900" dirty="0"/>
              <a:t>Optimized (Unlimited </a:t>
            </a:r>
            <a:br>
              <a:rPr lang="en-US" sz="900" dirty="0"/>
            </a:br>
            <a:r>
              <a:rPr lang="en-US" sz="900" dirty="0"/>
              <a:t>intervention </a:t>
            </a:r>
            <a:br>
              <a:rPr lang="en-US" sz="900" dirty="0"/>
            </a:br>
            <a:r>
              <a:rPr lang="en-US" sz="900" dirty="0"/>
              <a:t>coverage increase)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60591C-065D-B940-ADA7-7E1E4F97B1C0}"/>
              </a:ext>
            </a:extLst>
          </p:cNvPr>
          <p:cNvSpPr/>
          <p:nvPr/>
        </p:nvSpPr>
        <p:spPr>
          <a:xfrm rot="16200000">
            <a:off x="-510694" y="2292031"/>
            <a:ext cx="13885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kern="1200" dirty="0">
                <a:solidFill>
                  <a:sysClr val="windowText" lastClr="000000"/>
                </a:solidFill>
                <a:latin typeface="+mn-lt"/>
              </a:rPr>
              <a:t>Number of DALYs averted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1AB90CA-3418-444D-A15B-70FDABBC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3999" y="352424"/>
            <a:ext cx="2378431" cy="4467225"/>
          </a:xfr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2019 baseline: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120,000 averted DALYs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</a:pPr>
            <a:endParaRPr lang="en-US" altLang="en-US" sz="1600" dirty="0"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16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imited coverage increase: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9% higher DALY impact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16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nlimited coverage increase: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26% higher DALY impact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Packages without increasing spending </a:t>
            </a:r>
            <a:r>
              <a:rPr lang="en-US" altLang="en-US" sz="16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can gain impact through </a:t>
            </a:r>
            <a:r>
              <a:rPr lang="en-US" altLang="en-US" sz="16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internal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re-allocations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in a package’s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16831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 txBox="1">
            <a:spLocks noGrp="1"/>
          </p:cNvSpPr>
          <p:nvPr>
            <p:ph type="title"/>
          </p:nvPr>
        </p:nvSpPr>
        <p:spPr>
          <a:xfrm>
            <a:off x="1516400" y="28856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>
                <a:latin typeface="Andes" panose="02000000000000000000" pitchFamily="50" charset="0"/>
              </a:rPr>
              <a:t>ACKNOWLEDGEMENTS</a:t>
            </a:r>
          </a:p>
        </p:txBody>
      </p:sp>
      <p:sp>
        <p:nvSpPr>
          <p:cNvPr id="453" name="Google Shape;453;p37"/>
          <p:cNvSpPr txBox="1">
            <a:spLocks noGrp="1"/>
          </p:cNvSpPr>
          <p:nvPr>
            <p:ph type="body" idx="1"/>
          </p:nvPr>
        </p:nvSpPr>
        <p:spPr>
          <a:xfrm>
            <a:off x="1396239" y="882813"/>
            <a:ext cx="7506461" cy="41835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Ministry of Health of Armenia: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Lena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Nanushyan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Lusine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Qocharyan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Lusine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Avalyan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Qnar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Ghonyan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Liana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Barseghyan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Nune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Pashayan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Tsaghkanush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Sargsyan 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State Health Agency: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Tsaghik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Vardanyan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Lusine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Yengibaryan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Garush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Ayvazyan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National Institute of Health</a:t>
            </a:r>
            <a:r>
              <a:rPr lang="en-US" sz="1400" dirty="0">
                <a:latin typeface="Andes" panose="02000000000000000000" pitchFamily="50" charset="0"/>
              </a:rPr>
              <a:t>: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Alexander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Bazarchyan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Diana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Andreasyan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Anastas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Aghazaryan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Naira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Davtyan</a:t>
            </a:r>
            <a:endParaRPr lang="en-US" sz="1400" dirty="0">
              <a:latin typeface="Andes" panose="02000000000000000000" pitchFamily="50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Health Project Implementation Unit:</a:t>
            </a:r>
            <a:r>
              <a:rPr lang="en-US" sz="1400" dirty="0">
                <a:latin typeface="Andes" panose="02000000000000000000" pitchFamily="50" charset="0"/>
              </a:rPr>
              <a:t>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Yervand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Elibekyan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Anna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Lalayan</a:t>
            </a:r>
            <a:endParaRPr lang="en-US" sz="1400" dirty="0">
              <a:latin typeface="Andes" panose="02000000000000000000" pitchFamily="50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Global Fund Project Coordination Team</a:t>
            </a:r>
            <a:r>
              <a:rPr lang="en-US" sz="1400" dirty="0">
                <a:latin typeface="Andes" panose="02000000000000000000" pitchFamily="50" charset="0"/>
              </a:rPr>
              <a:t>: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Hasmik Harutyunyan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Kristina Khachatryan,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Lilit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Khachatryan</a:t>
            </a:r>
            <a:r>
              <a:rPr lang="en-GB" sz="1400" b="1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Gayane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Sahakyan</a:t>
            </a:r>
            <a:endParaRPr lang="en-US" sz="1400" dirty="0">
              <a:latin typeface="Andes" panose="02000000000000000000" pitchFamily="50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World Bank Team members/ co-authors</a:t>
            </a:r>
            <a:r>
              <a:rPr lang="en-US" sz="1400" dirty="0">
                <a:latin typeface="Andes" panose="02000000000000000000" pitchFamily="50" charset="0"/>
              </a:rPr>
              <a:t>: Marianna </a:t>
            </a:r>
            <a:r>
              <a:rPr lang="en-US" sz="1400" dirty="0" err="1">
                <a:latin typeface="Andes" panose="02000000000000000000" pitchFamily="50" charset="0"/>
              </a:rPr>
              <a:t>Koshkakaryan</a:t>
            </a:r>
            <a:r>
              <a:rPr lang="en-US" sz="1400" dirty="0">
                <a:latin typeface="Andes" panose="02000000000000000000" pitchFamily="50" charset="0"/>
              </a:rPr>
              <a:t>, </a:t>
            </a:r>
            <a:r>
              <a:rPr lang="en-US" sz="1400" dirty="0" err="1">
                <a:latin typeface="Andes" panose="02000000000000000000" pitchFamily="50" charset="0"/>
              </a:rPr>
              <a:t>Lusine</a:t>
            </a:r>
            <a:r>
              <a:rPr lang="en-US" sz="1400" dirty="0">
                <a:latin typeface="Andes" panose="02000000000000000000" pitchFamily="50" charset="0"/>
              </a:rPr>
              <a:t> </a:t>
            </a:r>
            <a:r>
              <a:rPr lang="en-US" sz="1400" dirty="0" err="1">
                <a:latin typeface="Andes" panose="02000000000000000000" pitchFamily="50" charset="0"/>
              </a:rPr>
              <a:t>Yengibaryan</a:t>
            </a:r>
            <a:r>
              <a:rPr lang="en-US" sz="1400" dirty="0">
                <a:latin typeface="Andes" panose="02000000000000000000" pitchFamily="50" charset="0"/>
              </a:rPr>
              <a:t>, </a:t>
            </a:r>
            <a:r>
              <a:rPr lang="en-US" sz="1400" dirty="0" err="1">
                <a:latin typeface="Andes" panose="02000000000000000000" pitchFamily="50" charset="0"/>
              </a:rPr>
              <a:t>Xiaohui</a:t>
            </a:r>
            <a:r>
              <a:rPr lang="en-US" sz="1400" dirty="0">
                <a:latin typeface="Andes" panose="02000000000000000000" pitchFamily="50" charset="0"/>
              </a:rPr>
              <a:t> Hou, Tommy Wilkinson. 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World Bank: 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Sylvie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Bossoutrot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Tania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Dmytraczenko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Toomas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Palu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Denizhan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Duran,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Arpine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Azaryan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Lilit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Simonyan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Fenya</a:t>
            </a:r>
            <a:r>
              <a:rPr lang="en-GB" sz="14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Epremyan</a:t>
            </a:r>
            <a:endParaRPr lang="en-GB" sz="1400" dirty="0"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400" b="1" dirty="0">
                <a:latin typeface="Andes" panose="02000000000000000000" pitchFamily="50" charset="0"/>
              </a:rPr>
              <a:t>Funding: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ndes" panose="02000000000000000000" pitchFamily="50" charset="0"/>
              </a:rPr>
              <a:t>Gavi, The Vaccine Alliance; The Global Fund to Fight AIDS, Tuberculosis and Malaria; Bill and Melinda Gates Foundation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Andes" panose="02000000000000000000" pitchFamily="50" charset="0"/>
            </a:endParaRPr>
          </a:p>
        </p:txBody>
      </p:sp>
      <p:grpSp>
        <p:nvGrpSpPr>
          <p:cNvPr id="5" name="Google Shape;674;p39">
            <a:extLst>
              <a:ext uri="{FF2B5EF4-FFF2-40B4-BE49-F238E27FC236}">
                <a16:creationId xmlns:a16="http://schemas.microsoft.com/office/drawing/2014/main" id="{4F46DC5F-6D82-4A96-B278-4378E212BA61}"/>
              </a:ext>
            </a:extLst>
          </p:cNvPr>
          <p:cNvGrpSpPr/>
          <p:nvPr/>
        </p:nvGrpSpPr>
        <p:grpSpPr>
          <a:xfrm>
            <a:off x="435632" y="496711"/>
            <a:ext cx="431667" cy="533314"/>
            <a:chOff x="1979475" y="4289300"/>
            <a:chExt cx="322400" cy="509225"/>
          </a:xfrm>
        </p:grpSpPr>
        <p:sp>
          <p:nvSpPr>
            <p:cNvPr id="6" name="Google Shape;675;p39">
              <a:extLst>
                <a:ext uri="{FF2B5EF4-FFF2-40B4-BE49-F238E27FC236}">
                  <a16:creationId xmlns:a16="http://schemas.microsoft.com/office/drawing/2014/main" id="{958E5F0D-197F-4B9B-B424-47BAE25FA558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" name="Google Shape;676;p39">
              <a:extLst>
                <a:ext uri="{FF2B5EF4-FFF2-40B4-BE49-F238E27FC236}">
                  <a16:creationId xmlns:a16="http://schemas.microsoft.com/office/drawing/2014/main" id="{1DCCE0C9-F4BE-4612-A800-D02364DCA7F6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" name="Google Shape;677;p39">
              <a:extLst>
                <a:ext uri="{FF2B5EF4-FFF2-40B4-BE49-F238E27FC236}">
                  <a16:creationId xmlns:a16="http://schemas.microsoft.com/office/drawing/2014/main" id="{7155521A-6375-4E74-A56C-F7D7B94037A2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97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ctrTitle"/>
          </p:nvPr>
        </p:nvSpPr>
        <p:spPr>
          <a:xfrm>
            <a:off x="1769551" y="192540"/>
            <a:ext cx="7262934" cy="9671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>
                <a:solidFill>
                  <a:schemeClr val="accent2"/>
                </a:solidFill>
                <a:latin typeface="Andes" panose="02000000000000000000" pitchFamily="50" charset="0"/>
              </a:rPr>
              <a:t>SCENARIO 2: </a:t>
            </a:r>
            <a:br>
              <a:rPr lang="en-US" sz="2800" dirty="0">
                <a:solidFill>
                  <a:schemeClr val="accent2"/>
                </a:solidFill>
                <a:latin typeface="Andes" panose="02000000000000000000" pitchFamily="50" charset="0"/>
              </a:rPr>
            </a:br>
            <a:r>
              <a:rPr lang="en-US" sz="2800" dirty="0">
                <a:solidFill>
                  <a:schemeClr val="accent2"/>
                </a:solidFill>
                <a:latin typeface="Andes" panose="02000000000000000000" pitchFamily="50" charset="0"/>
              </a:rPr>
              <a:t>2019 versus Increased budget</a:t>
            </a:r>
            <a:endParaRPr lang="en-US" sz="2600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  <p:sp>
        <p:nvSpPr>
          <p:cNvPr id="7" name="Google Shape;453;p37">
            <a:extLst>
              <a:ext uri="{FF2B5EF4-FFF2-40B4-BE49-F238E27FC236}">
                <a16:creationId xmlns:a16="http://schemas.microsoft.com/office/drawing/2014/main" id="{9FE3EDD6-3333-6043-B107-8BB5D3DAFAF7}"/>
              </a:ext>
            </a:extLst>
          </p:cNvPr>
          <p:cNvSpPr txBox="1">
            <a:spLocks/>
          </p:cNvSpPr>
          <p:nvPr/>
        </p:nvSpPr>
        <p:spPr>
          <a:xfrm>
            <a:off x="1624588" y="1572322"/>
            <a:ext cx="7262934" cy="341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mplications of a hypothetical higher budget, that was funded at </a:t>
            </a:r>
            <a:r>
              <a:rPr lang="en-US" sz="2000" b="1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37.9% above the 2019 level </a:t>
            </a:r>
            <a:r>
              <a:rPr lang="en-US" sz="20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for optimizing allocations</a:t>
            </a:r>
          </a:p>
          <a:p>
            <a:pPr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igher budget decided in discussion with the Ministry of Health as a hypothetical increase of the allocation to health from 5.8% to 8.0% of the 2019 state budget</a:t>
            </a:r>
          </a:p>
          <a:p>
            <a:pPr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No limits to potential increases in intervention coverage</a:t>
            </a:r>
          </a:p>
          <a:p>
            <a:pPr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As in Scenario 1, e</a:t>
            </a:r>
            <a:r>
              <a:rPr lang="en-US" sz="20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qual weights were given to cost-effectiveness, equity, and financial protection</a:t>
            </a:r>
          </a:p>
        </p:txBody>
      </p:sp>
      <p:sp>
        <p:nvSpPr>
          <p:cNvPr id="4" name="Google Shape;146;p10">
            <a:extLst>
              <a:ext uri="{FF2B5EF4-FFF2-40B4-BE49-F238E27FC236}">
                <a16:creationId xmlns:a16="http://schemas.microsoft.com/office/drawing/2014/main" id="{B370154E-C29F-0748-9A51-05BB5B316FFF}"/>
              </a:ext>
            </a:extLst>
          </p:cNvPr>
          <p:cNvSpPr txBox="1">
            <a:spLocks/>
          </p:cNvSpPr>
          <p:nvPr/>
        </p:nvSpPr>
        <p:spPr>
          <a:xfrm>
            <a:off x="477175" y="4762500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20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1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7A41FC-6DE6-9845-A622-AB48BB43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09" y="276581"/>
            <a:ext cx="5771535" cy="396300"/>
          </a:xfrm>
        </p:spPr>
        <p:txBody>
          <a:bodyPr/>
          <a:lstStyle/>
          <a:p>
            <a:r>
              <a:rPr lang="en-US" dirty="0">
                <a:latin typeface="Andes" panose="02000000000000000000" pitchFamily="50" charset="0"/>
              </a:rPr>
              <a:t>Scenario 2: Spending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09C298-F0D8-3141-A5BF-DA17FFE14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8065" y="448787"/>
            <a:ext cx="2436541" cy="4532068"/>
          </a:xfrm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Again consistently highest allocations for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CVD package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600" b="1" dirty="0">
              <a:solidFill>
                <a:schemeClr val="tx1"/>
              </a:solidFill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At both budget levels, optimization prioritized the packages for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surgery, musculoskeletal disorders, cancers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endParaRPr lang="en-US" altLang="en-US" sz="1600" b="1" dirty="0"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With the higher budget, additional packages were scaled-up: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mental health, palliative care, pandemic interventions, rehabilitation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0D1B934-529B-4AE6-AA07-49E7B0383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269284"/>
              </p:ext>
            </p:extLst>
          </p:nvPr>
        </p:nvGraphicFramePr>
        <p:xfrm>
          <a:off x="413550" y="914400"/>
          <a:ext cx="5691294" cy="405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A06A309-EFC7-BC44-A178-9F5423BEB16B}"/>
              </a:ext>
            </a:extLst>
          </p:cNvPr>
          <p:cNvSpPr/>
          <p:nvPr/>
        </p:nvSpPr>
        <p:spPr>
          <a:xfrm rot="16200000">
            <a:off x="12572" y="2200975"/>
            <a:ext cx="5261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kern="1200" dirty="0">
                <a:solidFill>
                  <a:sysClr val="windowText" lastClr="000000"/>
                </a:solidFill>
                <a:latin typeface="+mn-lt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353044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7A41FC-6DE6-9845-A622-AB48BB43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09" y="352781"/>
            <a:ext cx="4762798" cy="396300"/>
          </a:xfrm>
        </p:spPr>
        <p:txBody>
          <a:bodyPr/>
          <a:lstStyle/>
          <a:p>
            <a:r>
              <a:rPr lang="en-US" dirty="0">
                <a:latin typeface="Andes" panose="02000000000000000000" pitchFamily="50" charset="0"/>
              </a:rPr>
              <a:t>Scenario 2: DALY impact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09C298-F0D8-3141-A5BF-DA17FFE14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8582" y="352781"/>
            <a:ext cx="2439302" cy="4790719"/>
          </a:xfr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Compared to the optimized 2019 budget, optimized allocations within the higher budget averted an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additional 15,000 DALYs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At the higher budget, all but one package (adult febrile illness) had higher averted DALYs than under the optimized 2019 budget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 higher budget, allocated optimally, averted an additional 38.7% DALYs above the 2019 actual allocations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</a:pPr>
            <a:endParaRPr lang="en-US" sz="1500" dirty="0">
              <a:latin typeface="Andes" panose="02000000000000000000" pitchFamily="50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62343D8-2133-4C08-B147-62F5C6540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461724"/>
              </p:ext>
            </p:extLst>
          </p:nvPr>
        </p:nvGraphicFramePr>
        <p:xfrm>
          <a:off x="333309" y="1043710"/>
          <a:ext cx="5928946" cy="367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2C2B077-5C6A-C14F-A28A-63E59E95D748}"/>
              </a:ext>
            </a:extLst>
          </p:cNvPr>
          <p:cNvSpPr/>
          <p:nvPr/>
        </p:nvSpPr>
        <p:spPr>
          <a:xfrm rot="16200000">
            <a:off x="-510694" y="2292031"/>
            <a:ext cx="13885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kern="1200" dirty="0">
                <a:solidFill>
                  <a:sysClr val="windowText" lastClr="000000"/>
                </a:solidFill>
                <a:latin typeface="+mn-lt"/>
              </a:rPr>
              <a:t>Number of DALYs averted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9BD827-9711-9C4D-BF90-3F245E40FD1F}"/>
              </a:ext>
            </a:extLst>
          </p:cNvPr>
          <p:cNvSpPr/>
          <p:nvPr/>
        </p:nvSpPr>
        <p:spPr>
          <a:xfrm>
            <a:off x="884827" y="4306924"/>
            <a:ext cx="12490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2019 DALYs averted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9D9338-64D2-544F-8D05-1F496EBD5820}"/>
              </a:ext>
            </a:extLst>
          </p:cNvPr>
          <p:cNvSpPr/>
          <p:nvPr/>
        </p:nvSpPr>
        <p:spPr>
          <a:xfrm>
            <a:off x="2279289" y="4326523"/>
            <a:ext cx="9925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900" dirty="0"/>
              <a:t>Optimized</a:t>
            </a:r>
            <a:br>
              <a:rPr lang="en-US" sz="900" dirty="0"/>
            </a:br>
            <a:r>
              <a:rPr lang="en-US" sz="900" dirty="0"/>
              <a:t> DALYs averted</a:t>
            </a:r>
            <a:br>
              <a:rPr lang="en-US" sz="900" dirty="0"/>
            </a:br>
            <a:r>
              <a:rPr lang="en-US" sz="900" dirty="0"/>
              <a:t>(2019 budget)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77A6F-6E2A-774F-9048-F1AA748E5852}"/>
              </a:ext>
            </a:extLst>
          </p:cNvPr>
          <p:cNvSpPr/>
          <p:nvPr/>
        </p:nvSpPr>
        <p:spPr>
          <a:xfrm>
            <a:off x="3524277" y="4326523"/>
            <a:ext cx="9925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900" dirty="0"/>
              <a:t>Optimized</a:t>
            </a:r>
            <a:br>
              <a:rPr lang="en-US" sz="900" dirty="0"/>
            </a:br>
            <a:r>
              <a:rPr lang="en-US" sz="900" dirty="0"/>
              <a:t> DALYs averted</a:t>
            </a:r>
            <a:br>
              <a:rPr lang="en-US" sz="900" dirty="0"/>
            </a:br>
            <a:r>
              <a:rPr lang="en-US" sz="900" dirty="0"/>
              <a:t>(higher budget)</a:t>
            </a:r>
            <a:endParaRPr lang="en-US" sz="9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4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ctrTitle"/>
          </p:nvPr>
        </p:nvSpPr>
        <p:spPr>
          <a:xfrm>
            <a:off x="1706649" y="212137"/>
            <a:ext cx="7262934" cy="77499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  <a:latin typeface="Andes" panose="02000000000000000000" pitchFamily="50" charset="0"/>
              </a:rPr>
              <a:t>SCENARIO 3: </a:t>
            </a:r>
            <a:br>
              <a:rPr lang="en-US" sz="2400" dirty="0">
                <a:solidFill>
                  <a:schemeClr val="accent2"/>
                </a:solidFill>
                <a:latin typeface="Andes" panose="02000000000000000000" pitchFamily="50" charset="0"/>
              </a:rPr>
            </a:br>
            <a:r>
              <a:rPr lang="en-US" sz="2400" dirty="0">
                <a:latin typeface="Andes" panose="02000000000000000000" pitchFamily="50" charset="0"/>
              </a:rPr>
              <a:t>Differential weights in optimization algorithm</a:t>
            </a:r>
            <a:endParaRPr lang="en-US" sz="2400" b="0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  <p:sp>
        <p:nvSpPr>
          <p:cNvPr id="7" name="Google Shape;453;p37">
            <a:extLst>
              <a:ext uri="{FF2B5EF4-FFF2-40B4-BE49-F238E27FC236}">
                <a16:creationId xmlns:a16="http://schemas.microsoft.com/office/drawing/2014/main" id="{9FE3EDD6-3333-6043-B107-8BB5D3DAFAF7}"/>
              </a:ext>
            </a:extLst>
          </p:cNvPr>
          <p:cNvSpPr txBox="1">
            <a:spLocks/>
          </p:cNvSpPr>
          <p:nvPr/>
        </p:nvSpPr>
        <p:spPr>
          <a:xfrm>
            <a:off x="1651229" y="1280007"/>
            <a:ext cx="7262934" cy="19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3000"/>
              <a:buFont typeface="IBM Plex Sans Light"/>
              <a:buNone/>
              <a:defRPr sz="3000" b="0" i="0" u="none" strike="noStrike" cap="none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ealth gains to optimizing resource allocations within the 2019 budget by varying the weights given to cost-effectiveness (CE), equity and financial protection in the optimization formula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“CE-focused model”: </a:t>
            </a:r>
            <a:r>
              <a:rPr lang="en-US" sz="1800" u="sng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0.80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: 0.10 : 0.10 weighing  (not equal 0.33)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Allowable intervention coverage increase limited (short-term scale-up)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F7498-938A-4127-B2D8-D7E3DF83F9BC}"/>
              </a:ext>
            </a:extLst>
          </p:cNvPr>
          <p:cNvSpPr txBox="1"/>
          <p:nvPr/>
        </p:nvSpPr>
        <p:spPr>
          <a:xfrm>
            <a:off x="1706649" y="3209157"/>
            <a:ext cx="7262934" cy="1795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80" rtlCol="0">
            <a:spAutoFit/>
          </a:bodyPr>
          <a:lstStyle/>
          <a:p>
            <a:pPr lvl="3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FINANCIAL RISK PROTECTION: SCORES 1-6</a:t>
            </a:r>
            <a:r>
              <a:rPr lang="en-US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3" indent="-285750">
              <a:lnSpc>
                <a:spcPct val="115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300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1-5 points based on </a:t>
            </a:r>
            <a:r>
              <a:rPr lang="en-US" sz="1300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local unit price, 1 point if expenditure likely recurrent beyond 1 year</a:t>
            </a:r>
          </a:p>
          <a:p>
            <a:pPr marL="285750" lvl="3" indent="-285750">
              <a:lnSpc>
                <a:spcPct val="115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Lowest price band</a:t>
            </a:r>
            <a:r>
              <a:rPr lang="en-US" sz="1300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&lt;3,000 AMD, highest band 180,001+</a:t>
            </a:r>
            <a:r>
              <a:rPr lang="en-US" sz="1300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AMD</a:t>
            </a:r>
            <a:endParaRPr lang="en-GB" sz="1300" dirty="0">
              <a:solidFill>
                <a:schemeClr val="bg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-285750">
              <a:lnSpc>
                <a:spcPct val="115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EQUITY: SCORES 1-3</a:t>
            </a:r>
          </a:p>
          <a:p>
            <a:pPr marL="285750" lvl="3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Highest score pregnant/ lactating women, children, disabled populations, populations with poverty-related diseases such as malnutrition and TB</a:t>
            </a:r>
          </a:p>
          <a:p>
            <a:pPr lvl="3" indent="-285750">
              <a:lnSpc>
                <a:spcPct val="115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Lowest score for general population</a:t>
            </a:r>
            <a:endParaRPr lang="en-GB" sz="1300" dirty="0">
              <a:solidFill>
                <a:schemeClr val="bg1"/>
              </a:solidFill>
              <a:effectLst/>
              <a:latin typeface="Ande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46;p10">
            <a:extLst>
              <a:ext uri="{FF2B5EF4-FFF2-40B4-BE49-F238E27FC236}">
                <a16:creationId xmlns:a16="http://schemas.microsoft.com/office/drawing/2014/main" id="{D217BAEA-6EA5-2143-BAFB-66B96B756015}"/>
              </a:ext>
            </a:extLst>
          </p:cNvPr>
          <p:cNvSpPr txBox="1">
            <a:spLocks/>
          </p:cNvSpPr>
          <p:nvPr/>
        </p:nvSpPr>
        <p:spPr>
          <a:xfrm>
            <a:off x="477175" y="4762500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23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193930B-4A7D-42DF-9071-83CBAFFA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510" y="1516041"/>
            <a:ext cx="2554224" cy="3505200"/>
          </a:xfrm>
          <a:prstGeom prst="rect">
            <a:avLst/>
          </a:prstGeom>
        </p:spPr>
      </p:pic>
      <p:sp>
        <p:nvSpPr>
          <p:cNvPr id="400" name="Google Shape;400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7A41FC-6DE6-9845-A622-AB48BB433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008" y="104165"/>
            <a:ext cx="8030991" cy="635700"/>
          </a:xfrm>
        </p:spPr>
        <p:txBody>
          <a:bodyPr/>
          <a:lstStyle/>
          <a:p>
            <a:r>
              <a:rPr lang="en-US" dirty="0">
                <a:latin typeface="Andes" panose="02000000000000000000" pitchFamily="50" charset="0"/>
              </a:rPr>
              <a:t>Scenario 3: </a:t>
            </a:r>
            <a:r>
              <a:rPr lang="en-US" sz="2800" dirty="0">
                <a:latin typeface="Andes" panose="02000000000000000000" pitchFamily="50" charset="0"/>
              </a:rPr>
              <a:t>Spending results &amp; DALY impact</a:t>
            </a:r>
            <a:endParaRPr lang="en-US" dirty="0">
              <a:latin typeface="Andes" panose="020000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09C298-F0D8-3141-A5BF-DA17FFE14F1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9588" y="1021446"/>
            <a:ext cx="8581170" cy="279103"/>
          </a:xfrm>
        </p:spPr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EXAMPLE CANCER PACKAGE:  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Childhood cancer allocation dependent on weights in model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B74A33B-839E-4CF5-9E0F-05A5A6175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123187"/>
              </p:ext>
            </p:extLst>
          </p:nvPr>
        </p:nvGraphicFramePr>
        <p:xfrm>
          <a:off x="127224" y="1321805"/>
          <a:ext cx="5997749" cy="368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F9D5FB-B225-F84F-A1A2-084C27B1BC88}"/>
              </a:ext>
            </a:extLst>
          </p:cNvPr>
          <p:cNvSpPr/>
          <p:nvPr/>
        </p:nvSpPr>
        <p:spPr>
          <a:xfrm rot="16200000">
            <a:off x="34280" y="2793095"/>
            <a:ext cx="5261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kern="1200" dirty="0">
                <a:solidFill>
                  <a:sysClr val="windowText" lastClr="000000"/>
                </a:solidFill>
                <a:latin typeface="+mn-lt"/>
              </a:rPr>
              <a:t>Millions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C72A3-301F-B54F-935C-6173BA492F90}"/>
              </a:ext>
            </a:extLst>
          </p:cNvPr>
          <p:cNvSpPr txBox="1"/>
          <p:nvPr/>
        </p:nvSpPr>
        <p:spPr>
          <a:xfrm>
            <a:off x="263499" y="1324730"/>
            <a:ext cx="540354" cy="3430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000" dirty="0"/>
              <a:t>2,000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1,800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1,600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1,400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1,200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1,000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800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600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400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200</a:t>
            </a:r>
          </a:p>
          <a:p>
            <a:pPr algn="r">
              <a:lnSpc>
                <a:spcPct val="200000"/>
              </a:lnSpc>
            </a:pPr>
            <a:r>
              <a:rPr lang="en-US" sz="1000" dirty="0"/>
              <a:t>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31BB5B-0AC9-474C-B640-B0B172FC062E}"/>
              </a:ext>
            </a:extLst>
          </p:cNvPr>
          <p:cNvSpPr txBox="1">
            <a:spLocks/>
          </p:cNvSpPr>
          <p:nvPr/>
        </p:nvSpPr>
        <p:spPr>
          <a:xfrm>
            <a:off x="1030884" y="1497396"/>
            <a:ext cx="2054061" cy="51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IBM Plex Sans Light"/>
              <a:buNone/>
            </a:pP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Spending</a:t>
            </a: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51006-5C6F-234B-96DF-08A19487745E}"/>
              </a:ext>
            </a:extLst>
          </p:cNvPr>
          <p:cNvSpPr/>
          <p:nvPr/>
        </p:nvSpPr>
        <p:spPr>
          <a:xfrm>
            <a:off x="734775" y="4603187"/>
            <a:ext cx="6506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2019 DALYs averted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F3C850-5BF0-9E49-90F0-96A6F7108F8B}"/>
              </a:ext>
            </a:extLst>
          </p:cNvPr>
          <p:cNvSpPr/>
          <p:nvPr/>
        </p:nvSpPr>
        <p:spPr>
          <a:xfrm>
            <a:off x="1602993" y="4612423"/>
            <a:ext cx="6506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Equal </a:t>
            </a:r>
            <a:br>
              <a:rPr lang="en-US" sz="900" dirty="0"/>
            </a:br>
            <a:r>
              <a:rPr lang="en-US" sz="900" dirty="0"/>
              <a:t>weights</a:t>
            </a:r>
            <a:br>
              <a:rPr lang="en-US" sz="900" dirty="0"/>
            </a:br>
            <a:r>
              <a:rPr lang="en-US" sz="900" dirty="0"/>
              <a:t>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894ED-CA4B-6749-86E0-A720A9E25E90}"/>
              </a:ext>
            </a:extLst>
          </p:cNvPr>
          <p:cNvSpPr/>
          <p:nvPr/>
        </p:nvSpPr>
        <p:spPr>
          <a:xfrm>
            <a:off x="2517393" y="4612423"/>
            <a:ext cx="650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CE</a:t>
            </a:r>
            <a:br>
              <a:rPr lang="en-US" sz="900" dirty="0"/>
            </a:br>
            <a:r>
              <a:rPr lang="en-US" sz="900" dirty="0"/>
              <a:t>focused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2C68B6D-228D-B04B-B32B-652146C8FBB3}"/>
              </a:ext>
            </a:extLst>
          </p:cNvPr>
          <p:cNvSpPr txBox="1">
            <a:spLocks/>
          </p:cNvSpPr>
          <p:nvPr/>
        </p:nvSpPr>
        <p:spPr>
          <a:xfrm>
            <a:off x="6491365" y="1477769"/>
            <a:ext cx="2054061" cy="51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DALYs averted</a:t>
            </a: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BBEB3-6C29-5540-B8A6-2E11912BD9E4}"/>
              </a:ext>
            </a:extLst>
          </p:cNvPr>
          <p:cNvSpPr/>
          <p:nvPr/>
        </p:nvSpPr>
        <p:spPr>
          <a:xfrm>
            <a:off x="6253475" y="4651481"/>
            <a:ext cx="6506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2019 DALYs averted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0903E6-57DE-4C45-92A1-9C331815549A}"/>
              </a:ext>
            </a:extLst>
          </p:cNvPr>
          <p:cNvSpPr/>
          <p:nvPr/>
        </p:nvSpPr>
        <p:spPr>
          <a:xfrm>
            <a:off x="7057014" y="4651481"/>
            <a:ext cx="6506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Equal </a:t>
            </a:r>
            <a:br>
              <a:rPr lang="en-US" sz="900" dirty="0"/>
            </a:br>
            <a:r>
              <a:rPr lang="en-US" sz="900" dirty="0"/>
              <a:t>weights</a:t>
            </a:r>
            <a:br>
              <a:rPr lang="en-US" sz="900" dirty="0"/>
            </a:br>
            <a:r>
              <a:rPr lang="en-US" sz="900" dirty="0"/>
              <a:t>model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7E610-4AC1-B848-A2DB-63ECE057210D}"/>
              </a:ext>
            </a:extLst>
          </p:cNvPr>
          <p:cNvSpPr/>
          <p:nvPr/>
        </p:nvSpPr>
        <p:spPr>
          <a:xfrm>
            <a:off x="7894747" y="4691474"/>
            <a:ext cx="650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CE</a:t>
            </a:r>
            <a:br>
              <a:rPr lang="en-US" sz="900" dirty="0"/>
            </a:br>
            <a:r>
              <a:rPr lang="en-US" sz="900" dirty="0"/>
              <a:t>focused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556537-B4CC-7B4A-B43C-ADBEC877EC06}"/>
              </a:ext>
            </a:extLst>
          </p:cNvPr>
          <p:cNvSpPr txBox="1"/>
          <p:nvPr/>
        </p:nvSpPr>
        <p:spPr>
          <a:xfrm>
            <a:off x="5454335" y="1417583"/>
            <a:ext cx="604722" cy="348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1000" dirty="0"/>
              <a:t>16,000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14,000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12,000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10,000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8,000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6,000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4,000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2,000</a:t>
            </a:r>
          </a:p>
          <a:p>
            <a:pPr algn="r">
              <a:lnSpc>
                <a:spcPct val="250000"/>
              </a:lnSpc>
            </a:pPr>
            <a:r>
              <a:rPr lang="en-US" sz="1000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D46368-12AB-4A81-AAD7-E8E7015E1902}"/>
              </a:ext>
            </a:extLst>
          </p:cNvPr>
          <p:cNvSpPr/>
          <p:nvPr/>
        </p:nvSpPr>
        <p:spPr>
          <a:xfrm>
            <a:off x="3431794" y="3851563"/>
            <a:ext cx="1956626" cy="39144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95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41" y="141754"/>
            <a:ext cx="7464870" cy="60418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des" panose="02000000000000000000" pitchFamily="50" charset="0"/>
              </a:rPr>
              <a:t>Conclusions (1)</a:t>
            </a:r>
            <a:endParaRPr lang="en-GB" sz="2000" dirty="0">
              <a:latin typeface="Andes" panose="02000000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10BE48-C664-474B-BFE7-21015C7DE7E6}"/>
              </a:ext>
            </a:extLst>
          </p:cNvPr>
          <p:cNvSpPr txBox="1">
            <a:spLocks/>
          </p:cNvSpPr>
          <p:nvPr/>
        </p:nvSpPr>
        <p:spPr>
          <a:xfrm>
            <a:off x="1371600" y="949706"/>
            <a:ext cx="7643445" cy="405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§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800" b="1" dirty="0">
                <a:solidFill>
                  <a:srgbClr val="3E4655"/>
                </a:solidFill>
                <a:latin typeface="Andes" panose="02000000000000000000" pitchFamily="50" charset="0"/>
                <a:ea typeface="Times New Roman" panose="02020603050405020304" pitchFamily="18" charset="0"/>
              </a:rPr>
              <a:t>Lesson 1: Increase relative funding </a:t>
            </a:r>
            <a:r>
              <a:rPr lang="en-GB" sz="1800" b="1" dirty="0">
                <a:latin typeface="Andes" panose="02000000000000000000" pitchFamily="50" charset="0"/>
                <a:ea typeface="Times New Roman" panose="02020603050405020304" pitchFamily="18" charset="0"/>
              </a:rPr>
              <a:t>for high-impact interventions</a:t>
            </a:r>
          </a:p>
          <a:p>
            <a:pPr marL="0" indent="0">
              <a:buFont typeface="Wingdings" pitchFamily="2" charset="2"/>
              <a:buNone/>
            </a:pPr>
            <a:endParaRPr lang="en-GB" sz="1800" b="1" dirty="0">
              <a:latin typeface="Andes" panose="02000000000000000000" pitchFamily="50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GB" sz="1800" dirty="0">
                <a:latin typeface="Andes" panose="02000000000000000000" pitchFamily="50" charset="0"/>
              </a:rPr>
              <a:t>CVD package addresses very high current and projected burden and received most funding in optimization</a:t>
            </a: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Higher funding for the highly cost-effective interventions in the musculoskeletal and cancer packages recommended</a:t>
            </a:r>
            <a:endParaRPr lang="en-GB" sz="1800" dirty="0">
              <a:latin typeface="Andes" panose="02000000000000000000" pitchFamily="50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en-GB" sz="1800" dirty="0">
                <a:latin typeface="Andes" panose="02000000000000000000" pitchFamily="50" charset="0"/>
              </a:rPr>
              <a:t>Optimizing resource allocations within the 2019 budget averted up to 30,000 extra DALYs</a:t>
            </a:r>
          </a:p>
        </p:txBody>
      </p:sp>
      <p:grpSp>
        <p:nvGrpSpPr>
          <p:cNvPr id="9" name="Google Shape;570;p39">
            <a:extLst>
              <a:ext uri="{FF2B5EF4-FFF2-40B4-BE49-F238E27FC236}">
                <a16:creationId xmlns:a16="http://schemas.microsoft.com/office/drawing/2014/main" id="{405693E2-E7B0-408B-8087-6520E06A0984}"/>
              </a:ext>
            </a:extLst>
          </p:cNvPr>
          <p:cNvGrpSpPr/>
          <p:nvPr/>
        </p:nvGrpSpPr>
        <p:grpSpPr>
          <a:xfrm>
            <a:off x="379279" y="443846"/>
            <a:ext cx="557700" cy="612228"/>
            <a:chOff x="5970800" y="1619250"/>
            <a:chExt cx="428650" cy="456725"/>
          </a:xfrm>
        </p:grpSpPr>
        <p:sp>
          <p:nvSpPr>
            <p:cNvPr id="11" name="Google Shape;571;p39">
              <a:extLst>
                <a:ext uri="{FF2B5EF4-FFF2-40B4-BE49-F238E27FC236}">
                  <a16:creationId xmlns:a16="http://schemas.microsoft.com/office/drawing/2014/main" id="{62ECC0F2-3B83-4B08-83D7-005F579D957B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572;p39">
              <a:extLst>
                <a:ext uri="{FF2B5EF4-FFF2-40B4-BE49-F238E27FC236}">
                  <a16:creationId xmlns:a16="http://schemas.microsoft.com/office/drawing/2014/main" id="{CE70777A-6F85-4B29-8454-46E2B07C8A59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573;p39">
              <a:extLst>
                <a:ext uri="{FF2B5EF4-FFF2-40B4-BE49-F238E27FC236}">
                  <a16:creationId xmlns:a16="http://schemas.microsoft.com/office/drawing/2014/main" id="{3787D9E0-2284-4E56-8571-02DD79B19D36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574;p39">
              <a:extLst>
                <a:ext uri="{FF2B5EF4-FFF2-40B4-BE49-F238E27FC236}">
                  <a16:creationId xmlns:a16="http://schemas.microsoft.com/office/drawing/2014/main" id="{011B7712-5F38-4485-9957-6AB43FC9ADA2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575;p39">
              <a:extLst>
                <a:ext uri="{FF2B5EF4-FFF2-40B4-BE49-F238E27FC236}">
                  <a16:creationId xmlns:a16="http://schemas.microsoft.com/office/drawing/2014/main" id="{D048467D-51A1-4FEF-85FA-E4C4DFF86D36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83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41" y="127151"/>
            <a:ext cx="7464870" cy="60418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des" panose="02000000000000000000" pitchFamily="50" charset="0"/>
              </a:rPr>
              <a:t>Conclusions (2)</a:t>
            </a:r>
            <a:endParaRPr lang="en-GB" sz="2000" dirty="0">
              <a:latin typeface="Andes" panose="02000000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10BE48-C664-474B-BFE7-21015C7DE7E6}"/>
              </a:ext>
            </a:extLst>
          </p:cNvPr>
          <p:cNvSpPr txBox="1">
            <a:spLocks/>
          </p:cNvSpPr>
          <p:nvPr/>
        </p:nvSpPr>
        <p:spPr>
          <a:xfrm>
            <a:off x="1371600" y="1024962"/>
            <a:ext cx="7643445" cy="405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§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 fontAlgn="base">
              <a:buFont typeface="Wingdings" pitchFamily="2" charset="2"/>
              <a:buNone/>
            </a:pPr>
            <a:r>
              <a:rPr lang="en-GB" sz="1800" b="1" dirty="0">
                <a:latin typeface="Andes" panose="02000000000000000000" pitchFamily="50" charset="0"/>
                <a:ea typeface="Times New Roman" panose="02020603050405020304" pitchFamily="18" charset="0"/>
              </a:rPr>
              <a:t>Lesson 2: Increase public spending on health </a:t>
            </a:r>
          </a:p>
          <a:p>
            <a:pPr marL="0" indent="0" fontAlgn="base">
              <a:buFont typeface="Wingdings" pitchFamily="2" charset="2"/>
              <a:buNone/>
            </a:pPr>
            <a:endParaRPr lang="en-GB" sz="1800" b="1" dirty="0">
              <a:latin typeface="Andes" panose="02000000000000000000" pitchFamily="50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Analysis illustrated how the limited public spending on health available restricts investments in cost-effective interventions, which target prioritized groups</a:t>
            </a: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With a 40% higher budget, additional funding was allocated to CVDs, surgery, mental health palliative care, rehabilitation, and pandemic management</a:t>
            </a:r>
            <a:endParaRPr lang="en-GB" sz="1800" dirty="0">
              <a:latin typeface="Andes" panose="02000000000000000000" pitchFamily="50" charset="0"/>
            </a:endParaRP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GB" sz="1800" dirty="0">
                <a:latin typeface="Andes" panose="02000000000000000000" pitchFamily="50" charset="0"/>
              </a:rPr>
              <a:t>The budget increase translated to an additional 15,000 DALYs averted compared to the optimization of the 2019 budget</a:t>
            </a:r>
          </a:p>
          <a:p>
            <a:pPr fontAlgn="base">
              <a:buClr>
                <a:schemeClr val="accent2"/>
              </a:buClr>
            </a:pPr>
            <a:endParaRPr lang="en-GB" sz="1800" dirty="0">
              <a:solidFill>
                <a:srgbClr val="FF0000"/>
              </a:solidFill>
              <a:latin typeface="Andes" panose="02000000000000000000" pitchFamily="50" charset="0"/>
              <a:ea typeface="Times New Roman" panose="02020603050405020304" pitchFamily="18" charset="0"/>
            </a:endParaRPr>
          </a:p>
          <a:p>
            <a:pPr fontAlgn="base">
              <a:buClr>
                <a:schemeClr val="accent2"/>
              </a:buClr>
            </a:pPr>
            <a:endParaRPr lang="en-GB" sz="1800" dirty="0">
              <a:latin typeface="Andes" panose="02000000000000000000" pitchFamily="50" charset="0"/>
              <a:ea typeface="Times New Roman" panose="02020603050405020304" pitchFamily="18" charset="0"/>
            </a:endParaRPr>
          </a:p>
          <a:p>
            <a:pPr fontAlgn="base"/>
            <a:endParaRPr lang="en-GB" sz="1200" dirty="0">
              <a:latin typeface="Andes" panose="02000000000000000000" pitchFamily="50" charset="0"/>
              <a:ea typeface="Times New Roman" panose="02020603050405020304" pitchFamily="18" charset="0"/>
            </a:endParaRPr>
          </a:p>
        </p:txBody>
      </p:sp>
      <p:grpSp>
        <p:nvGrpSpPr>
          <p:cNvPr id="9" name="Google Shape;570;p39">
            <a:extLst>
              <a:ext uri="{FF2B5EF4-FFF2-40B4-BE49-F238E27FC236}">
                <a16:creationId xmlns:a16="http://schemas.microsoft.com/office/drawing/2014/main" id="{405693E2-E7B0-408B-8087-6520E06A0984}"/>
              </a:ext>
            </a:extLst>
          </p:cNvPr>
          <p:cNvGrpSpPr/>
          <p:nvPr/>
        </p:nvGrpSpPr>
        <p:grpSpPr>
          <a:xfrm>
            <a:off x="379279" y="443846"/>
            <a:ext cx="557700" cy="612228"/>
            <a:chOff x="5970800" y="1619250"/>
            <a:chExt cx="428650" cy="456725"/>
          </a:xfrm>
        </p:grpSpPr>
        <p:sp>
          <p:nvSpPr>
            <p:cNvPr id="11" name="Google Shape;571;p39">
              <a:extLst>
                <a:ext uri="{FF2B5EF4-FFF2-40B4-BE49-F238E27FC236}">
                  <a16:creationId xmlns:a16="http://schemas.microsoft.com/office/drawing/2014/main" id="{62ECC0F2-3B83-4B08-83D7-005F579D957B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572;p39">
              <a:extLst>
                <a:ext uri="{FF2B5EF4-FFF2-40B4-BE49-F238E27FC236}">
                  <a16:creationId xmlns:a16="http://schemas.microsoft.com/office/drawing/2014/main" id="{CE70777A-6F85-4B29-8454-46E2B07C8A59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573;p39">
              <a:extLst>
                <a:ext uri="{FF2B5EF4-FFF2-40B4-BE49-F238E27FC236}">
                  <a16:creationId xmlns:a16="http://schemas.microsoft.com/office/drawing/2014/main" id="{3787D9E0-2284-4E56-8571-02DD79B19D36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574;p39">
              <a:extLst>
                <a:ext uri="{FF2B5EF4-FFF2-40B4-BE49-F238E27FC236}">
                  <a16:creationId xmlns:a16="http://schemas.microsoft.com/office/drawing/2014/main" id="{011B7712-5F38-4485-9957-6AB43FC9ADA2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575;p39">
              <a:extLst>
                <a:ext uri="{FF2B5EF4-FFF2-40B4-BE49-F238E27FC236}">
                  <a16:creationId xmlns:a16="http://schemas.microsoft.com/office/drawing/2014/main" id="{D048467D-51A1-4FEF-85FA-E4C4DFF86D36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141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41" y="165251"/>
            <a:ext cx="7464870" cy="60418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des" panose="02000000000000000000" pitchFamily="50" charset="0"/>
              </a:rPr>
              <a:t>Conclusions (3)</a:t>
            </a:r>
            <a:endParaRPr lang="en-GB" sz="2000" dirty="0">
              <a:latin typeface="Andes" panose="02000000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10BE48-C664-474B-BFE7-21015C7DE7E6}"/>
              </a:ext>
            </a:extLst>
          </p:cNvPr>
          <p:cNvSpPr txBox="1">
            <a:spLocks/>
          </p:cNvSpPr>
          <p:nvPr/>
        </p:nvSpPr>
        <p:spPr>
          <a:xfrm>
            <a:off x="1371600" y="921444"/>
            <a:ext cx="7643445" cy="405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§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 dirty="0">
                <a:latin typeface="Andes" panose="02000000000000000000" pitchFamily="50" charset="0"/>
                <a:ea typeface="Times New Roman" panose="02020603050405020304" pitchFamily="18" charset="0"/>
              </a:rPr>
              <a:t>Lesson 3: Pool spending on the </a:t>
            </a:r>
            <a:r>
              <a:rPr lang="en-GB" sz="1800" b="1" dirty="0">
                <a:latin typeface="Andes" panose="02000000000000000000" pitchFamily="50" charset="0"/>
                <a:ea typeface="Times New Roman" panose="02020603050405020304" pitchFamily="18" charset="0"/>
              </a:rPr>
              <a:t>HBP and vertical programs</a:t>
            </a:r>
          </a:p>
          <a:p>
            <a:pPr marL="0" indent="0">
              <a:buFont typeface="Wingdings" pitchFamily="2" charset="2"/>
              <a:buNone/>
            </a:pPr>
            <a:endParaRPr lang="en-GB" sz="1800" b="1" dirty="0">
              <a:latin typeface="Andes" panose="02000000000000000000" pitchFamily="50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Study p</a:t>
            </a:r>
            <a:r>
              <a:rPr lang="en-US" sz="1800" dirty="0">
                <a:latin typeface="Andes" panose="02000000000000000000" pitchFamily="50" charset="0"/>
                <a:ea typeface="Times New Roman" panose="02020603050405020304" pitchFamily="18" charset="0"/>
              </a:rPr>
              <a:t>ooled spending on the HBP with funding for vertical programs funded through development partners (Gavi, GF)</a:t>
            </a:r>
          </a:p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Explored possibilities for improving health spending efficiency post-health financing transition, when country has increased autonomy over spending priorities</a:t>
            </a:r>
          </a:p>
          <a:p>
            <a:pPr>
              <a:spcBef>
                <a:spcPts val="1200"/>
              </a:spcBef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Optimizing allocations led to significant increases to funding for the TB package and immunization interventions indicating where further value-for-money could potentially be gained</a:t>
            </a:r>
          </a:p>
        </p:txBody>
      </p:sp>
      <p:grpSp>
        <p:nvGrpSpPr>
          <p:cNvPr id="9" name="Google Shape;570;p39">
            <a:extLst>
              <a:ext uri="{FF2B5EF4-FFF2-40B4-BE49-F238E27FC236}">
                <a16:creationId xmlns:a16="http://schemas.microsoft.com/office/drawing/2014/main" id="{405693E2-E7B0-408B-8087-6520E06A0984}"/>
              </a:ext>
            </a:extLst>
          </p:cNvPr>
          <p:cNvGrpSpPr/>
          <p:nvPr/>
        </p:nvGrpSpPr>
        <p:grpSpPr>
          <a:xfrm>
            <a:off x="379279" y="443846"/>
            <a:ext cx="557700" cy="612228"/>
            <a:chOff x="5970800" y="1619250"/>
            <a:chExt cx="428650" cy="456725"/>
          </a:xfrm>
        </p:grpSpPr>
        <p:sp>
          <p:nvSpPr>
            <p:cNvPr id="11" name="Google Shape;571;p39">
              <a:extLst>
                <a:ext uri="{FF2B5EF4-FFF2-40B4-BE49-F238E27FC236}">
                  <a16:creationId xmlns:a16="http://schemas.microsoft.com/office/drawing/2014/main" id="{62ECC0F2-3B83-4B08-83D7-005F579D957B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572;p39">
              <a:extLst>
                <a:ext uri="{FF2B5EF4-FFF2-40B4-BE49-F238E27FC236}">
                  <a16:creationId xmlns:a16="http://schemas.microsoft.com/office/drawing/2014/main" id="{CE70777A-6F85-4B29-8454-46E2B07C8A59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573;p39">
              <a:extLst>
                <a:ext uri="{FF2B5EF4-FFF2-40B4-BE49-F238E27FC236}">
                  <a16:creationId xmlns:a16="http://schemas.microsoft.com/office/drawing/2014/main" id="{3787D9E0-2284-4E56-8571-02DD79B19D36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574;p39">
              <a:extLst>
                <a:ext uri="{FF2B5EF4-FFF2-40B4-BE49-F238E27FC236}">
                  <a16:creationId xmlns:a16="http://schemas.microsoft.com/office/drawing/2014/main" id="{011B7712-5F38-4485-9957-6AB43FC9ADA2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575;p39">
              <a:extLst>
                <a:ext uri="{FF2B5EF4-FFF2-40B4-BE49-F238E27FC236}">
                  <a16:creationId xmlns:a16="http://schemas.microsoft.com/office/drawing/2014/main" id="{D048467D-51A1-4FEF-85FA-E4C4DFF86D36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06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41" y="165251"/>
            <a:ext cx="7464870" cy="60418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des" panose="02000000000000000000" pitchFamily="50" charset="0"/>
              </a:rPr>
              <a:t>Conclusions (4)</a:t>
            </a:r>
            <a:endParaRPr lang="en-GB" sz="2000" dirty="0">
              <a:latin typeface="Andes" panose="02000000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10BE48-C664-474B-BFE7-21015C7DE7E6}"/>
              </a:ext>
            </a:extLst>
          </p:cNvPr>
          <p:cNvSpPr txBox="1">
            <a:spLocks/>
          </p:cNvSpPr>
          <p:nvPr/>
        </p:nvSpPr>
        <p:spPr>
          <a:xfrm>
            <a:off x="1354348" y="955950"/>
            <a:ext cx="7243962" cy="405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§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 fontAlgn="base">
              <a:buNone/>
            </a:pPr>
            <a:r>
              <a:rPr lang="en-GB" sz="1800" b="1" dirty="0">
                <a:latin typeface="Andes" panose="02000000000000000000" pitchFamily="50" charset="0"/>
                <a:ea typeface="Times New Roman" panose="02020603050405020304" pitchFamily="18" charset="0"/>
              </a:rPr>
              <a:t>Lesson 4: </a:t>
            </a:r>
            <a:r>
              <a:rPr lang="en-GB" sz="1800" b="1" dirty="0">
                <a:solidFill>
                  <a:schemeClr val="bg2">
                    <a:lumMod val="25000"/>
                  </a:schemeClr>
                </a:solidFill>
                <a:effectLst/>
                <a:latin typeface="Andes" panose="02000000000000000000" pitchFamily="50" charset="0"/>
                <a:ea typeface="Times New Roman" panose="02020603050405020304" pitchFamily="18" charset="0"/>
              </a:rPr>
              <a:t>Implement structured and consultative benefit package revisions</a:t>
            </a:r>
          </a:p>
          <a:p>
            <a:pPr marL="0" indent="0" fontAlgn="base">
              <a:buNone/>
            </a:pPr>
            <a:endParaRPr lang="en-GB" sz="1800" b="1" dirty="0">
              <a:solidFill>
                <a:schemeClr val="bg2">
                  <a:lumMod val="25000"/>
                </a:schemeClr>
              </a:solidFill>
              <a:effectLst/>
              <a:latin typeface="Andes" panose="02000000000000000000" pitchFamily="50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Modeling can inform HBP revision in the short-term, despite limitations of the tool and available evidence</a:t>
            </a: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Known key elements to a structured and consultative process for HBP revision (ex. Thailand)</a:t>
            </a: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GB" sz="1800" dirty="0">
                <a:latin typeface="Andes" panose="02000000000000000000" pitchFamily="50" charset="0"/>
              </a:rPr>
              <a:t>Legal documents describing the HBP revision steps will strengthen the process</a:t>
            </a:r>
          </a:p>
        </p:txBody>
      </p:sp>
      <p:grpSp>
        <p:nvGrpSpPr>
          <p:cNvPr id="16" name="Google Shape;570;p39">
            <a:extLst>
              <a:ext uri="{FF2B5EF4-FFF2-40B4-BE49-F238E27FC236}">
                <a16:creationId xmlns:a16="http://schemas.microsoft.com/office/drawing/2014/main" id="{1533E166-2ACA-1E4C-B75D-D580A3539FB0}"/>
              </a:ext>
            </a:extLst>
          </p:cNvPr>
          <p:cNvGrpSpPr/>
          <p:nvPr/>
        </p:nvGrpSpPr>
        <p:grpSpPr>
          <a:xfrm>
            <a:off x="390568" y="443846"/>
            <a:ext cx="557700" cy="612228"/>
            <a:chOff x="5970800" y="1619250"/>
            <a:chExt cx="428650" cy="456725"/>
          </a:xfrm>
        </p:grpSpPr>
        <p:sp>
          <p:nvSpPr>
            <p:cNvPr id="17" name="Google Shape;571;p39">
              <a:extLst>
                <a:ext uri="{FF2B5EF4-FFF2-40B4-BE49-F238E27FC236}">
                  <a16:creationId xmlns:a16="http://schemas.microsoft.com/office/drawing/2014/main" id="{01F627BC-AACE-EC45-8E00-6C44BCF7A26B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" name="Google Shape;572;p39">
              <a:extLst>
                <a:ext uri="{FF2B5EF4-FFF2-40B4-BE49-F238E27FC236}">
                  <a16:creationId xmlns:a16="http://schemas.microsoft.com/office/drawing/2014/main" id="{947524DB-DFE0-2244-BAB7-4C02B8D005F2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573;p39">
              <a:extLst>
                <a:ext uri="{FF2B5EF4-FFF2-40B4-BE49-F238E27FC236}">
                  <a16:creationId xmlns:a16="http://schemas.microsoft.com/office/drawing/2014/main" id="{AEE821BD-A6F4-3647-A27E-4704140AC157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574;p39">
              <a:extLst>
                <a:ext uri="{FF2B5EF4-FFF2-40B4-BE49-F238E27FC236}">
                  <a16:creationId xmlns:a16="http://schemas.microsoft.com/office/drawing/2014/main" id="{664D75CF-0207-1646-AC5D-13355D961FB0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575;p39">
              <a:extLst>
                <a:ext uri="{FF2B5EF4-FFF2-40B4-BE49-F238E27FC236}">
                  <a16:creationId xmlns:a16="http://schemas.microsoft.com/office/drawing/2014/main" id="{6F85C824-698A-0847-8A60-B436D8D85684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100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7609248-CD9B-44DC-A31A-C0C11585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141" y="165251"/>
            <a:ext cx="7464870" cy="60418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des" panose="02000000000000000000" pitchFamily="50" charset="0"/>
              </a:rPr>
              <a:t>Conclusions (5)</a:t>
            </a:r>
            <a:endParaRPr lang="en-GB" sz="2000" dirty="0">
              <a:latin typeface="Andes" panose="02000000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10BE48-C664-474B-BFE7-21015C7DE7E6}"/>
              </a:ext>
            </a:extLst>
          </p:cNvPr>
          <p:cNvSpPr txBox="1">
            <a:spLocks/>
          </p:cNvSpPr>
          <p:nvPr/>
        </p:nvSpPr>
        <p:spPr>
          <a:xfrm>
            <a:off x="1354347" y="1007709"/>
            <a:ext cx="7643445" cy="405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§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 fontAlgn="base">
              <a:buNone/>
            </a:pPr>
            <a:r>
              <a:rPr lang="en-GB" sz="1800" b="1" dirty="0">
                <a:solidFill>
                  <a:schemeClr val="tx1"/>
                </a:solidFill>
                <a:effectLst/>
                <a:latin typeface="Andes" panose="02000000000000000000" pitchFamily="50" charset="0"/>
                <a:ea typeface="Times New Roman" panose="02020603050405020304" pitchFamily="18" charset="0"/>
              </a:rPr>
              <a:t>Lesson 5: Strengthen strategic purchasing mechanisms</a:t>
            </a:r>
          </a:p>
          <a:p>
            <a:pPr marL="0" indent="0" fontAlgn="base">
              <a:buNone/>
            </a:pPr>
            <a:endParaRPr lang="en-GB" sz="1800" b="1" dirty="0">
              <a:solidFill>
                <a:schemeClr val="tx1"/>
              </a:solidFill>
              <a:effectLst/>
              <a:latin typeface="Andes" panose="02000000000000000000" pitchFamily="50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Purchasing decisions not strategically linked to quality, efficiency</a:t>
            </a: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Limited attention to quality in benefits specification, provider selection, payment and monitoring service provision</a:t>
            </a:r>
          </a:p>
          <a:p>
            <a:pPr fontAlgn="base">
              <a:spcAft>
                <a:spcPts val="1200"/>
              </a:spcAft>
              <a:buClr>
                <a:schemeClr val="accent2"/>
              </a:buClr>
            </a:pPr>
            <a:r>
              <a:rPr lang="en-US" sz="1800" dirty="0">
                <a:latin typeface="Andes" panose="02000000000000000000" pitchFamily="50" charset="0"/>
              </a:rPr>
              <a:t> Recommend that revisions to the HBP increasingly use an evidence-based, participatory, systematic process for value-for-money</a:t>
            </a:r>
          </a:p>
        </p:txBody>
      </p:sp>
      <p:grpSp>
        <p:nvGrpSpPr>
          <p:cNvPr id="16" name="Google Shape;570;p39">
            <a:extLst>
              <a:ext uri="{FF2B5EF4-FFF2-40B4-BE49-F238E27FC236}">
                <a16:creationId xmlns:a16="http://schemas.microsoft.com/office/drawing/2014/main" id="{1533E166-2ACA-1E4C-B75D-D580A3539FB0}"/>
              </a:ext>
            </a:extLst>
          </p:cNvPr>
          <p:cNvGrpSpPr/>
          <p:nvPr/>
        </p:nvGrpSpPr>
        <p:grpSpPr>
          <a:xfrm>
            <a:off x="390568" y="443846"/>
            <a:ext cx="557700" cy="612228"/>
            <a:chOff x="5970800" y="1619250"/>
            <a:chExt cx="428650" cy="456725"/>
          </a:xfrm>
        </p:grpSpPr>
        <p:sp>
          <p:nvSpPr>
            <p:cNvPr id="17" name="Google Shape;571;p39">
              <a:extLst>
                <a:ext uri="{FF2B5EF4-FFF2-40B4-BE49-F238E27FC236}">
                  <a16:creationId xmlns:a16="http://schemas.microsoft.com/office/drawing/2014/main" id="{01F627BC-AACE-EC45-8E00-6C44BCF7A26B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" name="Google Shape;572;p39">
              <a:extLst>
                <a:ext uri="{FF2B5EF4-FFF2-40B4-BE49-F238E27FC236}">
                  <a16:creationId xmlns:a16="http://schemas.microsoft.com/office/drawing/2014/main" id="{947524DB-DFE0-2244-BAB7-4C02B8D005F2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573;p39">
              <a:extLst>
                <a:ext uri="{FF2B5EF4-FFF2-40B4-BE49-F238E27FC236}">
                  <a16:creationId xmlns:a16="http://schemas.microsoft.com/office/drawing/2014/main" id="{AEE821BD-A6F4-3647-A27E-4704140AC157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574;p39">
              <a:extLst>
                <a:ext uri="{FF2B5EF4-FFF2-40B4-BE49-F238E27FC236}">
                  <a16:creationId xmlns:a16="http://schemas.microsoft.com/office/drawing/2014/main" id="{664D75CF-0207-1646-AC5D-13355D961FB0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575;p39">
              <a:extLst>
                <a:ext uri="{FF2B5EF4-FFF2-40B4-BE49-F238E27FC236}">
                  <a16:creationId xmlns:a16="http://schemas.microsoft.com/office/drawing/2014/main" id="{6F85C824-698A-0847-8A60-B436D8D85684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68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18"/>
                    </a14:imgEffect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B1E27-0BB4-614F-A98D-FD54AF62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0" y="530800"/>
            <a:ext cx="5307250" cy="396300"/>
          </a:xfrm>
        </p:spPr>
        <p:txBody>
          <a:bodyPr/>
          <a:lstStyle/>
          <a:p>
            <a:r>
              <a:rPr lang="en-US" dirty="0">
                <a:latin typeface="Andes" panose="02000000000000000000" pitchFamily="50" charset="0"/>
              </a:rPr>
              <a:t>Outline for the talk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2DE79-1A00-9840-A8B3-CDF7DC478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1" y="1210962"/>
            <a:ext cx="5759604" cy="380954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400" b="1" dirty="0">
              <a:latin typeface="Andes" panose="020000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b="1" dirty="0">
              <a:solidFill>
                <a:schemeClr val="bg1"/>
              </a:solidFill>
              <a:latin typeface="Andes" panose="020000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1800" b="1" dirty="0"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Rationale of the study in the Armenia context</a:t>
            </a:r>
            <a:endParaRPr lang="en-US" sz="1800" b="1" dirty="0">
              <a:latin typeface="Andes" panose="02000000000000000000" pitchFamily="50" charset="0"/>
              <a:ea typeface="Helvetica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1800" b="1" dirty="0"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Selected technical HIPtool application challenges and solutions </a:t>
            </a:r>
            <a:endParaRPr lang="en-GB" sz="1800" b="1" dirty="0">
              <a:latin typeface="Ande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GB" sz="1800" b="1" dirty="0"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Results from the optimization of resource allocations for Essential UHC interventions</a:t>
            </a:r>
            <a:endParaRPr lang="en-GB" sz="1800" b="1" dirty="0">
              <a:latin typeface="Ande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GB" sz="1800" b="1" dirty="0">
                <a:latin typeface="Andes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Conclusions, lessons and reflections</a:t>
            </a:r>
            <a:endParaRPr lang="en-GB" sz="1500" b="1" dirty="0">
              <a:latin typeface="Ande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75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"/>
          <p:cNvSpPr txBox="1">
            <a:spLocks noGrp="1"/>
          </p:cNvSpPr>
          <p:nvPr>
            <p:ph type="ctrTitle" idx="4294967295"/>
          </p:nvPr>
        </p:nvSpPr>
        <p:spPr>
          <a:xfrm>
            <a:off x="1348202" y="2438851"/>
            <a:ext cx="3203100" cy="82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dirty="0">
                <a:solidFill>
                  <a:schemeClr val="lt1"/>
                </a:solidFill>
                <a:latin typeface="Andes" panose="02000000000000000000" pitchFamily="50" charset="0"/>
              </a:rPr>
              <a:t>Thanks!</a:t>
            </a:r>
            <a:endParaRPr sz="6100" dirty="0">
              <a:solidFill>
                <a:schemeClr val="lt1"/>
              </a:solidFill>
              <a:latin typeface="Andes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D96CB-31B9-D645-84E4-3A301F42B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283" y="1730349"/>
            <a:ext cx="2676938" cy="539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BF86164-CFEC-48C5-8D51-B8CF67276AE0}"/>
              </a:ext>
            </a:extLst>
          </p:cNvPr>
          <p:cNvSpPr txBox="1">
            <a:spLocks/>
          </p:cNvSpPr>
          <p:nvPr/>
        </p:nvSpPr>
        <p:spPr bwMode="auto">
          <a:xfrm>
            <a:off x="0" y="-51912"/>
            <a:ext cx="9144000" cy="639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Adobe Devanagari" panose="02040503050201020203" pitchFamily="18" charset="0"/>
                <a:ea typeface="MS PGothic" pitchFamily="34" charset="-128"/>
                <a:cs typeface="Adobe Devanagari" panose="02040503050201020203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ndes" panose="02000000000000000000" pitchFamily="50" charset="0"/>
              </a:rPr>
              <a:t>Armenia is an upper-middle-income country in the South Caucasus Region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3B6133-3084-4725-8CBD-F4E83870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" y="1067148"/>
            <a:ext cx="4975555" cy="3690203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9A4862-5E27-4245-A18D-AA123D53F186}"/>
              </a:ext>
            </a:extLst>
          </p:cNvPr>
          <p:cNvSpPr txBox="1">
            <a:spLocks/>
          </p:cNvSpPr>
          <p:nvPr/>
        </p:nvSpPr>
        <p:spPr>
          <a:xfrm>
            <a:off x="5498757" y="1067148"/>
            <a:ext cx="3151947" cy="3485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ndes" panose="02000000000000000000" pitchFamily="50" charset="0"/>
              </a:rPr>
              <a:t>2.97M population, rapidly increasing 65+ group</a:t>
            </a:r>
          </a:p>
          <a:p>
            <a:endParaRPr lang="en-US" sz="2000" dirty="0">
              <a:latin typeface="Andes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ndes" panose="02000000000000000000" pitchFamily="50" charset="0"/>
              </a:rPr>
              <a:t>Upper middle-income with a Gross National Income of  ~ USD 4,200 per capita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BF86164-CFEC-48C5-8D51-B8CF67276AE0}"/>
              </a:ext>
            </a:extLst>
          </p:cNvPr>
          <p:cNvSpPr txBox="1">
            <a:spLocks/>
          </p:cNvSpPr>
          <p:nvPr/>
        </p:nvSpPr>
        <p:spPr bwMode="auto">
          <a:xfrm>
            <a:off x="0" y="-13812"/>
            <a:ext cx="9144000" cy="639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Adobe Devanagari" panose="02040503050201020203" pitchFamily="18" charset="0"/>
                <a:ea typeface="MS PGothic" pitchFamily="34" charset="-128"/>
                <a:cs typeface="Adobe Devanagari" panose="02040503050201020203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ndes" panose="02000000000000000000" pitchFamily="50" charset="0"/>
              </a:rPr>
              <a:t>Armenia suffers from low public health spending and below-average health outcomes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DC3061-715B-46BB-AA7A-E5E30ABD3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833835"/>
              </p:ext>
            </p:extLst>
          </p:nvPr>
        </p:nvGraphicFramePr>
        <p:xfrm>
          <a:off x="63392" y="1003375"/>
          <a:ext cx="4139431" cy="268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C4303AF-08AD-4FC3-B3CD-FEA302DA5BDB}"/>
              </a:ext>
            </a:extLst>
          </p:cNvPr>
          <p:cNvSpPr/>
          <p:nvPr/>
        </p:nvSpPr>
        <p:spPr>
          <a:xfrm>
            <a:off x="210539" y="735362"/>
            <a:ext cx="3352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ndes" panose="02000000000000000000" pitchFamily="50" charset="0"/>
              </a:rPr>
              <a:t>Higher than average risk of premature NCD death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D5372-74B6-483D-883D-DD987CF01146}"/>
              </a:ext>
            </a:extLst>
          </p:cNvPr>
          <p:cNvSpPr txBox="1"/>
          <p:nvPr/>
        </p:nvSpPr>
        <p:spPr>
          <a:xfrm>
            <a:off x="639782" y="3687914"/>
            <a:ext cx="271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ndes" panose="02000000000000000000" pitchFamily="50" charset="0"/>
              </a:rPr>
              <a:t>Source: World Health Organization, 2019</a:t>
            </a:r>
          </a:p>
          <a:p>
            <a:endParaRPr lang="en-US" sz="900" dirty="0">
              <a:latin typeface="Andes" panose="02000000000000000000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D37B85-D4E6-410A-9698-05A13A3A1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09"/>
          <a:stretch/>
        </p:blipFill>
        <p:spPr>
          <a:xfrm>
            <a:off x="4337222" y="1036712"/>
            <a:ext cx="4806958" cy="270660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2E25B8-9A30-4C4C-A938-9198CF8AD198}"/>
              </a:ext>
            </a:extLst>
          </p:cNvPr>
          <p:cNvSpPr/>
          <p:nvPr/>
        </p:nvSpPr>
        <p:spPr>
          <a:xfrm>
            <a:off x="5152129" y="735362"/>
            <a:ext cx="3781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ndes" panose="02000000000000000000" pitchFamily="50" charset="0"/>
              </a:rPr>
              <a:t>Health care is predominantly financed out-of-pocket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AE9590-BF82-414E-B587-D0951810108E}"/>
              </a:ext>
            </a:extLst>
          </p:cNvPr>
          <p:cNvSpPr txBox="1"/>
          <p:nvPr/>
        </p:nvSpPr>
        <p:spPr>
          <a:xfrm>
            <a:off x="5876562" y="3688028"/>
            <a:ext cx="271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ndes" panose="02000000000000000000" pitchFamily="50" charset="0"/>
              </a:rPr>
              <a:t>Source: World Health Organization, 2019</a:t>
            </a:r>
          </a:p>
          <a:p>
            <a:endParaRPr lang="en-US" sz="900" dirty="0">
              <a:latin typeface="Andes" panose="020000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C7179-D9CD-45DF-B10B-6BC3DF263F72}"/>
              </a:ext>
            </a:extLst>
          </p:cNvPr>
          <p:cNvSpPr txBox="1"/>
          <p:nvPr/>
        </p:nvSpPr>
        <p:spPr>
          <a:xfrm>
            <a:off x="63392" y="3872580"/>
            <a:ext cx="89853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ndes" panose="02000000000000000000" pitchFamily="50" charset="0"/>
              </a:rPr>
              <a:t>Since 1997, Armenia has had </a:t>
            </a:r>
            <a:r>
              <a:rPr lang="en-US" sz="1500" b="1" dirty="0">
                <a:latin typeface="Andes" panose="02000000000000000000" pitchFamily="50" charset="0"/>
              </a:rPr>
              <a:t>an explicit health benefits package (HBP) </a:t>
            </a:r>
            <a:r>
              <a:rPr lang="en-US" sz="1500" dirty="0">
                <a:latin typeface="Andes" panose="02000000000000000000" pitchFamily="50" charset="0"/>
              </a:rPr>
              <a:t>specifying services, groups and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ndes" panose="02000000000000000000" pitchFamily="50" charset="0"/>
              </a:rPr>
              <a:t>However, essential services are excluded, with low reimbursement rates due to underfinancing of health in the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ndes" panose="02000000000000000000" pitchFamily="50" charset="0"/>
              </a:rPr>
              <a:t>The country proposes to undertake </a:t>
            </a:r>
            <a:r>
              <a:rPr lang="en-US" sz="1500" b="1" dirty="0">
                <a:latin typeface="Andes" panose="02000000000000000000" pitchFamily="50" charset="0"/>
              </a:rPr>
              <a:t>UHC reforms</a:t>
            </a:r>
            <a:r>
              <a:rPr lang="en-US" sz="1500" dirty="0">
                <a:latin typeface="Andes" panose="02000000000000000000" pitchFamily="50" charset="0"/>
              </a:rPr>
              <a:t>, including the expansion of benefits coverage</a:t>
            </a:r>
          </a:p>
        </p:txBody>
      </p:sp>
    </p:spTree>
    <p:extLst>
      <p:ext uri="{BB962C8B-B14F-4D97-AF65-F5344CB8AC3E}">
        <p14:creationId xmlns:p14="http://schemas.microsoft.com/office/powerpoint/2010/main" val="37503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09C298-F0D8-3141-A5BF-DA17FFE14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714" y="272989"/>
            <a:ext cx="2698588" cy="4266843"/>
          </a:xfrm>
        </p:spPr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PROJECTION TO 2030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chemeClr val="tx1"/>
              </a:solidFill>
              <a:latin typeface="Andes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Leading causes for morbidity and pre-mature mortality remain similar: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Ischemic heart disease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Stroke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Diabetes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Tracheal/bronchus/ lung cancers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39A9F-E6E9-4738-956A-D0B3965438F2}"/>
              </a:ext>
            </a:extLst>
          </p:cNvPr>
          <p:cNvSpPr txBox="1"/>
          <p:nvPr/>
        </p:nvSpPr>
        <p:spPr>
          <a:xfrm>
            <a:off x="683393" y="4681816"/>
            <a:ext cx="462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F6F6F"/>
                </a:solidFill>
                <a:latin typeface="IBM Plex Sans Light"/>
              </a:rPr>
              <a:t>Sources</a:t>
            </a:r>
            <a:r>
              <a:rPr lang="en-GB" sz="800" dirty="0">
                <a:solidFill>
                  <a:srgbClr val="6F6F6F"/>
                </a:solidFill>
                <a:effectLst/>
                <a:latin typeface="IBM Plex Sans Light"/>
                <a:ea typeface="Calibri" panose="020F0502020204030204" pitchFamily="34" charset="0"/>
                <a:cs typeface="Calibri" panose="020F0502020204030204" pitchFamily="34" charset="0"/>
              </a:rPr>
              <a:t>: : I</a:t>
            </a:r>
            <a:r>
              <a:rPr lang="en-US" sz="800" dirty="0">
                <a:solidFill>
                  <a:srgbClr val="6F6F6F"/>
                </a:solidFill>
                <a:effectLst/>
                <a:latin typeface="IBM Plex Sans Light"/>
                <a:ea typeface="Calibri" panose="020F0502020204030204" pitchFamily="34" charset="0"/>
              </a:rPr>
              <a:t>HME GBD visualizations </a:t>
            </a:r>
          </a:p>
          <a:p>
            <a:r>
              <a:rPr lang="en-GB" sz="800" dirty="0">
                <a:solidFill>
                  <a:srgbClr val="6F6F6F"/>
                </a:solidFill>
                <a:effectLst/>
                <a:latin typeface="IBM Plex Sans Ligh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http://vizhub.healthdata.org/gbd-compare/</a:t>
            </a:r>
            <a:r>
              <a:rPr lang="en-GB" sz="800" dirty="0">
                <a:solidFill>
                  <a:srgbClr val="6F6F6F"/>
                </a:solidFill>
                <a:effectLst/>
                <a:latin typeface="IBM Plex Sans Light"/>
                <a:ea typeface="Calibri" panose="020F0502020204030204" pitchFamily="34" charset="0"/>
                <a:cs typeface="Calibri" panose="020F0502020204030204" pitchFamily="34" charset="0"/>
              </a:rPr>
              <a:t>  &amp;  </a:t>
            </a:r>
            <a:r>
              <a:rPr lang="en-GB" sz="800" dirty="0">
                <a:solidFill>
                  <a:srgbClr val="6F6F6F"/>
                </a:solidFill>
                <a:effectLst/>
                <a:latin typeface="IBM Plex Sans Light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https://vizhub.healthdata.org/gbd-foresight/</a:t>
            </a:r>
            <a:r>
              <a:rPr lang="en-GB" sz="800" dirty="0">
                <a:solidFill>
                  <a:srgbClr val="6F6F6F"/>
                </a:solidFill>
                <a:effectLst/>
                <a:latin typeface="IBM Plex Sans Ligh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dirty="0">
              <a:solidFill>
                <a:srgbClr val="6F6F6F"/>
              </a:solidFill>
              <a:effectLst/>
              <a:latin typeface="IBM Plex Sans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9A2C841-758F-D143-8599-3D82E6171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36107"/>
              </p:ext>
            </p:extLst>
          </p:nvPr>
        </p:nvGraphicFramePr>
        <p:xfrm>
          <a:off x="-720616" y="1549828"/>
          <a:ext cx="7261246" cy="309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DA2969D-C979-C045-B400-8E4C4AFAD944}"/>
              </a:ext>
            </a:extLst>
          </p:cNvPr>
          <p:cNvSpPr txBox="1">
            <a:spLocks/>
          </p:cNvSpPr>
          <p:nvPr/>
        </p:nvSpPr>
        <p:spPr>
          <a:xfrm rot="16200000">
            <a:off x="-442206" y="2844652"/>
            <a:ext cx="1109000" cy="2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Disability (YLD)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F323B6-9308-3E40-8B96-3386C6388997}"/>
              </a:ext>
            </a:extLst>
          </p:cNvPr>
          <p:cNvSpPr txBox="1">
            <a:spLocks/>
          </p:cNvSpPr>
          <p:nvPr/>
        </p:nvSpPr>
        <p:spPr>
          <a:xfrm rot="16200000">
            <a:off x="4676906" y="2781838"/>
            <a:ext cx="1766447" cy="23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tx2">
                    <a:lumMod val="10000"/>
                  </a:schemeClr>
                </a:solidFill>
              </a:rPr>
              <a:t>Pre-mature death (YLL)</a:t>
            </a:r>
            <a:endParaRPr lang="en-GB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Google Shape;198;p15">
            <a:extLst>
              <a:ext uri="{FF2B5EF4-FFF2-40B4-BE49-F238E27FC236}">
                <a16:creationId xmlns:a16="http://schemas.microsoft.com/office/drawing/2014/main" id="{BE1AF489-B01B-674A-A4C0-59767A5BE898}"/>
              </a:ext>
            </a:extLst>
          </p:cNvPr>
          <p:cNvSpPr txBox="1">
            <a:spLocks/>
          </p:cNvSpPr>
          <p:nvPr/>
        </p:nvSpPr>
        <p:spPr>
          <a:xfrm>
            <a:off x="248698" y="123130"/>
            <a:ext cx="5427690" cy="80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US" altLang="en-US" sz="2200" dirty="0">
                <a:latin typeface="Andes" panose="02000000000000000000" pitchFamily="50" charset="0"/>
              </a:rPr>
              <a:t>Current leading causes of morbidity and premature mortality</a:t>
            </a:r>
            <a:endParaRPr lang="en-US" sz="2200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A8A654-9D4F-FB41-A8B1-8420A8FD8E63}"/>
              </a:ext>
            </a:extLst>
          </p:cNvPr>
          <p:cNvSpPr/>
          <p:nvPr/>
        </p:nvSpPr>
        <p:spPr>
          <a:xfrm>
            <a:off x="2351797" y="2735443"/>
            <a:ext cx="1116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Type 2 diabetes</a:t>
            </a:r>
          </a:p>
          <a:p>
            <a:pPr algn="ctr"/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COPD</a:t>
            </a:r>
          </a:p>
        </p:txBody>
      </p:sp>
    </p:spTree>
    <p:extLst>
      <p:ext uri="{BB962C8B-B14F-4D97-AF65-F5344CB8AC3E}">
        <p14:creationId xmlns:p14="http://schemas.microsoft.com/office/powerpoint/2010/main" val="89636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B743342-B1B5-4A21-8D8C-028A2F94C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52003"/>
              </p:ext>
            </p:extLst>
          </p:nvPr>
        </p:nvGraphicFramePr>
        <p:xfrm>
          <a:off x="1150338" y="1302719"/>
          <a:ext cx="7660738" cy="328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9688BAAC-0F16-4E56-8040-A2D454A306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103" y="334434"/>
            <a:ext cx="675215" cy="675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C48907-2979-4C39-8BE8-D0C872DE83B0}"/>
              </a:ext>
            </a:extLst>
          </p:cNvPr>
          <p:cNvSpPr txBox="1"/>
          <p:nvPr/>
        </p:nvSpPr>
        <p:spPr>
          <a:xfrm>
            <a:off x="1278759" y="4809062"/>
            <a:ext cx="3357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Sources: </a:t>
            </a:r>
            <a:r>
              <a:rPr lang="en-US" sz="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MOH NHA Report 2018; MOH (2020) NHA 2018 data tables</a:t>
            </a:r>
            <a:endParaRPr lang="en-GB" sz="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D6773-4B7C-4FA2-8BEA-BDA45FE44E54}"/>
              </a:ext>
            </a:extLst>
          </p:cNvPr>
          <p:cNvSpPr txBox="1"/>
          <p:nvPr/>
        </p:nvSpPr>
        <p:spPr>
          <a:xfrm>
            <a:off x="1408386" y="1816344"/>
            <a:ext cx="218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4546A"/>
                </a:solidFill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Spending by disease group, AMD millions</a:t>
            </a:r>
            <a:endParaRPr lang="en-GB" dirty="0">
              <a:latin typeface="Andes" panose="02000000000000000000" pitchFamily="50" charset="0"/>
            </a:endParaRPr>
          </a:p>
        </p:txBody>
      </p:sp>
      <p:sp>
        <p:nvSpPr>
          <p:cNvPr id="11" name="Google Shape;198;p15">
            <a:extLst>
              <a:ext uri="{FF2B5EF4-FFF2-40B4-BE49-F238E27FC236}">
                <a16:creationId xmlns:a16="http://schemas.microsoft.com/office/drawing/2014/main" id="{C40A15BB-58C9-A846-8A68-7FE6981FEB53}"/>
              </a:ext>
            </a:extLst>
          </p:cNvPr>
          <p:cNvSpPr txBox="1">
            <a:spLocks/>
          </p:cNvSpPr>
          <p:nvPr/>
        </p:nvSpPr>
        <p:spPr>
          <a:xfrm>
            <a:off x="1421086" y="197338"/>
            <a:ext cx="7557814" cy="10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GB" altLang="en-US" sz="2400" dirty="0">
                <a:latin typeface="Andes" panose="02000000000000000000" pitchFamily="50" charset="0"/>
              </a:rPr>
              <a:t>Non-communicable diseases largest and fastest growing spending category</a:t>
            </a:r>
          </a:p>
          <a:p>
            <a:endParaRPr lang="en-GB" sz="1600" dirty="0">
              <a:solidFill>
                <a:schemeClr val="accent2"/>
              </a:solidFill>
              <a:latin typeface="Andes" panose="02000000000000000000" pitchFamily="50" charset="0"/>
            </a:endParaRPr>
          </a:p>
          <a:p>
            <a:r>
              <a:rPr lang="en-GB" sz="1600" dirty="0">
                <a:solidFill>
                  <a:schemeClr val="accent2"/>
                </a:solidFill>
                <a:latin typeface="Andes" panose="02000000000000000000" pitchFamily="50" charset="0"/>
              </a:rPr>
              <a:t>PERCENT = INFLATION-ADJUSTED SPENDING CHANGES 2014 TO 2018</a:t>
            </a:r>
            <a:endParaRPr lang="en-US" sz="1600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688BAAC-0F16-4E56-8040-A2D454A30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03" y="334434"/>
            <a:ext cx="675215" cy="675215"/>
          </a:xfrm>
          <a:prstGeom prst="rect">
            <a:avLst/>
          </a:prstGeom>
        </p:spPr>
      </p:pic>
      <p:sp>
        <p:nvSpPr>
          <p:cNvPr id="11" name="Google Shape;198;p15">
            <a:extLst>
              <a:ext uri="{FF2B5EF4-FFF2-40B4-BE49-F238E27FC236}">
                <a16:creationId xmlns:a16="http://schemas.microsoft.com/office/drawing/2014/main" id="{C40A15BB-58C9-A846-8A68-7FE6981FEB53}"/>
              </a:ext>
            </a:extLst>
          </p:cNvPr>
          <p:cNvSpPr txBox="1">
            <a:spLocks/>
          </p:cNvSpPr>
          <p:nvPr/>
        </p:nvSpPr>
        <p:spPr>
          <a:xfrm>
            <a:off x="1421086" y="197338"/>
            <a:ext cx="7557814" cy="10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GB" altLang="en-US" sz="2400" dirty="0">
                <a:latin typeface="Andes" panose="02000000000000000000" pitchFamily="50" charset="0"/>
              </a:rPr>
              <a:t>The burden on non-communicable diseases has a significant economic cost</a:t>
            </a:r>
          </a:p>
          <a:p>
            <a:endParaRPr lang="en-GB" sz="1600" dirty="0">
              <a:solidFill>
                <a:schemeClr val="accent2"/>
              </a:solidFill>
              <a:latin typeface="Andes" panose="020000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B1BC4-4182-4337-984C-9A167D0E1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394" y="2287884"/>
            <a:ext cx="6620608" cy="213638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CA8A3A-6269-4C81-AB21-D16FB649E5F7}"/>
              </a:ext>
            </a:extLst>
          </p:cNvPr>
          <p:cNvSpPr/>
          <p:nvPr/>
        </p:nvSpPr>
        <p:spPr>
          <a:xfrm>
            <a:off x="2261344" y="1623501"/>
            <a:ext cx="594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ndes" panose="02000000000000000000" pitchFamily="50" charset="0"/>
              </a:rPr>
              <a:t>Over 360 billion AMD estimated annual productivity losses due to spending, disability and premature mortality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11DBD-1ED3-4B6D-A214-91C8B7639E38}"/>
              </a:ext>
            </a:extLst>
          </p:cNvPr>
          <p:cNvSpPr txBox="1"/>
          <p:nvPr/>
        </p:nvSpPr>
        <p:spPr>
          <a:xfrm>
            <a:off x="3200512" y="4481755"/>
            <a:ext cx="3071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Source: World Health Organization, 2017</a:t>
            </a:r>
          </a:p>
        </p:txBody>
      </p:sp>
    </p:spTree>
    <p:extLst>
      <p:ext uri="{BB962C8B-B14F-4D97-AF65-F5344CB8AC3E}">
        <p14:creationId xmlns:p14="http://schemas.microsoft.com/office/powerpoint/2010/main" val="63230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ctrTitle"/>
          </p:nvPr>
        </p:nvSpPr>
        <p:spPr>
          <a:xfrm>
            <a:off x="1758400" y="128955"/>
            <a:ext cx="7263680" cy="10140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  <a:latin typeface="Andes" panose="02000000000000000000" pitchFamily="50" charset="0"/>
              </a:rPr>
              <a:t>Need to identify opportunities to improve allocative efficiency of the HBP and access to NCD care</a:t>
            </a:r>
          </a:p>
        </p:txBody>
      </p:sp>
      <p:sp>
        <p:nvSpPr>
          <p:cNvPr id="4" name="Google Shape;146;p10">
            <a:extLst>
              <a:ext uri="{FF2B5EF4-FFF2-40B4-BE49-F238E27FC236}">
                <a16:creationId xmlns:a16="http://schemas.microsoft.com/office/drawing/2014/main" id="{22564A2E-A8B9-B84A-BDD6-D69D648D5A55}"/>
              </a:ext>
            </a:extLst>
          </p:cNvPr>
          <p:cNvSpPr txBox="1">
            <a:spLocks/>
          </p:cNvSpPr>
          <p:nvPr/>
        </p:nvSpPr>
        <p:spPr>
          <a:xfrm>
            <a:off x="477175" y="4762500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9</a:t>
            </a:fld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A5A34-B9AB-47B7-B111-313EC89DE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970" y="1262428"/>
            <a:ext cx="5277030" cy="383784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2F27EB50-ABFB-468F-A66E-ED8084DA9784}"/>
              </a:ext>
            </a:extLst>
          </p:cNvPr>
          <p:cNvSpPr/>
          <p:nvPr/>
        </p:nvSpPr>
        <p:spPr>
          <a:xfrm>
            <a:off x="4015153" y="3966793"/>
            <a:ext cx="339969" cy="328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29458"/>
      </p:ext>
    </p:extLst>
  </p:cSld>
  <p:clrMapOvr>
    <a:masterClrMapping/>
  </p:clrMapOvr>
</p:sld>
</file>

<file path=ppt/theme/theme1.xml><?xml version="1.0" encoding="utf-8"?>
<a:theme xmlns:a="http://schemas.openxmlformats.org/drawingml/2006/main" name="Exeter template">
  <a:themeElements>
    <a:clrScheme name="Custom 5">
      <a:dk1>
        <a:srgbClr val="3E4655"/>
      </a:dk1>
      <a:lt1>
        <a:srgbClr val="FFFFFF"/>
      </a:lt1>
      <a:dk2>
        <a:srgbClr val="746F7E"/>
      </a:dk2>
      <a:lt2>
        <a:srgbClr val="EAECF0"/>
      </a:lt2>
      <a:accent1>
        <a:srgbClr val="FFB900"/>
      </a:accent1>
      <a:accent2>
        <a:srgbClr val="F78300"/>
      </a:accent2>
      <a:accent3>
        <a:srgbClr val="D6516E"/>
      </a:accent3>
      <a:accent4>
        <a:srgbClr val="807DAF"/>
      </a:accent4>
      <a:accent5>
        <a:srgbClr val="93AECF"/>
      </a:accent5>
      <a:accent6>
        <a:srgbClr val="F06F1C"/>
      </a:accent6>
      <a:hlink>
        <a:srgbClr val="3833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C955B82D19E4B83E758B21AB0751C" ma:contentTypeVersion="15" ma:contentTypeDescription="Create a new document." ma:contentTypeScope="" ma:versionID="3a0ae218c2a817aade48f60819c4714c">
  <xsd:schema xmlns:xsd="http://www.w3.org/2001/XMLSchema" xmlns:xs="http://www.w3.org/2001/XMLSchema" xmlns:p="http://schemas.microsoft.com/office/2006/metadata/properties" xmlns:ns2="a0b9eb7d-64f5-4fd4-9e37-d4fc55f45d3f" xmlns:ns3="34bdb4a1-532e-466c-a840-5a5d02757c0b" xmlns:ns4="cdc7663a-08f0-4737-9e8c-148ce897a09c" targetNamespace="http://schemas.microsoft.com/office/2006/metadata/properties" ma:root="true" ma:fieldsID="2865b3a701266c2e223fa3503776a878" ns2:_="" ns3:_="" ns4:_="">
    <xsd:import namespace="a0b9eb7d-64f5-4fd4-9e37-d4fc55f45d3f"/>
    <xsd:import namespace="34bdb4a1-532e-466c-a840-5a5d02757c0b"/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9eb7d-64f5-4fd4-9e37-d4fc55f45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db4a1-532e-466c-a840-5a5d02757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12e9426-aaa5-4044-9a3d-272df834202a}" ma:internalName="TaxCatchAll" ma:showField="CatchAllData" ma:web="34bdb4a1-532e-466c-a840-5a5d02757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b9eb7d-64f5-4fd4-9e37-d4fc55f45d3f">
      <Terms xmlns="http://schemas.microsoft.com/office/infopath/2007/PartnerControls"/>
    </lcf76f155ced4ddcb4097134ff3c332f>
    <TaxCatchAll xmlns="cdc7663a-08f0-4737-9e8c-148ce897a09c" xsi:nil="true"/>
  </documentManagement>
</p:properties>
</file>

<file path=customXml/itemProps1.xml><?xml version="1.0" encoding="utf-8"?>
<ds:datastoreItem xmlns:ds="http://schemas.openxmlformats.org/officeDocument/2006/customXml" ds:itemID="{E2D3EDAC-BD45-4619-BC31-08141E48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9eb7d-64f5-4fd4-9e37-d4fc55f45d3f"/>
    <ds:schemaRef ds:uri="34bdb4a1-532e-466c-a840-5a5d02757c0b"/>
    <ds:schemaRef ds:uri="cdc7663a-08f0-4737-9e8c-148ce897a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F123A5-B808-4542-A541-F3F1342B51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0B987-98B5-4987-AD42-D05CF8FE0A98}">
  <ds:schemaRefs>
    <ds:schemaRef ds:uri="http://schemas.microsoft.com/office/2006/metadata/properties"/>
    <ds:schemaRef ds:uri="http://schemas.microsoft.com/office/infopath/2007/PartnerControls"/>
    <ds:schemaRef ds:uri="a0b9eb7d-64f5-4fd4-9e37-d4fc55f45d3f"/>
    <ds:schemaRef ds:uri="cdc7663a-08f0-4737-9e8c-148ce897a0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2214</Words>
  <Application>Microsoft Office PowerPoint</Application>
  <PresentationFormat>Presentación en pantalla (16:9)</PresentationFormat>
  <Paragraphs>321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Exeter template</vt:lpstr>
      <vt:lpstr>How to increase the impact of heath benefits plans?</vt:lpstr>
      <vt:lpstr>ACKNOWLEDGEMENTS</vt:lpstr>
      <vt:lpstr>Outline for the talk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Need to identify opportunities to improve allocative efficiency of the HBP and access to NCD care</vt:lpstr>
      <vt:lpstr>Health Interventions Prioritization Tool (HIPtool)</vt:lpstr>
      <vt:lpstr>Broad steps to represent Armenia’s health services  in HIPtool </vt:lpstr>
      <vt:lpstr>Challenge #1: Defining the AUHC interventions                          – Mapping &amp; cross-walking</vt:lpstr>
      <vt:lpstr>Challenge #2: Global PHC capitation spending categories          - Disaggregation into AUHC interventions through triangulation</vt:lpstr>
      <vt:lpstr>Challenge #3: Broad drug spending categories                       - Apportioning to interventions (unit costs, estimations)</vt:lpstr>
      <vt:lpstr> Outcome of intervention &amp; spending mapping</vt:lpstr>
      <vt:lpstr>Challenge #4: Disease burden – spending –impact relationship                          - Review of saturations, revision of inputs</vt:lpstr>
      <vt:lpstr>SCENARIO 1:  Realistic vs. optimal intervention coverage increases</vt:lpstr>
      <vt:lpstr>Scenario 1: Spending results</vt:lpstr>
      <vt:lpstr>Scenario 1: DALY impact</vt:lpstr>
      <vt:lpstr>SCENARIO 2:  2019 versus Increased budget</vt:lpstr>
      <vt:lpstr>Scenario 2: Spending results</vt:lpstr>
      <vt:lpstr>Scenario 2: DALY impact</vt:lpstr>
      <vt:lpstr>SCENARIO 3:  Differential weights in optimization algorithm</vt:lpstr>
      <vt:lpstr>Scenario 3: Spending results &amp; DALY impact</vt:lpstr>
      <vt:lpstr>Conclusions (1)</vt:lpstr>
      <vt:lpstr>Conclusions (2)</vt:lpstr>
      <vt:lpstr>Conclusions (3)</vt:lpstr>
      <vt:lpstr>Conclusions (4)</vt:lpstr>
      <vt:lpstr>Conclusions (5)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Nicole Fraser</dc:creator>
  <cp:lastModifiedBy>Nicole Fraser</cp:lastModifiedBy>
  <cp:revision>292</cp:revision>
  <dcterms:modified xsi:type="dcterms:W3CDTF">2022-07-18T14:09:17Z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0x010100955C955B82D19E4B83E758B21AB0751C</vt:lpwstr>
  </property>
</Properties>
</file>