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99" r:id="rId4"/>
    <p:sldId id="346" r:id="rId5"/>
    <p:sldId id="348" r:id="rId6"/>
    <p:sldId id="263" r:id="rId7"/>
    <p:sldId id="268" r:id="rId8"/>
    <p:sldId id="265" r:id="rId9"/>
    <p:sldId id="349" r:id="rId10"/>
    <p:sldId id="278" r:id="rId11"/>
    <p:sldId id="345" r:id="rId12"/>
  </p:sldIdLst>
  <p:sldSz cx="12192000" cy="6858000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5226" autoAdjust="0"/>
  </p:normalViewPr>
  <p:slideViewPr>
    <p:cSldViewPr snapToGrid="0">
      <p:cViewPr varScale="1">
        <p:scale>
          <a:sx n="82" d="100"/>
          <a:sy n="82" d="100"/>
        </p:scale>
        <p:origin x="120" y="-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7461AD-8D64-4D89-A215-C450867D48A8}" type="datetimeFigureOut">
              <a:rPr lang="es-ES" smtClean="0"/>
              <a:t>01/12/2021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422867-8A09-4BEC-9E49-6A15868CBFA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8148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C" dirty="0">
                <a:effectLst/>
                <a:latin typeface="Arial" panose="020B0604020202020204" pitchFamily="34" charset="0"/>
              </a:rPr>
              <a:t>En esta sesión se analizarán algunos de los desafíos y decisiones difíciles de asignación de recursos que enfrentan países como Ecuador,</a:t>
            </a:r>
          </a:p>
          <a:p>
            <a:r>
              <a:rPr lang="es-EC" dirty="0">
                <a:effectLst/>
                <a:latin typeface="Arial" panose="020B0604020202020204" pitchFamily="34" charset="0"/>
              </a:rPr>
              <a:t>incluyendo el costo creciente de los medicamentos y otras tecnologías, decisiones de cobertura sobre qué financiar a la población con recursos cada vez más escasos,</a:t>
            </a:r>
          </a:p>
          <a:p>
            <a:r>
              <a:rPr lang="es-EC" dirty="0">
                <a:effectLst/>
                <a:latin typeface="Arial" panose="020B0604020202020204" pitchFamily="34" charset="0"/>
              </a:rPr>
              <a:t>la judicialización de la salud, entre otros.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422867-8A09-4BEC-9E49-6A15868CBFAD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47158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C" dirty="0"/>
              <a:t>El incremento sostenido del envejecimiento poblacional exige cambios en la estructura de los sistemas y los servicios para poder tomar medidas que respondan adecuadamente a las necesidades de las personas mayores.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56BCFD-9089-4921-A87B-A9A79D73DF2B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64959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FD4B7B6-39A5-47B0-B319-19D2C5CBEE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068" r="1238"/>
          <a:stretch/>
        </p:blipFill>
        <p:spPr>
          <a:xfrm>
            <a:off x="0" y="-1"/>
            <a:ext cx="12192000" cy="70199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42BEBEA-0559-4BEA-915E-A6AFB441D2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638424"/>
            <a:ext cx="9144000" cy="1984375"/>
          </a:xfrm>
        </p:spPr>
        <p:txBody>
          <a:bodyPr anchor="ctr">
            <a:normAutofit/>
          </a:bodyPr>
          <a:lstStyle>
            <a:lvl1pPr algn="r">
              <a:defRPr sz="54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s-EC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C49E26-B746-4026-A8A1-1AF935E54F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52974"/>
            <a:ext cx="9144000" cy="504825"/>
          </a:xfr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s-EC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648AA1-0B85-476F-9FA9-5A5ECE24C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5F07-2315-45DD-A2B9-A3BDEFCEA09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79757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B4D2D-8DDF-46B8-B75C-80078AEC9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C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1E9A54-3B02-4CB7-A227-8915D12921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C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AE3BE2-AB26-45B9-B658-18673EE325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F2BDF28-6E06-4770-B9A2-C86F4B8002D6}" type="datetimeFigureOut">
              <a:rPr lang="es-EC" smtClean="0"/>
              <a:t>1/12/2021</a:t>
            </a:fld>
            <a:endParaRPr lang="es-EC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6EF184-22F7-4767-828B-626D40BD86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C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61C829-FE35-4616-AE9C-FB2F33A72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5F07-2315-45DD-A2B9-A3BDEFCEA09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841943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E81511B-D53B-4D9D-8764-0F927817D5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EC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E2284F-E52D-4641-BFD6-5FBDCFA286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C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D1FE90-450C-412C-A6BD-31BB43FB49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F2BDF28-6E06-4770-B9A2-C86F4B8002D6}" type="datetimeFigureOut">
              <a:rPr lang="es-EC" smtClean="0"/>
              <a:t>1/12/2021</a:t>
            </a:fld>
            <a:endParaRPr lang="es-EC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F8C93C-AB8E-4EFC-9942-5BD1ED73E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C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EA974-BFE8-4DCA-9BE1-573D00D54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5F07-2315-45DD-A2B9-A3BDEFCEA09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734304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50" descr="PPT_GOBIERNO_ENCUENTRO_MSP.1.OPCIÓN.1.1.png">
            <a:extLst>
              <a:ext uri="{FF2B5EF4-FFF2-40B4-BE49-F238E27FC236}">
                <a16:creationId xmlns:a16="http://schemas.microsoft.com/office/drawing/2014/main" id="{53C7AEAE-E3EA-45EC-A5A1-1DE5D2AA5CE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8" r="980"/>
          <a:stretch/>
        </p:blipFill>
        <p:spPr>
          <a:xfrm>
            <a:off x="2" y="0"/>
            <a:ext cx="11936295" cy="71247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BEE8ADD-D372-4FF1-9B72-A418D1900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s-EC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94F912-086E-49DF-B990-79E00AC3C1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506639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784833-F756-413B-A92B-DCBC345CF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s-EC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D2411B-28B5-491A-94FC-E0D55B06C8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FAEA7D-5676-4D90-A0BE-E9997FABA4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F2BDF28-6E06-4770-B9A2-C86F4B8002D6}" type="datetimeFigureOut">
              <a:rPr lang="es-EC" smtClean="0"/>
              <a:t>1/12/2021</a:t>
            </a:fld>
            <a:endParaRPr lang="es-EC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031041-50BA-442A-BF0E-BC4F579EF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C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819BD1-D132-49CF-ABD4-DDF4704BD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5F07-2315-45DD-A2B9-A3BDEFCEA09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016123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1C8CC-E068-4966-9E48-5F1E3189A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C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6775D6-8708-4CC5-94AE-EBB8EBCD6D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C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9C21C4-AFEA-4A7E-ABE6-EEA675FD2F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C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C0469F-B2CD-424D-9C25-FD4FCFEDC1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F2BDF28-6E06-4770-B9A2-C86F4B8002D6}" type="datetimeFigureOut">
              <a:rPr lang="es-EC" smtClean="0"/>
              <a:t>1/12/2021</a:t>
            </a:fld>
            <a:endParaRPr lang="es-EC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215B13-DDE4-4EED-BC5B-2306409DB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C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D5D80C-E8D5-4EEE-9A53-93585413A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5F07-2315-45DD-A2B9-A3BDEFCEA09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109482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DAAB5-3103-442B-B9B2-A545FE32C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EC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D65651-93CD-4D12-81A6-76C0720E70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62ED6F-2E12-4A46-ABC5-044AD3D89F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C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DEF339-E07D-447B-B62B-665C95AD59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EE82ED-1EE1-4129-A783-9787E9A776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C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77B744B-A5B7-4419-B881-9441F32BFC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F2BDF28-6E06-4770-B9A2-C86F4B8002D6}" type="datetimeFigureOut">
              <a:rPr lang="es-EC" smtClean="0"/>
              <a:t>1/12/2021</a:t>
            </a:fld>
            <a:endParaRPr lang="es-EC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A13E3AB-2257-479D-AF57-BB10505285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C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4FA1708-F212-428D-9193-EB8FB8253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5F07-2315-45DD-A2B9-A3BDEFCEA09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685054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3D1A9-C61F-4304-9AF5-F416B2106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C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81CDBD-3062-4020-8F00-35347DCEDE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F2BDF28-6E06-4770-B9A2-C86F4B8002D6}" type="datetimeFigureOut">
              <a:rPr lang="es-EC" smtClean="0"/>
              <a:t>1/12/2021</a:t>
            </a:fld>
            <a:endParaRPr lang="es-EC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ED075E-AD6C-433A-9EBD-AA72609FF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C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A55FDE-C028-4CFD-8EF1-41361B99C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5F07-2315-45DD-A2B9-A3BDEFCEA09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283980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1868328-DF5D-439D-A086-CE5D275F563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F2BDF28-6E06-4770-B9A2-C86F4B8002D6}" type="datetimeFigureOut">
              <a:rPr lang="es-EC" smtClean="0"/>
              <a:t>1/12/2021</a:t>
            </a:fld>
            <a:endParaRPr lang="es-EC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C3BDBA-572C-4A35-B2F4-D53CFA934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C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6FB83F-1408-4D89-8D08-17E4424E6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5F07-2315-45DD-A2B9-A3BDEFCEA09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002370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27C1E-71F2-4171-AFB7-E2B9E1D1E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C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48CA1D-8D8B-4FB0-BA11-9D6F046BE5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C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43543A-3770-41C5-AB35-825E228693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E1A532-CFB1-48EC-A21E-CF552828D5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F2BDF28-6E06-4770-B9A2-C86F4B8002D6}" type="datetimeFigureOut">
              <a:rPr lang="es-EC" smtClean="0"/>
              <a:t>1/12/2021</a:t>
            </a:fld>
            <a:endParaRPr lang="es-EC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13E179-52DA-4CBE-85A1-B7E776552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C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DC1886-412A-4BD9-A41A-89CB8FD06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5F07-2315-45DD-A2B9-A3BDEFCEA09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785609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4365A-A9CC-43BF-9FE6-810203E91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s-EC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E11027B-6035-4251-8342-8DEEC3CA90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9E1C8C-CCDE-4B97-A029-A630DB45C2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66646F-0002-4562-8395-23CCA25F36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F2BDF28-6E06-4770-B9A2-C86F4B8002D6}" type="datetimeFigureOut">
              <a:rPr lang="es-EC" smtClean="0"/>
              <a:t>1/12/2021</a:t>
            </a:fld>
            <a:endParaRPr lang="es-EC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9AADFB-9A3F-4F70-ACAB-0A8803AE9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C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48444C-4702-411C-B64F-C0004A8F8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35F07-2315-45DD-A2B9-A3BDEFCEA09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135137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50" descr="PPT_GOBIERNO_ENCUENTRO_MSP.1.OPCIÓN.1.1.png">
            <a:extLst>
              <a:ext uri="{FF2B5EF4-FFF2-40B4-BE49-F238E27FC236}">
                <a16:creationId xmlns:a16="http://schemas.microsoft.com/office/drawing/2014/main" id="{E0EC06D6-C2FD-4CCC-B07B-F5DA29C007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8" r="980"/>
          <a:stretch/>
        </p:blipFill>
        <p:spPr>
          <a:xfrm>
            <a:off x="2" y="0"/>
            <a:ext cx="11936295" cy="71247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1AEA99D-8590-48F9-882B-F797748984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EC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39B587-1BD2-402F-82A8-4ABADA8C6D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C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A306D0-2885-4774-9CAE-5B089A09C1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3812" y="845345"/>
            <a:ext cx="51582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D635F07-2315-45DD-A2B9-A3BDEFCEA09F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582494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microsoft.com/office/2007/relationships/hdphoto" Target="../media/hdphoto1.wdp"/><Relationship Id="rId4" Type="http://schemas.openxmlformats.org/officeDocument/2006/relationships/image" Target="../media/image6.png"/><Relationship Id="rId9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C32D03-A797-4225-81AE-65C0B034D5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0303" y="3531140"/>
            <a:ext cx="10341494" cy="1984375"/>
          </a:xfrm>
        </p:spPr>
        <p:txBody>
          <a:bodyPr>
            <a:normAutofit/>
          </a:bodyPr>
          <a:lstStyle/>
          <a:p>
            <a:r>
              <a:rPr lang="es-EC" sz="3100" b="1" dirty="0">
                <a:effectLst/>
                <a:latin typeface="Arial" panose="020B0604020202020204" pitchFamily="34" charset="0"/>
              </a:rPr>
              <a:t>Principales desafíos que enfrentan los países de ALC</a:t>
            </a:r>
            <a:br>
              <a:rPr lang="es-EC" sz="3100" b="1" dirty="0">
                <a:effectLst/>
                <a:latin typeface="Arial" panose="020B0604020202020204" pitchFamily="34" charset="0"/>
              </a:rPr>
            </a:br>
            <a:r>
              <a:rPr lang="es-EC" sz="3100" b="1" dirty="0">
                <a:effectLst/>
                <a:latin typeface="Arial" panose="020B0604020202020204" pitchFamily="34" charset="0"/>
              </a:rPr>
              <a:t>y que suman presión al gasto público en salud:</a:t>
            </a:r>
            <a:br>
              <a:rPr lang="es-EC" sz="3100" b="1" dirty="0">
                <a:effectLst/>
                <a:latin typeface="Arial" panose="020B0604020202020204" pitchFamily="34" charset="0"/>
              </a:rPr>
            </a:br>
            <a:r>
              <a:rPr lang="es-EC" sz="3100" b="1" dirty="0">
                <a:effectLst/>
                <a:latin typeface="Arial" panose="020B0604020202020204" pitchFamily="34" charset="0"/>
              </a:rPr>
              <a:t>el caso de Ecuador</a:t>
            </a:r>
            <a:endParaRPr lang="es-EC" sz="3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AA58AB-762C-44DF-997D-2F2019DE58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7463" y="6111257"/>
            <a:ext cx="4864963" cy="504825"/>
          </a:xfrm>
        </p:spPr>
        <p:txBody>
          <a:bodyPr>
            <a:normAutofit/>
          </a:bodyPr>
          <a:lstStyle/>
          <a:p>
            <a:pPr algn="r"/>
            <a:r>
              <a:rPr lang="es-EC" sz="1600" dirty="0"/>
              <a:t>Coordinación General de Desarrollo Estratégico en Salud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601DD747-CC73-496E-9A7F-361866C0FB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73714" cy="3531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23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5720" y="274638"/>
            <a:ext cx="10740561" cy="658402"/>
          </a:xfrm>
        </p:spPr>
        <p:txBody>
          <a:bodyPr>
            <a:normAutofit fontScale="90000"/>
          </a:bodyPr>
          <a:lstStyle/>
          <a:p>
            <a:pPr algn="l"/>
            <a:r>
              <a:rPr lang="es-ES" sz="2671" b="1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¿Es posible gestionar mejor la atención de condiciones de alto costo?</a:t>
            </a:r>
          </a:p>
        </p:txBody>
      </p:sp>
      <p:sp>
        <p:nvSpPr>
          <p:cNvPr id="3" name="Subtítulo 2"/>
          <p:cNvSpPr>
            <a:spLocks noGrp="1"/>
          </p:cNvSpPr>
          <p:nvPr>
            <p:ph idx="1"/>
          </p:nvPr>
        </p:nvSpPr>
        <p:spPr>
          <a:xfrm>
            <a:off x="4704704" y="1442729"/>
            <a:ext cx="7149595" cy="4498661"/>
          </a:xfrm>
        </p:spPr>
        <p:txBody>
          <a:bodyPr>
            <a:normAutofit fontScale="77500" lnSpcReduction="20000"/>
          </a:bodyPr>
          <a:lstStyle/>
          <a:p>
            <a:r>
              <a:rPr lang="es-ES" dirty="0">
                <a:cs typeface="Calibri Light" panose="020F0302020204030204" pitchFamily="34" charset="0"/>
              </a:rPr>
              <a:t>Homogeneizar cuidados de calidad</a:t>
            </a:r>
          </a:p>
          <a:p>
            <a:pPr lvl="1"/>
            <a:r>
              <a:rPr lang="es-ES" dirty="0">
                <a:latin typeface="+mj-lt"/>
                <a:cs typeface="Calibri Light" panose="020F0302020204030204" pitchFamily="34" charset="0"/>
              </a:rPr>
              <a:t>Protocolización de las prestaciones y la atención </a:t>
            </a:r>
          </a:p>
          <a:p>
            <a:pPr lvl="1"/>
            <a:r>
              <a:rPr lang="es-ES" dirty="0">
                <a:latin typeface="+mj-lt"/>
                <a:cs typeface="Calibri Light" panose="020F0302020204030204" pitchFamily="34" charset="0"/>
              </a:rPr>
              <a:t>Acreditación de prestadores</a:t>
            </a:r>
          </a:p>
          <a:p>
            <a:endParaRPr lang="es-ES" dirty="0">
              <a:cs typeface="Calibri Light" panose="020F0302020204030204" pitchFamily="34" charset="0"/>
            </a:endParaRPr>
          </a:p>
          <a:p>
            <a:r>
              <a:rPr lang="es-ES" dirty="0">
                <a:cs typeface="Calibri Light" panose="020F0302020204030204" pitchFamily="34" charset="0"/>
              </a:rPr>
              <a:t>Optimizar los recursos pare el manejo de la condición</a:t>
            </a:r>
            <a:endParaRPr lang="es-ES" dirty="0">
              <a:latin typeface="+mj-lt"/>
              <a:cs typeface="Calibri Light" panose="020F0302020204030204" pitchFamily="34" charset="0"/>
            </a:endParaRPr>
          </a:p>
          <a:p>
            <a:pPr lvl="1"/>
            <a:r>
              <a:rPr lang="es-ES" dirty="0">
                <a:latin typeface="+mj-lt"/>
                <a:cs typeface="Calibri Light" panose="020F0302020204030204" pitchFamily="34" charset="0"/>
              </a:rPr>
              <a:t>Costeo de los protocolos de atención</a:t>
            </a:r>
          </a:p>
          <a:p>
            <a:pPr lvl="1"/>
            <a:r>
              <a:rPr lang="es-ES" dirty="0">
                <a:latin typeface="+mj-lt"/>
                <a:cs typeface="Calibri Light" panose="020F0302020204030204" pitchFamily="34" charset="0"/>
              </a:rPr>
              <a:t>Negociación directa con proveedores para el uso eficiente de los recursos</a:t>
            </a:r>
          </a:p>
          <a:p>
            <a:pPr algn="l"/>
            <a:endParaRPr lang="es-ES" dirty="0">
              <a:cs typeface="Calibri Light" panose="020F0302020204030204" pitchFamily="34" charset="0"/>
            </a:endParaRPr>
          </a:p>
          <a:p>
            <a:pPr algn="l"/>
            <a:r>
              <a:rPr lang="es-ES" dirty="0">
                <a:cs typeface="Calibri Light" panose="020F0302020204030204" pitchFamily="34" charset="0"/>
              </a:rPr>
              <a:t>Implementación de garantías en la atención mediante una ley</a:t>
            </a:r>
          </a:p>
          <a:p>
            <a:pPr lvl="1"/>
            <a:r>
              <a:rPr lang="es-ES" dirty="0">
                <a:cs typeface="Calibri Light" panose="020F0302020204030204" pitchFamily="34" charset="0"/>
              </a:rPr>
              <a:t>Financiamiento</a:t>
            </a:r>
          </a:p>
          <a:p>
            <a:pPr lvl="1"/>
            <a:r>
              <a:rPr lang="es-ES" dirty="0">
                <a:cs typeface="Calibri Light" panose="020F0302020204030204" pitchFamily="34" charset="0"/>
              </a:rPr>
              <a:t>Acceso</a:t>
            </a:r>
          </a:p>
          <a:p>
            <a:pPr lvl="1"/>
            <a:r>
              <a:rPr lang="es-ES" dirty="0">
                <a:cs typeface="Calibri Light" panose="020F0302020204030204" pitchFamily="34" charset="0"/>
              </a:rPr>
              <a:t>Oportunidad</a:t>
            </a:r>
          </a:p>
          <a:p>
            <a:pPr lvl="1"/>
            <a:r>
              <a:rPr lang="es-ES" dirty="0">
                <a:cs typeface="Calibri Light" panose="020F0302020204030204" pitchFamily="34" charset="0"/>
              </a:rPr>
              <a:t>Calidad</a:t>
            </a:r>
          </a:p>
        </p:txBody>
      </p:sp>
      <p:pic>
        <p:nvPicPr>
          <p:cNvPr id="1026" name="Picture 2" descr="The Ultimate WordPress Checklist: 80+ Tasks for Every WordPress Website  Owner">
            <a:extLst>
              <a:ext uri="{FF2B5EF4-FFF2-40B4-BE49-F238E27FC236}">
                <a16:creationId xmlns:a16="http://schemas.microsoft.com/office/drawing/2014/main" id="{E6EAD699-9F79-407A-8742-D46CB3558A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90" r="23135"/>
          <a:stretch/>
        </p:blipFill>
        <p:spPr bwMode="auto">
          <a:xfrm>
            <a:off x="3788182" y="1317109"/>
            <a:ext cx="968723" cy="1062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eath Money Clipart 9 Clip Art Jar - Money Jar Clipart, HD Png Download -  kindpng">
            <a:extLst>
              <a:ext uri="{FF2B5EF4-FFF2-40B4-BE49-F238E27FC236}">
                <a16:creationId xmlns:a16="http://schemas.microsoft.com/office/drawing/2014/main" id="{AE975463-D1E1-4945-8C26-D4CBECA82F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293" y="2630680"/>
            <a:ext cx="883612" cy="1037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ammer Judge Icon, Hammer Icons, Judge Icons, Gavel PNG and Vector with  Transparent Background for Free Download">
            <a:extLst>
              <a:ext uri="{FF2B5EF4-FFF2-40B4-BE49-F238E27FC236}">
                <a16:creationId xmlns:a16="http://schemas.microsoft.com/office/drawing/2014/main" id="{603267FE-0571-4DC0-9E60-500CE4A953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293" y="4476804"/>
            <a:ext cx="1062264" cy="106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2BE6593A-23F0-454D-8A89-80A44ED80ED1}"/>
              </a:ext>
            </a:extLst>
          </p:cNvPr>
          <p:cNvSpPr txBox="1"/>
          <p:nvPr/>
        </p:nvSpPr>
        <p:spPr>
          <a:xfrm>
            <a:off x="337701" y="2145614"/>
            <a:ext cx="3406638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latin typeface="+mj-lt"/>
                <a:cs typeface="Calibri Light" panose="020F0302020204030204" pitchFamily="34" charset="0"/>
              </a:rPr>
              <a:t>Mancomunación solidaria</a:t>
            </a:r>
          </a:p>
          <a:p>
            <a:r>
              <a:rPr lang="es-ES" dirty="0">
                <a:latin typeface="+mj-lt"/>
                <a:cs typeface="Calibri Light" panose="020F0302020204030204" pitchFamily="34" charset="0"/>
              </a:rPr>
              <a:t>de recursos para garantizar</a:t>
            </a:r>
          </a:p>
          <a:p>
            <a:r>
              <a:rPr lang="es-ES" dirty="0">
                <a:latin typeface="+mj-lt"/>
                <a:cs typeface="Calibri Light" panose="020F0302020204030204" pitchFamily="34" charset="0"/>
              </a:rPr>
              <a:t>la cobertura </a:t>
            </a:r>
            <a:r>
              <a:rPr lang="es-ES" b="1" dirty="0">
                <a:solidFill>
                  <a:srgbClr val="0070C0"/>
                </a:solidFill>
                <a:latin typeface="+mj-lt"/>
                <a:cs typeface="Calibri Light" panose="020F0302020204030204" pitchFamily="34" charset="0"/>
              </a:rPr>
              <a:t>progresiva</a:t>
            </a:r>
            <a:r>
              <a:rPr lang="es-ES" dirty="0">
                <a:latin typeface="+mj-lt"/>
                <a:cs typeface="Calibri Light" panose="020F0302020204030204" pitchFamily="34" charset="0"/>
              </a:rPr>
              <a:t>,</a:t>
            </a:r>
          </a:p>
          <a:p>
            <a:r>
              <a:rPr lang="es-ES" b="1" dirty="0">
                <a:solidFill>
                  <a:srgbClr val="00B050"/>
                </a:solidFill>
                <a:latin typeface="+mj-lt"/>
                <a:cs typeface="Calibri Light" panose="020F0302020204030204" pitchFamily="34" charset="0"/>
              </a:rPr>
              <a:t>explícita</a:t>
            </a:r>
            <a:r>
              <a:rPr lang="es-ES" dirty="0">
                <a:latin typeface="+mj-lt"/>
                <a:cs typeface="Calibri Light" panose="020F0302020204030204" pitchFamily="34" charset="0"/>
              </a:rPr>
              <a:t>, y de </a:t>
            </a:r>
            <a:r>
              <a:rPr lang="es-ES" b="1" dirty="0">
                <a:solidFill>
                  <a:srgbClr val="00B0F0"/>
                </a:solidFill>
                <a:latin typeface="+mj-lt"/>
                <a:cs typeface="Calibri Light" panose="020F0302020204030204" pitchFamily="34" charset="0"/>
              </a:rPr>
              <a:t>calidad homogénea</a:t>
            </a:r>
          </a:p>
          <a:p>
            <a:r>
              <a:rPr lang="es-ES" dirty="0">
                <a:latin typeface="+mj-lt"/>
                <a:cs typeface="Calibri Light" panose="020F0302020204030204" pitchFamily="34" charset="0"/>
              </a:rPr>
              <a:t>para condiciones de alto costo</a:t>
            </a:r>
          </a:p>
          <a:p>
            <a:endParaRPr lang="es-ES" dirty="0">
              <a:latin typeface="+mj-lt"/>
              <a:cs typeface="Calibri Light" panose="020F0302020204030204" pitchFamily="34" charset="0"/>
            </a:endParaRPr>
          </a:p>
          <a:p>
            <a:r>
              <a:rPr lang="es-ES" dirty="0">
                <a:latin typeface="+mj-lt"/>
                <a:cs typeface="Calibri Light" panose="020F0302020204030204" pitchFamily="34" charset="0"/>
              </a:rPr>
              <a:t>- Sin amenazar la sostenibilidad</a:t>
            </a:r>
          </a:p>
          <a:p>
            <a:r>
              <a:rPr lang="es-ES" dirty="0">
                <a:latin typeface="+mj-lt"/>
                <a:cs typeface="Calibri Light" panose="020F0302020204030204" pitchFamily="34" charset="0"/>
              </a:rPr>
              <a:t>del sistema</a:t>
            </a:r>
          </a:p>
          <a:p>
            <a:r>
              <a:rPr lang="es-ES" dirty="0">
                <a:latin typeface="+mj-lt"/>
                <a:cs typeface="Calibri Light" panose="020F0302020204030204" pitchFamily="34" charset="0"/>
              </a:rPr>
              <a:t>- y el financiamiento de servicios</a:t>
            </a:r>
          </a:p>
          <a:p>
            <a:r>
              <a:rPr lang="es-ES" dirty="0">
                <a:latin typeface="+mj-lt"/>
                <a:cs typeface="Calibri Light" panose="020F0302020204030204" pitchFamily="34" charset="0"/>
              </a:rPr>
              <a:t>esenciales.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26628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la 14">
            <a:extLst>
              <a:ext uri="{FF2B5EF4-FFF2-40B4-BE49-F238E27FC236}">
                <a16:creationId xmlns:a16="http://schemas.microsoft.com/office/drawing/2014/main" id="{685C89FE-016D-4B24-B7E0-AF8FE8C237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2556504"/>
              </p:ext>
            </p:extLst>
          </p:nvPr>
        </p:nvGraphicFramePr>
        <p:xfrm>
          <a:off x="3285789" y="1996938"/>
          <a:ext cx="1800483" cy="16831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0161">
                  <a:extLst>
                    <a:ext uri="{9D8B030D-6E8A-4147-A177-3AD203B41FA5}">
                      <a16:colId xmlns:a16="http://schemas.microsoft.com/office/drawing/2014/main" val="3673078200"/>
                    </a:ext>
                  </a:extLst>
                </a:gridCol>
                <a:gridCol w="600161">
                  <a:extLst>
                    <a:ext uri="{9D8B030D-6E8A-4147-A177-3AD203B41FA5}">
                      <a16:colId xmlns:a16="http://schemas.microsoft.com/office/drawing/2014/main" val="773406830"/>
                    </a:ext>
                  </a:extLst>
                </a:gridCol>
                <a:gridCol w="600161">
                  <a:extLst>
                    <a:ext uri="{9D8B030D-6E8A-4147-A177-3AD203B41FA5}">
                      <a16:colId xmlns:a16="http://schemas.microsoft.com/office/drawing/2014/main" val="187138609"/>
                    </a:ext>
                  </a:extLst>
                </a:gridCol>
              </a:tblGrid>
              <a:tr h="561065">
                <a:tc>
                  <a:txBody>
                    <a:bodyPr/>
                    <a:lstStyle/>
                    <a:p>
                      <a:pPr algn="ctr"/>
                      <a:r>
                        <a:rPr lang="es-EC" dirty="0"/>
                        <a:t>A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/>
                        <a:t>B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/>
                        <a:t>C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185709"/>
                  </a:ext>
                </a:extLst>
              </a:tr>
              <a:tr h="561065">
                <a:tc>
                  <a:txBody>
                    <a:bodyPr/>
                    <a:lstStyle/>
                    <a:p>
                      <a:pPr algn="ctr"/>
                      <a:r>
                        <a:rPr lang="es-EC" dirty="0"/>
                        <a:t>D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/>
                        <a:t>E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/>
                        <a:t>F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3187116"/>
                  </a:ext>
                </a:extLst>
              </a:tr>
              <a:tr h="561065">
                <a:tc>
                  <a:txBody>
                    <a:bodyPr/>
                    <a:lstStyle/>
                    <a:p>
                      <a:pPr algn="ctr"/>
                      <a:r>
                        <a:rPr lang="es-EC" dirty="0"/>
                        <a:t>G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/>
                        <a:t>H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/>
                        <a:t>I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4748307"/>
                  </a:ext>
                </a:extLst>
              </a:tr>
            </a:tbl>
          </a:graphicData>
        </a:graphic>
      </p:graphicFrame>
      <p:sp>
        <p:nvSpPr>
          <p:cNvPr id="2" name="Título 1">
            <a:extLst>
              <a:ext uri="{FF2B5EF4-FFF2-40B4-BE49-F238E27FC236}">
                <a16:creationId xmlns:a16="http://schemas.microsoft.com/office/drawing/2014/main" id="{DCA39172-0859-4A8D-BD13-875548E18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5370"/>
            <a:ext cx="10515600" cy="567742"/>
          </a:xfrm>
        </p:spPr>
        <p:txBody>
          <a:bodyPr>
            <a:noAutofit/>
          </a:bodyPr>
          <a:lstStyle/>
          <a:p>
            <a:r>
              <a:rPr lang="es-EC" sz="2800" b="1" dirty="0">
                <a:latin typeface="Arial" panose="020B0604020202020204" pitchFamily="34" charset="0"/>
                <a:cs typeface="Arial" panose="020B0604020202020204" pitchFamily="34" charset="0"/>
              </a:rPr>
              <a:t>Calidad de la inversión y el gasto: Acciones a considerar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D220BB66-8ECD-4B04-844D-FCBE7462BC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1303472"/>
              </p:ext>
            </p:extLst>
          </p:nvPr>
        </p:nvGraphicFramePr>
        <p:xfrm>
          <a:off x="838200" y="1997809"/>
          <a:ext cx="1800483" cy="16831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0161">
                  <a:extLst>
                    <a:ext uri="{9D8B030D-6E8A-4147-A177-3AD203B41FA5}">
                      <a16:colId xmlns:a16="http://schemas.microsoft.com/office/drawing/2014/main" val="3673078200"/>
                    </a:ext>
                  </a:extLst>
                </a:gridCol>
                <a:gridCol w="600161">
                  <a:extLst>
                    <a:ext uri="{9D8B030D-6E8A-4147-A177-3AD203B41FA5}">
                      <a16:colId xmlns:a16="http://schemas.microsoft.com/office/drawing/2014/main" val="773406830"/>
                    </a:ext>
                  </a:extLst>
                </a:gridCol>
                <a:gridCol w="600161">
                  <a:extLst>
                    <a:ext uri="{9D8B030D-6E8A-4147-A177-3AD203B41FA5}">
                      <a16:colId xmlns:a16="http://schemas.microsoft.com/office/drawing/2014/main" val="187138609"/>
                    </a:ext>
                  </a:extLst>
                </a:gridCol>
              </a:tblGrid>
              <a:tr h="561065">
                <a:tc>
                  <a:txBody>
                    <a:bodyPr/>
                    <a:lstStyle/>
                    <a:p>
                      <a:pPr algn="ctr"/>
                      <a:r>
                        <a:rPr lang="es-EC" dirty="0"/>
                        <a:t>A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/>
                        <a:t>B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/>
                        <a:t>C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185709"/>
                  </a:ext>
                </a:extLst>
              </a:tr>
              <a:tr h="561065">
                <a:tc>
                  <a:txBody>
                    <a:bodyPr/>
                    <a:lstStyle/>
                    <a:p>
                      <a:pPr algn="ctr"/>
                      <a:r>
                        <a:rPr lang="es-EC" dirty="0"/>
                        <a:t>D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/>
                        <a:t>E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/>
                        <a:t>F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3187116"/>
                  </a:ext>
                </a:extLst>
              </a:tr>
              <a:tr h="561065">
                <a:tc>
                  <a:txBody>
                    <a:bodyPr/>
                    <a:lstStyle/>
                    <a:p>
                      <a:pPr algn="ctr"/>
                      <a:r>
                        <a:rPr lang="es-EC" dirty="0"/>
                        <a:t>G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/>
                        <a:t>H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/>
                        <a:t>I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4748307"/>
                  </a:ext>
                </a:extLst>
              </a:tr>
            </a:tbl>
          </a:graphicData>
        </a:graphic>
      </p:graphicFrame>
      <p:sp>
        <p:nvSpPr>
          <p:cNvPr id="6" name="Rectángulo 5">
            <a:extLst>
              <a:ext uri="{FF2B5EF4-FFF2-40B4-BE49-F238E27FC236}">
                <a16:creationId xmlns:a16="http://schemas.microsoft.com/office/drawing/2014/main" id="{785CE746-9C84-4FA4-9A64-86AC70732BC8}"/>
              </a:ext>
            </a:extLst>
          </p:cNvPr>
          <p:cNvSpPr/>
          <p:nvPr/>
        </p:nvSpPr>
        <p:spPr>
          <a:xfrm>
            <a:off x="3286539" y="2569309"/>
            <a:ext cx="596348" cy="53845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5B80969E-1E8F-4E76-ABD3-B44F33A7E0BB}"/>
              </a:ext>
            </a:extLst>
          </p:cNvPr>
          <p:cNvSpPr/>
          <p:nvPr/>
        </p:nvSpPr>
        <p:spPr>
          <a:xfrm>
            <a:off x="3893576" y="3107764"/>
            <a:ext cx="596348" cy="57236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8C2A1C39-F57B-48CE-B347-8AB05F53F3B5}"/>
              </a:ext>
            </a:extLst>
          </p:cNvPr>
          <p:cNvSpPr/>
          <p:nvPr/>
        </p:nvSpPr>
        <p:spPr>
          <a:xfrm>
            <a:off x="4489924" y="1997809"/>
            <a:ext cx="596348" cy="57149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6095D574-4155-4225-8B3D-79032FCBDC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57594"/>
              </p:ext>
            </p:extLst>
          </p:nvPr>
        </p:nvGraphicFramePr>
        <p:xfrm>
          <a:off x="5994042" y="1997809"/>
          <a:ext cx="1800483" cy="16831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0161">
                  <a:extLst>
                    <a:ext uri="{9D8B030D-6E8A-4147-A177-3AD203B41FA5}">
                      <a16:colId xmlns:a16="http://schemas.microsoft.com/office/drawing/2014/main" val="3673078200"/>
                    </a:ext>
                  </a:extLst>
                </a:gridCol>
                <a:gridCol w="600161">
                  <a:extLst>
                    <a:ext uri="{9D8B030D-6E8A-4147-A177-3AD203B41FA5}">
                      <a16:colId xmlns:a16="http://schemas.microsoft.com/office/drawing/2014/main" val="773406830"/>
                    </a:ext>
                  </a:extLst>
                </a:gridCol>
                <a:gridCol w="600161">
                  <a:extLst>
                    <a:ext uri="{9D8B030D-6E8A-4147-A177-3AD203B41FA5}">
                      <a16:colId xmlns:a16="http://schemas.microsoft.com/office/drawing/2014/main" val="187138609"/>
                    </a:ext>
                  </a:extLst>
                </a:gridCol>
              </a:tblGrid>
              <a:tr h="561065">
                <a:tc>
                  <a:txBody>
                    <a:bodyPr/>
                    <a:lstStyle/>
                    <a:p>
                      <a:pPr algn="ctr"/>
                      <a:r>
                        <a:rPr lang="es-EC" dirty="0"/>
                        <a:t>A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/>
                        <a:t>B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C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185709"/>
                  </a:ext>
                </a:extLst>
              </a:tr>
              <a:tr h="561065">
                <a:tc>
                  <a:txBody>
                    <a:bodyPr/>
                    <a:lstStyle/>
                    <a:p>
                      <a:pPr algn="ctr"/>
                      <a:endParaRPr lang="es-EC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/>
                        <a:t>E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/>
                        <a:t>F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3187116"/>
                  </a:ext>
                </a:extLst>
              </a:tr>
              <a:tr h="561065">
                <a:tc>
                  <a:txBody>
                    <a:bodyPr/>
                    <a:lstStyle/>
                    <a:p>
                      <a:pPr algn="ctr"/>
                      <a:r>
                        <a:rPr lang="es-EC" dirty="0"/>
                        <a:t>G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C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/>
                        <a:t>I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4748307"/>
                  </a:ext>
                </a:extLst>
              </a:tr>
            </a:tbl>
          </a:graphicData>
        </a:graphic>
      </p:graphicFrame>
      <p:sp>
        <p:nvSpPr>
          <p:cNvPr id="10" name="Rectángulo 9">
            <a:extLst>
              <a:ext uri="{FF2B5EF4-FFF2-40B4-BE49-F238E27FC236}">
                <a16:creationId xmlns:a16="http://schemas.microsoft.com/office/drawing/2014/main" id="{84CB2315-1845-4EAB-9DA4-75D4B625B922}"/>
              </a:ext>
            </a:extLst>
          </p:cNvPr>
          <p:cNvSpPr/>
          <p:nvPr/>
        </p:nvSpPr>
        <p:spPr>
          <a:xfrm>
            <a:off x="5984103" y="2569309"/>
            <a:ext cx="596348" cy="53845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>
                <a:solidFill>
                  <a:schemeClr val="tx1"/>
                </a:solidFill>
              </a:rPr>
              <a:t>Y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08B4C3C7-75BE-4AED-BC55-9CFC21CFF6F5}"/>
              </a:ext>
            </a:extLst>
          </p:cNvPr>
          <p:cNvSpPr/>
          <p:nvPr/>
        </p:nvSpPr>
        <p:spPr>
          <a:xfrm>
            <a:off x="6591140" y="3107764"/>
            <a:ext cx="596348" cy="572369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>
                <a:solidFill>
                  <a:schemeClr val="tx1"/>
                </a:solidFill>
              </a:rPr>
              <a:t>Z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D3986C2C-D796-4FC9-AD14-C670FBA50A13}"/>
              </a:ext>
            </a:extLst>
          </p:cNvPr>
          <p:cNvSpPr/>
          <p:nvPr/>
        </p:nvSpPr>
        <p:spPr>
          <a:xfrm>
            <a:off x="7187488" y="1997809"/>
            <a:ext cx="596348" cy="53845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dirty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D13995A1-A22B-4C1F-BA61-510290D49F3F}"/>
              </a:ext>
            </a:extLst>
          </p:cNvPr>
          <p:cNvSpPr txBox="1"/>
          <p:nvPr/>
        </p:nvSpPr>
        <p:spPr>
          <a:xfrm>
            <a:off x="1027252" y="1226286"/>
            <a:ext cx="14800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Inventario</a:t>
            </a:r>
            <a:r>
              <a:rPr lang="en-US" dirty="0"/>
              <a:t> de</a:t>
            </a:r>
          </a:p>
          <a:p>
            <a:pPr algn="ctr"/>
            <a:r>
              <a:rPr lang="en-US" dirty="0" err="1"/>
              <a:t>tecnologías</a:t>
            </a:r>
            <a:endParaRPr lang="en-US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3BF031ED-FB6E-4F33-B181-4A6B00F845CB}"/>
              </a:ext>
            </a:extLst>
          </p:cNvPr>
          <p:cNvSpPr txBox="1"/>
          <p:nvPr/>
        </p:nvSpPr>
        <p:spPr>
          <a:xfrm>
            <a:off x="1017346" y="3931387"/>
            <a:ext cx="15408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C" dirty="0"/>
              <a:t>¿Qué estamos</a:t>
            </a:r>
          </a:p>
          <a:p>
            <a:pPr algn="ctr"/>
            <a:r>
              <a:rPr lang="es-EC" dirty="0"/>
              <a:t>financiando?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CC303A92-58F1-442D-AC76-46B45903C7B6}"/>
              </a:ext>
            </a:extLst>
          </p:cNvPr>
          <p:cNvSpPr txBox="1"/>
          <p:nvPr/>
        </p:nvSpPr>
        <p:spPr>
          <a:xfrm>
            <a:off x="3504818" y="1377004"/>
            <a:ext cx="1383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Desinversión</a:t>
            </a:r>
            <a:endParaRPr lang="en-US" dirty="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E293C32E-617A-4C24-BDC3-3D814C65AFCA}"/>
              </a:ext>
            </a:extLst>
          </p:cNvPr>
          <p:cNvSpPr txBox="1"/>
          <p:nvPr/>
        </p:nvSpPr>
        <p:spPr>
          <a:xfrm>
            <a:off x="3197719" y="3930735"/>
            <a:ext cx="19766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C" dirty="0"/>
              <a:t>Dejar de gastar</a:t>
            </a:r>
          </a:p>
          <a:p>
            <a:pPr algn="ctr"/>
            <a:r>
              <a:rPr lang="es-EC" dirty="0"/>
              <a:t>en tecnologías</a:t>
            </a:r>
          </a:p>
          <a:p>
            <a:pPr algn="ctr"/>
            <a:r>
              <a:rPr lang="es-EC" dirty="0"/>
              <a:t>inútiles, obsoletas,</a:t>
            </a:r>
          </a:p>
          <a:p>
            <a:pPr algn="ctr"/>
            <a:r>
              <a:rPr lang="es-EC" dirty="0"/>
              <a:t>peligrosas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F7319E5B-08B1-4522-9D96-CA10B3936086}"/>
              </a:ext>
            </a:extLst>
          </p:cNvPr>
          <p:cNvSpPr txBox="1"/>
          <p:nvPr/>
        </p:nvSpPr>
        <p:spPr>
          <a:xfrm>
            <a:off x="5820421" y="1226286"/>
            <a:ext cx="21907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/>
              <a:t>Reasignación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base</a:t>
            </a:r>
          </a:p>
          <a:p>
            <a:pPr algn="ctr"/>
            <a:r>
              <a:rPr lang="en-US" dirty="0"/>
              <a:t>a </a:t>
            </a:r>
            <a:r>
              <a:rPr lang="en-US" dirty="0" err="1"/>
              <a:t>costo-efectividad</a:t>
            </a:r>
            <a:endParaRPr lang="en-US" dirty="0"/>
          </a:p>
        </p:txBody>
      </p:sp>
      <p:graphicFrame>
        <p:nvGraphicFramePr>
          <p:cNvPr id="19" name="Tabla 18">
            <a:extLst>
              <a:ext uri="{FF2B5EF4-FFF2-40B4-BE49-F238E27FC236}">
                <a16:creationId xmlns:a16="http://schemas.microsoft.com/office/drawing/2014/main" id="{924F7F4D-1394-4B4B-A1D8-D22FEBA740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8335613"/>
              </p:ext>
            </p:extLst>
          </p:nvPr>
        </p:nvGraphicFramePr>
        <p:xfrm>
          <a:off x="8738746" y="1963024"/>
          <a:ext cx="1800483" cy="16831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0161">
                  <a:extLst>
                    <a:ext uri="{9D8B030D-6E8A-4147-A177-3AD203B41FA5}">
                      <a16:colId xmlns:a16="http://schemas.microsoft.com/office/drawing/2014/main" val="3673078200"/>
                    </a:ext>
                  </a:extLst>
                </a:gridCol>
                <a:gridCol w="600161">
                  <a:extLst>
                    <a:ext uri="{9D8B030D-6E8A-4147-A177-3AD203B41FA5}">
                      <a16:colId xmlns:a16="http://schemas.microsoft.com/office/drawing/2014/main" val="773406830"/>
                    </a:ext>
                  </a:extLst>
                </a:gridCol>
                <a:gridCol w="600161">
                  <a:extLst>
                    <a:ext uri="{9D8B030D-6E8A-4147-A177-3AD203B41FA5}">
                      <a16:colId xmlns:a16="http://schemas.microsoft.com/office/drawing/2014/main" val="187138609"/>
                    </a:ext>
                  </a:extLst>
                </a:gridCol>
              </a:tblGrid>
              <a:tr h="561065">
                <a:tc>
                  <a:txBody>
                    <a:bodyPr/>
                    <a:lstStyle/>
                    <a:p>
                      <a:endParaRPr lang="es-EC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C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C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185709"/>
                  </a:ext>
                </a:extLst>
              </a:tr>
              <a:tr h="561065">
                <a:tc>
                  <a:txBody>
                    <a:bodyPr/>
                    <a:lstStyle/>
                    <a:p>
                      <a:endParaRPr lang="es-EC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C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C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3187116"/>
                  </a:ext>
                </a:extLst>
              </a:tr>
              <a:tr h="561065">
                <a:tc>
                  <a:txBody>
                    <a:bodyPr/>
                    <a:lstStyle/>
                    <a:p>
                      <a:endParaRPr lang="es-EC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C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C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4748307"/>
                  </a:ext>
                </a:extLst>
              </a:tr>
            </a:tbl>
          </a:graphicData>
        </a:graphic>
      </p:graphicFrame>
      <p:sp>
        <p:nvSpPr>
          <p:cNvPr id="20" name="Rectángulo 19">
            <a:extLst>
              <a:ext uri="{FF2B5EF4-FFF2-40B4-BE49-F238E27FC236}">
                <a16:creationId xmlns:a16="http://schemas.microsoft.com/office/drawing/2014/main" id="{28E02F13-8428-48B5-BCE2-7B801FDEC199}"/>
              </a:ext>
            </a:extLst>
          </p:cNvPr>
          <p:cNvSpPr/>
          <p:nvPr/>
        </p:nvSpPr>
        <p:spPr>
          <a:xfrm>
            <a:off x="8730165" y="3654382"/>
            <a:ext cx="596348" cy="561065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9B87DE8E-C8F5-4420-ADD7-35C63DDE00AE}"/>
              </a:ext>
            </a:extLst>
          </p:cNvPr>
          <p:cNvSpPr txBox="1"/>
          <p:nvPr/>
        </p:nvSpPr>
        <p:spPr>
          <a:xfrm>
            <a:off x="5722234" y="3912332"/>
            <a:ext cx="23341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C" dirty="0"/>
              <a:t>Tecnologías</a:t>
            </a:r>
          </a:p>
          <a:p>
            <a:pPr algn="ctr"/>
            <a:r>
              <a:rPr lang="es-EC" dirty="0"/>
              <a:t>con ganancia de QALY</a:t>
            </a:r>
          </a:p>
          <a:p>
            <a:pPr algn="ctr"/>
            <a:r>
              <a:rPr lang="es-EC" dirty="0"/>
              <a:t>a un costo socialmente</a:t>
            </a:r>
          </a:p>
          <a:p>
            <a:pPr algn="ctr"/>
            <a:r>
              <a:rPr lang="es-EC" dirty="0"/>
              <a:t>aceptable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34EF68E2-7E79-4992-A455-B064C21F8E0D}"/>
              </a:ext>
            </a:extLst>
          </p:cNvPr>
          <p:cNvSpPr txBox="1"/>
          <p:nvPr/>
        </p:nvSpPr>
        <p:spPr>
          <a:xfrm>
            <a:off x="8430650" y="1235252"/>
            <a:ext cx="24067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/>
              <a:t>Crecimiento</a:t>
            </a:r>
            <a:r>
              <a:rPr lang="en-US" dirty="0"/>
              <a:t> </a:t>
            </a:r>
            <a:r>
              <a:rPr lang="en-US" dirty="0" err="1"/>
              <a:t>planificado</a:t>
            </a:r>
            <a:endParaRPr lang="en-US" dirty="0"/>
          </a:p>
          <a:p>
            <a:pPr algn="ctr"/>
            <a:r>
              <a:rPr lang="en-US" dirty="0"/>
              <a:t>del </a:t>
            </a:r>
            <a:r>
              <a:rPr lang="en-US" dirty="0" err="1"/>
              <a:t>presupuesto</a:t>
            </a:r>
            <a:endParaRPr lang="en-US" dirty="0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E8830A96-82BD-4237-A83D-8A42820255B4}"/>
              </a:ext>
            </a:extLst>
          </p:cNvPr>
          <p:cNvSpPr txBox="1"/>
          <p:nvPr/>
        </p:nvSpPr>
        <p:spPr>
          <a:xfrm>
            <a:off x="8738746" y="4330087"/>
            <a:ext cx="2176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/>
              <a:t>Proyección</a:t>
            </a:r>
            <a:r>
              <a:rPr lang="en-US" dirty="0"/>
              <a:t> de </a:t>
            </a:r>
          </a:p>
          <a:p>
            <a:pPr algn="ctr"/>
            <a:r>
              <a:rPr lang="en-US" dirty="0"/>
              <a:t>carga de </a:t>
            </a:r>
            <a:r>
              <a:rPr lang="en-US" dirty="0" err="1"/>
              <a:t>enfermedad</a:t>
            </a:r>
            <a:endParaRPr lang="en-US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24807EF-8FB9-4915-8AA6-B032DE86AC33}"/>
              </a:ext>
            </a:extLst>
          </p:cNvPr>
          <p:cNvSpPr txBox="1"/>
          <p:nvPr/>
        </p:nvSpPr>
        <p:spPr>
          <a:xfrm>
            <a:off x="4484321" y="5293874"/>
            <a:ext cx="34403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C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¡Siempre negociar!</a:t>
            </a:r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3A47BA3B-DA6D-4896-A3E7-B47B88421C9E}"/>
              </a:ext>
            </a:extLst>
          </p:cNvPr>
          <p:cNvSpPr/>
          <p:nvPr/>
        </p:nvSpPr>
        <p:spPr>
          <a:xfrm>
            <a:off x="9337202" y="3659792"/>
            <a:ext cx="596348" cy="561065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853451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CF5BB-6333-4C28-AB21-1239F0F0BD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58" y="286627"/>
            <a:ext cx="10515600" cy="577264"/>
          </a:xfrm>
        </p:spPr>
        <p:txBody>
          <a:bodyPr>
            <a:normAutofit fontScale="90000"/>
          </a:bodyPr>
          <a:lstStyle/>
          <a:p>
            <a:r>
              <a:rPr lang="es-EC" sz="3200" b="1" dirty="0">
                <a:latin typeface="Arial" panose="020B0604020202020204" pitchFamily="34" charset="0"/>
                <a:cs typeface="Arial" panose="020B0604020202020204" pitchFamily="34" charset="0"/>
              </a:rPr>
              <a:t>El desafío de la recuperación con equidad y sostenibilidad</a:t>
            </a:r>
            <a:endParaRPr lang="es-EC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A171F4C-ABA4-4796-91DB-3D46CDEF3E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061" y="979703"/>
            <a:ext cx="10392758" cy="4898593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8E948777-A237-48AD-808D-0281446A712C}"/>
              </a:ext>
            </a:extLst>
          </p:cNvPr>
          <p:cNvSpPr txBox="1"/>
          <p:nvPr/>
        </p:nvSpPr>
        <p:spPr>
          <a:xfrm>
            <a:off x="802432" y="5747887"/>
            <a:ext cx="592341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s-ES" sz="90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Cid Camilo. </a:t>
            </a:r>
            <a:r>
              <a:rPr lang="es-EC" sz="90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Financiamiento de la salud para una recuperación con igualdad y sostenibilidad. CEPAL, sept. 2021</a:t>
            </a:r>
            <a:endParaRPr lang="es-E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7852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2969" y="216912"/>
            <a:ext cx="10630411" cy="929122"/>
          </a:xfrm>
        </p:spPr>
        <p:txBody>
          <a:bodyPr>
            <a:normAutofit fontScale="90000"/>
          </a:bodyPr>
          <a:lstStyle/>
          <a:p>
            <a:pPr algn="l"/>
            <a:r>
              <a:rPr lang="es-EC" sz="18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Antes de la pandemia Ecuador venía con una trayectoria hacia el estancamiento. </a:t>
            </a:r>
            <a:br>
              <a:rPr lang="es-EC" sz="18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C" sz="27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Crecimiento de  población y sus necesidades sin crecimiento del PIB</a:t>
            </a:r>
            <a:endParaRPr lang="es-ES" sz="27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15C8E5B7-E25F-4D71-9CD3-BE94276A5768}"/>
              </a:ext>
            </a:extLst>
          </p:cNvPr>
          <p:cNvGrpSpPr/>
          <p:nvPr/>
        </p:nvGrpSpPr>
        <p:grpSpPr>
          <a:xfrm>
            <a:off x="-3903" y="1638074"/>
            <a:ext cx="6897420" cy="4151357"/>
            <a:chOff x="312637" y="56980"/>
            <a:chExt cx="6897420" cy="4151357"/>
          </a:xfrm>
        </p:grpSpPr>
        <p:grpSp>
          <p:nvGrpSpPr>
            <p:cNvPr id="9" name="Grupo 30">
              <a:extLst>
                <a:ext uri="{FF2B5EF4-FFF2-40B4-BE49-F238E27FC236}">
                  <a16:creationId xmlns:a16="http://schemas.microsoft.com/office/drawing/2014/main" id="{7C3751CD-9D24-4902-9A06-4A455792EE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2637" y="622514"/>
              <a:ext cx="1466776" cy="735195"/>
              <a:chOff x="1221557" y="346706"/>
              <a:chExt cx="1468746" cy="734559"/>
            </a:xfrm>
          </p:grpSpPr>
          <p:sp>
            <p:nvSpPr>
              <p:cNvPr id="26" name="Rectángulo 25">
                <a:extLst>
                  <a:ext uri="{FF2B5EF4-FFF2-40B4-BE49-F238E27FC236}">
                    <a16:creationId xmlns:a16="http://schemas.microsoft.com/office/drawing/2014/main" id="{2CE34319-950F-4D54-912B-94A4894E1F2B}"/>
                  </a:ext>
                </a:extLst>
              </p:cNvPr>
              <p:cNvSpPr/>
              <p:nvPr/>
            </p:nvSpPr>
            <p:spPr>
              <a:xfrm>
                <a:off x="1221557" y="499158"/>
                <a:ext cx="1370262" cy="582107"/>
              </a:xfrm>
              <a:prstGeom prst="rect">
                <a:avLst/>
              </a:pr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8132DE81-4103-4A38-9469-08732F552B37}"/>
                  </a:ext>
                </a:extLst>
              </p:cNvPr>
              <p:cNvSpPr txBox="1"/>
              <p:nvPr/>
            </p:nvSpPr>
            <p:spPr>
              <a:xfrm>
                <a:off x="1320041" y="346706"/>
                <a:ext cx="1370262" cy="46790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lIns="0" tIns="0" rIns="0" bIns="0" anchor="ctr"/>
              <a:lstStyle>
                <a:lvl1pPr defTabSz="577850"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1pPr>
                <a:lvl2pPr marL="742950" indent="-285750" defTabSz="577850"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2pPr>
                <a:lvl3pPr marL="1143000" indent="-228600" defTabSz="577850"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3pPr>
                <a:lvl4pPr marL="1600200" indent="-228600" defTabSz="577850"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4pPr>
                <a:lvl5pPr marL="2057400" indent="-228600" defTabSz="577850"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5pPr>
                <a:lvl6pPr marL="2514600" indent="-228600" defTabSz="57785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6pPr>
                <a:lvl7pPr marL="2971800" indent="-228600" defTabSz="57785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7pPr>
                <a:lvl8pPr marL="3429000" indent="-228600" defTabSz="57785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8pPr>
                <a:lvl9pPr marL="3886200" indent="-228600" defTabSz="57785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r">
                  <a:spcAft>
                    <a:spcPct val="35000"/>
                  </a:spcAft>
                </a:pPr>
                <a:r>
                  <a:rPr lang="es-ES_tradnl" altLang="en-US" sz="1400" dirty="0">
                    <a:cs typeface="Arial" panose="020B0604020202020204" pitchFamily="34" charset="0"/>
                  </a:rPr>
                  <a:t>Efectos de las tendencias socioeconómicas</a:t>
                </a:r>
                <a:endParaRPr lang="en-US" altLang="en-US" sz="1400" dirty="0"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0" name="Rectángulo redondeado 35">
              <a:extLst>
                <a:ext uri="{FF2B5EF4-FFF2-40B4-BE49-F238E27FC236}">
                  <a16:creationId xmlns:a16="http://schemas.microsoft.com/office/drawing/2014/main" id="{F048C0FA-4C3D-4B8C-90C4-FC9FD71FCB75}"/>
                </a:ext>
              </a:extLst>
            </p:cNvPr>
            <p:cNvSpPr/>
            <p:nvPr/>
          </p:nvSpPr>
          <p:spPr>
            <a:xfrm>
              <a:off x="3636594" y="929420"/>
              <a:ext cx="3556000" cy="820250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just"/>
              <a:r>
                <a:rPr lang="es-EC" altLang="en-US" sz="1400" dirty="0">
                  <a:solidFill>
                    <a:schemeClr val="bg1"/>
                  </a:solidFill>
                  <a:cs typeface="Arial" panose="020B0604020202020204" pitchFamily="34" charset="0"/>
                </a:rPr>
                <a:t>La Pobreza y pobreza extrema crecieron 7,4 y  6 p.p. entre 2019 y 2020 y el índice de Gini creció de 0,47 a 0,5 en el mismo período.</a:t>
              </a:r>
            </a:p>
          </p:txBody>
        </p:sp>
        <p:sp>
          <p:nvSpPr>
            <p:cNvPr id="11" name="Rectángulo redondeado 36">
              <a:extLst>
                <a:ext uri="{FF2B5EF4-FFF2-40B4-BE49-F238E27FC236}">
                  <a16:creationId xmlns:a16="http://schemas.microsoft.com/office/drawing/2014/main" id="{2717C830-CAE2-4023-BC39-A443AF12A269}"/>
                </a:ext>
              </a:extLst>
            </p:cNvPr>
            <p:cNvSpPr/>
            <p:nvPr/>
          </p:nvSpPr>
          <p:spPr>
            <a:xfrm>
              <a:off x="3652469" y="2099005"/>
              <a:ext cx="3556000" cy="1022020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just"/>
              <a:r>
                <a:rPr lang="es-EC" altLang="en-US" sz="1400" dirty="0">
                  <a:solidFill>
                    <a:schemeClr val="bg1"/>
                  </a:solidFill>
                  <a:cs typeface="Arial" panose="020B0604020202020204" pitchFamily="34" charset="0"/>
                </a:rPr>
                <a:t>Entre 2012 y 2020 la población nacional creció de 15´520.973 a 17´510.243 y se proyecta que se eleve a 19´814.767 habitantes en 2030.</a:t>
              </a:r>
            </a:p>
          </p:txBody>
        </p:sp>
        <p:sp>
          <p:nvSpPr>
            <p:cNvPr id="12" name="Rectángulo redondeado 38">
              <a:extLst>
                <a:ext uri="{FF2B5EF4-FFF2-40B4-BE49-F238E27FC236}">
                  <a16:creationId xmlns:a16="http://schemas.microsoft.com/office/drawing/2014/main" id="{10921D29-0395-4E51-B0A3-A8AA76BF1CFC}"/>
                </a:ext>
              </a:extLst>
            </p:cNvPr>
            <p:cNvSpPr/>
            <p:nvPr/>
          </p:nvSpPr>
          <p:spPr>
            <a:xfrm>
              <a:off x="3652469" y="56980"/>
              <a:ext cx="3557588" cy="818601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>
                <a:defRPr/>
              </a:pPr>
              <a:r>
                <a:rPr lang="es-EC" sz="1400" dirty="0">
                  <a:solidFill>
                    <a:schemeClr val="bg1"/>
                  </a:solidFill>
                  <a:cs typeface="Arial" panose="020B0604020202020204" pitchFamily="34" charset="0"/>
                </a:rPr>
                <a:t>Entre marzo y diciembre de 2020 el PIB se contrajo a consecuencia de la pandemia.</a:t>
              </a:r>
            </a:p>
          </p:txBody>
        </p:sp>
        <p:sp>
          <p:nvSpPr>
            <p:cNvPr id="13" name="Rectángulo redondeado 39">
              <a:extLst>
                <a:ext uri="{FF2B5EF4-FFF2-40B4-BE49-F238E27FC236}">
                  <a16:creationId xmlns:a16="http://schemas.microsoft.com/office/drawing/2014/main" id="{4F7D1B80-8641-47A4-B9A9-69B9550EDE36}"/>
                </a:ext>
              </a:extLst>
            </p:cNvPr>
            <p:cNvSpPr/>
            <p:nvPr/>
          </p:nvSpPr>
          <p:spPr>
            <a:xfrm>
              <a:off x="3636594" y="3186318"/>
              <a:ext cx="3556000" cy="1022019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just"/>
              <a:r>
                <a:rPr lang="es-EC" altLang="en-US" sz="1400" dirty="0">
                  <a:solidFill>
                    <a:srgbClr val="FFFFFF"/>
                  </a:solidFill>
                  <a:cs typeface="Arial" panose="020B0604020202020204" pitchFamily="34" charset="0"/>
                </a:rPr>
                <a:t>Envejecimiento de la población y población sin reemplazo (Tasa de fecundidad para 2030 se proyecta en 2,1 hijos por mujer, igual que la región). </a:t>
              </a:r>
            </a:p>
          </p:txBody>
        </p:sp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78090093-D7DD-4074-8C7E-272C8ED8AF30}"/>
                </a:ext>
              </a:extLst>
            </p:cNvPr>
            <p:cNvSpPr txBox="1"/>
            <p:nvPr/>
          </p:nvSpPr>
          <p:spPr>
            <a:xfrm>
              <a:off x="337567" y="2889631"/>
              <a:ext cx="1368425" cy="4683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0" tIns="0" rIns="0" bIns="0" anchor="ctr"/>
            <a:lstStyle>
              <a:lvl1pPr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r"/>
              <a:r>
                <a:rPr lang="es-ES_tradnl" altLang="en-US" sz="1500" dirty="0">
                  <a:cs typeface="Arial" panose="020B0604020202020204" pitchFamily="34" charset="0"/>
                </a:rPr>
                <a:t>Tendencias demográficas</a:t>
              </a:r>
              <a:endParaRPr lang="es-ES" altLang="en-US" sz="1500" dirty="0"/>
            </a:p>
          </p:txBody>
        </p:sp>
        <p:grpSp>
          <p:nvGrpSpPr>
            <p:cNvPr id="18" name="Grupo 17">
              <a:extLst>
                <a:ext uri="{FF2B5EF4-FFF2-40B4-BE49-F238E27FC236}">
                  <a16:creationId xmlns:a16="http://schemas.microsoft.com/office/drawing/2014/main" id="{6F933433-45CF-4F29-A6D4-2E4A56DBB575}"/>
                </a:ext>
              </a:extLst>
            </p:cNvPr>
            <p:cNvGrpSpPr/>
            <p:nvPr/>
          </p:nvGrpSpPr>
          <p:grpSpPr>
            <a:xfrm>
              <a:off x="1979096" y="495345"/>
              <a:ext cx="791259" cy="791259"/>
              <a:chOff x="2291004" y="1157603"/>
              <a:chExt cx="791259" cy="791259"/>
            </a:xfrm>
          </p:grpSpPr>
          <p:sp>
            <p:nvSpPr>
              <p:cNvPr id="24" name="Elipse 23">
                <a:extLst>
                  <a:ext uri="{FF2B5EF4-FFF2-40B4-BE49-F238E27FC236}">
                    <a16:creationId xmlns:a16="http://schemas.microsoft.com/office/drawing/2014/main" id="{09A19049-F77D-4347-B6AF-7EA968F5F425}"/>
                  </a:ext>
                </a:extLst>
              </p:cNvPr>
              <p:cNvSpPr/>
              <p:nvPr/>
            </p:nvSpPr>
            <p:spPr>
              <a:xfrm>
                <a:off x="2291004" y="1157603"/>
                <a:ext cx="791259" cy="791259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/>
            </p:style>
            <p:txBody>
              <a:bodyPr/>
              <a:lstStyle/>
              <a:p>
                <a:endParaRPr lang="es-EC" dirty="0"/>
              </a:p>
            </p:txBody>
          </p:sp>
          <p:sp>
            <p:nvSpPr>
              <p:cNvPr id="25" name="Rectángulo 34" descr="Upward trend">
                <a:extLst>
                  <a:ext uri="{FF2B5EF4-FFF2-40B4-BE49-F238E27FC236}">
                    <a16:creationId xmlns:a16="http://schemas.microsoft.com/office/drawing/2014/main" id="{4A869639-9AA0-4076-8063-903DCF3F45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5177" y="1268244"/>
                <a:ext cx="568299" cy="569975"/>
              </a:xfrm>
              <a:prstGeom prst="rect">
                <a:avLst/>
              </a:prstGeom>
              <a:blipFill dpi="0" rotWithShape="1">
                <a:blip r:embed="rId3"/>
                <a:srcRect/>
                <a:stretch>
                  <a:fillRect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MS PGothic" panose="020B0600070205080204" pitchFamily="34" charset="-128"/>
                  </a:defRPr>
                </a:lvl9pPr>
              </a:lstStyle>
              <a:p>
                <a:endParaRPr lang="es-ES" altLang="es-EC"/>
              </a:p>
            </p:txBody>
          </p:sp>
        </p:grpSp>
        <p:grpSp>
          <p:nvGrpSpPr>
            <p:cNvPr id="19" name="Grupo 18">
              <a:extLst>
                <a:ext uri="{FF2B5EF4-FFF2-40B4-BE49-F238E27FC236}">
                  <a16:creationId xmlns:a16="http://schemas.microsoft.com/office/drawing/2014/main" id="{E38B3D5B-6C90-4B10-917C-2CAF53B11654}"/>
                </a:ext>
              </a:extLst>
            </p:cNvPr>
            <p:cNvGrpSpPr/>
            <p:nvPr/>
          </p:nvGrpSpPr>
          <p:grpSpPr>
            <a:xfrm>
              <a:off x="1902002" y="2764157"/>
              <a:ext cx="791259" cy="791259"/>
              <a:chOff x="2213368" y="2964124"/>
              <a:chExt cx="791259" cy="791259"/>
            </a:xfrm>
          </p:grpSpPr>
          <p:sp>
            <p:nvSpPr>
              <p:cNvPr id="22" name="Elipse 21">
                <a:extLst>
                  <a:ext uri="{FF2B5EF4-FFF2-40B4-BE49-F238E27FC236}">
                    <a16:creationId xmlns:a16="http://schemas.microsoft.com/office/drawing/2014/main" id="{C66ADC10-871D-4D47-B999-42F2C0FE85CA}"/>
                  </a:ext>
                </a:extLst>
              </p:cNvPr>
              <p:cNvSpPr/>
              <p:nvPr/>
            </p:nvSpPr>
            <p:spPr>
              <a:xfrm>
                <a:off x="2213368" y="2964124"/>
                <a:ext cx="791259" cy="791259"/>
              </a:xfrm>
              <a:prstGeom prst="ellipse">
                <a:avLst/>
              </a:prstGeom>
              <a:solidFill>
                <a:srgbClr val="1D3A63"/>
              </a:solidFill>
            </p:spPr>
            <p:style>
              <a:ln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/>
            </p:style>
            <p:txBody>
              <a:bodyPr/>
              <a:lstStyle/>
              <a:p>
                <a:endParaRPr lang="es-EC" dirty="0"/>
              </a:p>
            </p:txBody>
          </p:sp>
          <p:pic>
            <p:nvPicPr>
              <p:cNvPr id="23" name="Imagen 6">
                <a:extLst>
                  <a:ext uri="{FF2B5EF4-FFF2-40B4-BE49-F238E27FC236}">
                    <a16:creationId xmlns:a16="http://schemas.microsoft.com/office/drawing/2014/main" id="{BD9CDFAF-B864-45DC-B773-BEEE6BC2B8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harpenSoften amount="-50000"/>
                        </a14:imgEffect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64221" y="3127380"/>
                <a:ext cx="476651" cy="5016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0" name="Imagen 77">
              <a:extLst>
                <a:ext uri="{FF2B5EF4-FFF2-40B4-BE49-F238E27FC236}">
                  <a16:creationId xmlns:a16="http://schemas.microsoft.com/office/drawing/2014/main" id="{6D9EFF66-A51F-4690-8904-24FDD9DEB72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70355" y="530580"/>
              <a:ext cx="720569" cy="6900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Imagen 79">
              <a:extLst>
                <a:ext uri="{FF2B5EF4-FFF2-40B4-BE49-F238E27FC236}">
                  <a16:creationId xmlns:a16="http://schemas.microsoft.com/office/drawing/2014/main" id="{E866D449-955E-4CC7-8FA7-9141E2D0B17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70355" y="2849744"/>
              <a:ext cx="672533" cy="64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8" name="Imagen 27">
            <a:extLst>
              <a:ext uri="{FF2B5EF4-FFF2-40B4-BE49-F238E27FC236}">
                <a16:creationId xmlns:a16="http://schemas.microsoft.com/office/drawing/2014/main" id="{BE45468B-4BDD-4D00-9AEE-613FE8B31973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</a:extLst>
          </a:blip>
          <a:srcRect b="5446"/>
          <a:stretch/>
        </p:blipFill>
        <p:spPr>
          <a:xfrm>
            <a:off x="7101510" y="1867734"/>
            <a:ext cx="4832212" cy="3624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7115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698241" y="281149"/>
            <a:ext cx="11104984" cy="562527"/>
          </a:xfrm>
        </p:spPr>
        <p:txBody>
          <a:bodyPr>
            <a:noAutofit/>
          </a:bodyPr>
          <a:lstStyle/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n-GB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pandemia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profundizó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 las barreras de </a:t>
            </a:r>
            <a:r>
              <a:rPr lang="en-GB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acceso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 a la </a:t>
            </a:r>
            <a:r>
              <a:rPr lang="en-GB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atención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 sanitaria</a:t>
            </a:r>
          </a:p>
        </p:txBody>
      </p:sp>
      <p:pic>
        <p:nvPicPr>
          <p:cNvPr id="1026" name="Picture 2" descr="Imagen">
            <a:extLst>
              <a:ext uri="{FF2B5EF4-FFF2-40B4-BE49-F238E27FC236}">
                <a16:creationId xmlns:a16="http://schemas.microsoft.com/office/drawing/2014/main" id="{C88993CD-FDAF-4F2F-8D4A-88E6168B9D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392" y="1067784"/>
            <a:ext cx="10114384" cy="485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lecha: hacia abajo 1">
            <a:extLst>
              <a:ext uri="{FF2B5EF4-FFF2-40B4-BE49-F238E27FC236}">
                <a16:creationId xmlns:a16="http://schemas.microsoft.com/office/drawing/2014/main" id="{1A510440-E8C1-48FD-804B-DCBCEFAFC647}"/>
              </a:ext>
            </a:extLst>
          </p:cNvPr>
          <p:cNvSpPr/>
          <p:nvPr/>
        </p:nvSpPr>
        <p:spPr>
          <a:xfrm>
            <a:off x="9437914" y="1676718"/>
            <a:ext cx="233265" cy="839755"/>
          </a:xfrm>
          <a:prstGeom prst="down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425137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698241" y="281149"/>
            <a:ext cx="11104984" cy="562527"/>
          </a:xfrm>
        </p:spPr>
        <p:txBody>
          <a:bodyPr>
            <a:noAutofit/>
          </a:bodyPr>
          <a:lstStyle/>
          <a:p>
            <a:r>
              <a:rPr lang="en-GB" sz="2800" b="1" dirty="0">
                <a:latin typeface="Arial" panose="020B0604020202020204" pitchFamily="34" charset="0"/>
                <a:cs typeface="Arial" panose="020B0604020202020204" pitchFamily="34" charset="0"/>
              </a:rPr>
              <a:t>Un </a:t>
            </a:r>
            <a:r>
              <a:rPr lang="en-GB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importante</a:t>
            </a:r>
            <a:r>
              <a:rPr lang="en-GB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aumento</a:t>
            </a:r>
            <a:r>
              <a:rPr lang="en-GB" sz="2800" b="1" dirty="0">
                <a:latin typeface="Arial" panose="020B0604020202020204" pitchFamily="34" charset="0"/>
                <a:cs typeface="Arial" panose="020B0604020202020204" pitchFamily="34" charset="0"/>
              </a:rPr>
              <a:t> de la </a:t>
            </a:r>
            <a:r>
              <a:rPr lang="en-GB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mortalidad</a:t>
            </a:r>
            <a:r>
              <a:rPr lang="en-GB" sz="2800" b="1" dirty="0">
                <a:latin typeface="Arial" panose="020B0604020202020204" pitchFamily="34" charset="0"/>
                <a:cs typeface="Arial" panose="020B0604020202020204" pitchFamily="34" charset="0"/>
              </a:rPr>
              <a:t> evitable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3FA410D-B859-4823-A4E8-3EE1CA5F60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0899" y="1071034"/>
            <a:ext cx="7372531" cy="4883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4606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742606-E5E0-484D-8D40-B440C36F73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501343"/>
          </a:xfrm>
        </p:spPr>
        <p:txBody>
          <a:bodyPr>
            <a:normAutofit fontScale="90000"/>
          </a:bodyPr>
          <a:lstStyle/>
          <a:p>
            <a:r>
              <a:rPr lang="es-EC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Subfinanciamiento</a:t>
            </a:r>
            <a:r>
              <a:rPr lang="es-EC" sz="2800" b="1" dirty="0">
                <a:latin typeface="Arial" panose="020B0604020202020204" pitchFamily="34" charset="0"/>
                <a:cs typeface="Arial" panose="020B0604020202020204" pitchFamily="34" charset="0"/>
              </a:rPr>
              <a:t> (gasto ineficiente), segmentación y fragmentación en el Sistema sanitario de Ecuador</a:t>
            </a:r>
            <a:endParaRPr lang="es-EC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Marcador de contenido 2">
            <a:extLst>
              <a:ext uri="{FF2B5EF4-FFF2-40B4-BE49-F238E27FC236}">
                <a16:creationId xmlns:a16="http://schemas.microsoft.com/office/drawing/2014/main" id="{9465F080-6451-48E7-B08D-7443859D692D}"/>
              </a:ext>
            </a:extLst>
          </p:cNvPr>
          <p:cNvSpPr txBox="1">
            <a:spLocks/>
          </p:cNvSpPr>
          <p:nvPr/>
        </p:nvSpPr>
        <p:spPr>
          <a:xfrm>
            <a:off x="196806" y="1736560"/>
            <a:ext cx="4116869" cy="3758938"/>
          </a:xfrm>
          <a:prstGeom prst="rect">
            <a:avLst/>
          </a:prstGeom>
        </p:spPr>
        <p:txBody>
          <a:bodyPr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C" alt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Coexisten subsistemas sanitarios con varios nichos de mancomunación de recursos segmentados y estancos.</a:t>
            </a:r>
          </a:p>
          <a:p>
            <a:r>
              <a:rPr lang="es-ES" alt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Provoca problemas de falta de solidaridad e ineficiencia estructural.</a:t>
            </a:r>
          </a:p>
          <a:p>
            <a:r>
              <a:rPr lang="es-EC" altLang="es-E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fragmentación opera a nivel de la organización de servicios con funciones superpuestas, con insuficiente coordinación y falta de integralidad en la atención.</a:t>
            </a:r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13A70A37-DC0B-4D52-B25D-078431D46CC5}"/>
              </a:ext>
            </a:extLst>
          </p:cNvPr>
          <p:cNvGrpSpPr/>
          <p:nvPr/>
        </p:nvGrpSpPr>
        <p:grpSpPr>
          <a:xfrm>
            <a:off x="4395093" y="1127312"/>
            <a:ext cx="7371806" cy="4810103"/>
            <a:chOff x="4339110" y="1023948"/>
            <a:chExt cx="7371806" cy="4810103"/>
          </a:xfrm>
        </p:grpSpPr>
        <p:grpSp>
          <p:nvGrpSpPr>
            <p:cNvPr id="5" name="Group 5">
              <a:extLst>
                <a:ext uri="{FF2B5EF4-FFF2-40B4-BE49-F238E27FC236}">
                  <a16:creationId xmlns:a16="http://schemas.microsoft.com/office/drawing/2014/main" id="{BD007E9E-2C25-425B-9B68-8BAFA2105D2C}"/>
                </a:ext>
              </a:extLst>
            </p:cNvPr>
            <p:cNvGrpSpPr/>
            <p:nvPr/>
          </p:nvGrpSpPr>
          <p:grpSpPr>
            <a:xfrm>
              <a:off x="4339110" y="1023948"/>
              <a:ext cx="7371806" cy="4810103"/>
              <a:chOff x="1878726" y="985421"/>
              <a:chExt cx="8095039" cy="5282013"/>
            </a:xfrm>
          </p:grpSpPr>
          <p:pic>
            <p:nvPicPr>
              <p:cNvPr id="6" name="Picture 1">
                <a:extLst>
                  <a:ext uri="{FF2B5EF4-FFF2-40B4-BE49-F238E27FC236}">
                    <a16:creationId xmlns:a16="http://schemas.microsoft.com/office/drawing/2014/main" id="{FCAEB192-52BE-4ECF-9902-D6E68B8BAF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78726" y="985421"/>
                <a:ext cx="8095039" cy="5282013"/>
              </a:xfrm>
              <a:prstGeom prst="rect">
                <a:avLst/>
              </a:prstGeom>
            </p:spPr>
          </p:pic>
          <p:pic>
            <p:nvPicPr>
              <p:cNvPr id="8" name="Picture 2">
                <a:extLst>
                  <a:ext uri="{FF2B5EF4-FFF2-40B4-BE49-F238E27FC236}">
                    <a16:creationId xmlns:a16="http://schemas.microsoft.com/office/drawing/2014/main" id="{05D804DD-F13B-454E-85ED-AF3272804D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657845" y="4116112"/>
                <a:ext cx="381491" cy="184168"/>
              </a:xfrm>
              <a:prstGeom prst="rect">
                <a:avLst/>
              </a:prstGeom>
            </p:spPr>
          </p:pic>
        </p:grpSp>
        <p:sp>
          <p:nvSpPr>
            <p:cNvPr id="9" name="TextBox 3">
              <a:extLst>
                <a:ext uri="{FF2B5EF4-FFF2-40B4-BE49-F238E27FC236}">
                  <a16:creationId xmlns:a16="http://schemas.microsoft.com/office/drawing/2014/main" id="{90E87E73-7564-4EFE-B8D9-E2BFC16659CE}"/>
                </a:ext>
              </a:extLst>
            </p:cNvPr>
            <p:cNvSpPr txBox="1"/>
            <p:nvPr/>
          </p:nvSpPr>
          <p:spPr>
            <a:xfrm>
              <a:off x="8092618" y="5392134"/>
              <a:ext cx="361829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C" sz="800" dirty="0">
                  <a:latin typeface="Arial" panose="020B0604020202020204" pitchFamily="34" charset="0"/>
                  <a:cs typeface="Arial" panose="020B0604020202020204" pitchFamily="34" charset="0"/>
                </a:rPr>
                <a:t>Fuente: Lucio R, Villacrés N, Henríquez R.</a:t>
              </a:r>
              <a:r>
                <a:rPr lang="es-E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E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Sistema de salud de Ecuador</a:t>
              </a:r>
              <a:r>
                <a:rPr lang="es-ES" sz="800" dirty="0"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</a:p>
            <a:p>
              <a:r>
                <a:rPr lang="es-ES" sz="800" dirty="0">
                  <a:latin typeface="Arial" panose="020B0604020202020204" pitchFamily="34" charset="0"/>
                  <a:cs typeface="Arial" panose="020B0604020202020204" pitchFamily="34" charset="0"/>
                </a:rPr>
                <a:t>Salud Pública de México 2011;53 (</a:t>
              </a:r>
              <a:r>
                <a:rPr lang="es-ES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supl</a:t>
              </a:r>
              <a:r>
                <a:rPr lang="es-ES" sz="800" dirty="0">
                  <a:latin typeface="Arial" panose="020B0604020202020204" pitchFamily="34" charset="0"/>
                  <a:cs typeface="Arial" panose="020B0604020202020204" pitchFamily="34" charset="0"/>
                </a:rPr>
                <a:t>. 2): S177-S187.</a:t>
              </a:r>
              <a:r>
                <a:rPr lang="es-EC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4" name="Rectángulo 3">
              <a:extLst>
                <a:ext uri="{FF2B5EF4-FFF2-40B4-BE49-F238E27FC236}">
                  <a16:creationId xmlns:a16="http://schemas.microsoft.com/office/drawing/2014/main" id="{72197038-D83F-473C-8779-449A71527DE9}"/>
                </a:ext>
              </a:extLst>
            </p:cNvPr>
            <p:cNvSpPr/>
            <p:nvPr/>
          </p:nvSpPr>
          <p:spPr>
            <a:xfrm>
              <a:off x="5507041" y="2388637"/>
              <a:ext cx="3552983" cy="1763485"/>
            </a:xfrm>
            <a:prstGeom prst="rect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" name="Rectángulo 11">
              <a:extLst>
                <a:ext uri="{FF2B5EF4-FFF2-40B4-BE49-F238E27FC236}">
                  <a16:creationId xmlns:a16="http://schemas.microsoft.com/office/drawing/2014/main" id="{B25DE9E3-4068-47CB-A8C4-9151185B5405}"/>
                </a:ext>
              </a:extLst>
            </p:cNvPr>
            <p:cNvSpPr/>
            <p:nvPr/>
          </p:nvSpPr>
          <p:spPr>
            <a:xfrm>
              <a:off x="9060024" y="3060441"/>
              <a:ext cx="2537927" cy="1091681"/>
            </a:xfrm>
            <a:prstGeom prst="rect">
              <a:avLst/>
            </a:prstGeom>
            <a:noFill/>
            <a:ln w="28575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5103602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2527"/>
          </a:xfrm>
        </p:spPr>
        <p:txBody>
          <a:bodyPr>
            <a:noAutofit/>
          </a:bodyPr>
          <a:lstStyle/>
          <a:p>
            <a:r>
              <a:rPr lang="en-GB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Creciente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presión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 para la </a:t>
            </a:r>
            <a:r>
              <a:rPr lang="en-GB" sz="24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incorporación</a:t>
            </a:r>
            <a:r>
              <a:rPr lang="en-GB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 </a:t>
            </a:r>
            <a:r>
              <a:rPr lang="en-GB" sz="24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programada</a:t>
            </a:r>
            <a:r>
              <a:rPr lang="en-GB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n-GB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tecnologías</a:t>
            </a:r>
            <a:b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de alto </a:t>
            </a:r>
            <a:r>
              <a:rPr lang="en-GB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precio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en-GB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cobertura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pública</a:t>
            </a: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68C6A316-6E94-420D-867C-107816E2A0B4}"/>
              </a:ext>
            </a:extLst>
          </p:cNvPr>
          <p:cNvGrpSpPr/>
          <p:nvPr/>
        </p:nvGrpSpPr>
        <p:grpSpPr>
          <a:xfrm>
            <a:off x="3676260" y="1245221"/>
            <a:ext cx="7027507" cy="4687493"/>
            <a:chOff x="940838" y="1218307"/>
            <a:chExt cx="8371114" cy="5583707"/>
          </a:xfrm>
        </p:grpSpPr>
        <p:pic>
          <p:nvPicPr>
            <p:cNvPr id="7" name="Picture 6" descr="ETMIS-esp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608"/>
            <a:stretch/>
          </p:blipFill>
          <p:spPr>
            <a:xfrm>
              <a:off x="940838" y="1218307"/>
              <a:ext cx="8371114" cy="5583707"/>
            </a:xfrm>
            <a:prstGeom prst="rect">
              <a:avLst/>
            </a:prstGeom>
          </p:spPr>
        </p:pic>
        <p:sp>
          <p:nvSpPr>
            <p:cNvPr id="4" name="Rectángulo 3">
              <a:extLst>
                <a:ext uri="{FF2B5EF4-FFF2-40B4-BE49-F238E27FC236}">
                  <a16:creationId xmlns:a16="http://schemas.microsoft.com/office/drawing/2014/main" id="{AA2C04BA-B33B-423B-9F0F-871FAE5A8DAE}"/>
                </a:ext>
              </a:extLst>
            </p:cNvPr>
            <p:cNvSpPr/>
            <p:nvPr/>
          </p:nvSpPr>
          <p:spPr>
            <a:xfrm>
              <a:off x="8677469" y="2332653"/>
              <a:ext cx="205274" cy="14555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6" name="CuadroTexto 5">
            <a:extLst>
              <a:ext uri="{FF2B5EF4-FFF2-40B4-BE49-F238E27FC236}">
                <a16:creationId xmlns:a16="http://schemas.microsoft.com/office/drawing/2014/main" id="{EF8CDCD3-3122-43CA-9FE0-B1D690A2A1FA}"/>
              </a:ext>
            </a:extLst>
          </p:cNvPr>
          <p:cNvSpPr txBox="1"/>
          <p:nvPr/>
        </p:nvSpPr>
        <p:spPr>
          <a:xfrm>
            <a:off x="642896" y="2042059"/>
            <a:ext cx="335993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ES" dirty="0"/>
              <a:t>Inducción de demanda</a:t>
            </a:r>
          </a:p>
          <a:p>
            <a:pPr marL="285750" indent="-285750">
              <a:buFontTx/>
              <a:buChar char="-"/>
            </a:pPr>
            <a:r>
              <a:rPr lang="es-ES" dirty="0"/>
              <a:t>Uso de mecanismos excepcionales</a:t>
            </a:r>
          </a:p>
          <a:p>
            <a:pPr marL="285750" indent="-285750">
              <a:buFontTx/>
              <a:buChar char="-"/>
            </a:pPr>
            <a:r>
              <a:rPr lang="es-ES" dirty="0"/>
              <a:t>Judicialización</a:t>
            </a:r>
          </a:p>
          <a:p>
            <a:pPr marL="285750" indent="-285750">
              <a:buFontTx/>
              <a:buChar char="-"/>
            </a:pPr>
            <a:endParaRPr lang="es-ES" dirty="0"/>
          </a:p>
          <a:p>
            <a:pPr algn="l"/>
            <a:r>
              <a:rPr lang="es-ES" dirty="0">
                <a:cs typeface="Calibri Light" panose="020F0302020204030204" pitchFamily="34" charset="0"/>
              </a:rPr>
              <a:t>La respuesta actual es </a:t>
            </a:r>
            <a:r>
              <a:rPr lang="es-ES" dirty="0">
                <a:solidFill>
                  <a:srgbClr val="FF0000"/>
                </a:solidFill>
                <a:cs typeface="Calibri Light" panose="020F0302020204030204" pitchFamily="34" charset="0"/>
              </a:rPr>
              <a:t>fragmentada</a:t>
            </a:r>
            <a:r>
              <a:rPr lang="es-ES" dirty="0">
                <a:cs typeface="Calibri Light" panose="020F0302020204030204" pitchFamily="34" charset="0"/>
              </a:rPr>
              <a:t> e </a:t>
            </a:r>
            <a:r>
              <a:rPr lang="es-ES" dirty="0">
                <a:solidFill>
                  <a:srgbClr val="FF0000"/>
                </a:solidFill>
                <a:cs typeface="Calibri Light" panose="020F0302020204030204" pitchFamily="34" charset="0"/>
              </a:rPr>
              <a:t>inequitativa</a:t>
            </a:r>
            <a:r>
              <a:rPr lang="es-ES" dirty="0">
                <a:cs typeface="Calibri Light" panose="020F0302020204030204" pitchFamily="34" charset="0"/>
              </a:rPr>
              <a:t>, y amenaza la </a:t>
            </a:r>
            <a:r>
              <a:rPr lang="es-ES" dirty="0">
                <a:solidFill>
                  <a:srgbClr val="FF0000"/>
                </a:solidFill>
                <a:cs typeface="Calibri Light" panose="020F0302020204030204" pitchFamily="34" charset="0"/>
              </a:rPr>
              <a:t>sostenibilidad</a:t>
            </a:r>
            <a:r>
              <a:rPr lang="es-ES" dirty="0">
                <a:cs typeface="Calibri Light" panose="020F0302020204030204" pitchFamily="34" charset="0"/>
              </a:rPr>
              <a:t> financiera del sistema sanitario</a:t>
            </a:r>
          </a:p>
          <a:p>
            <a:pPr algn="l"/>
            <a:endParaRPr lang="es-ES" dirty="0">
              <a:cs typeface="Calibri Light" panose="020F0302020204030204" pitchFamily="34" charset="0"/>
            </a:endParaRPr>
          </a:p>
          <a:p>
            <a:pPr algn="l"/>
            <a:r>
              <a:rPr lang="es-ES" dirty="0">
                <a:cs typeface="Calibri Light" panose="020F0302020204030204" pitchFamily="34" charset="0"/>
              </a:rPr>
              <a:t>No se aplican economías de escala – </a:t>
            </a:r>
            <a:r>
              <a:rPr lang="es-ES" dirty="0">
                <a:solidFill>
                  <a:srgbClr val="FF0000"/>
                </a:solidFill>
                <a:cs typeface="Calibri Light" panose="020F0302020204030204" pitchFamily="34" charset="0"/>
              </a:rPr>
              <a:t>compra minorista</a:t>
            </a:r>
          </a:p>
        </p:txBody>
      </p:sp>
    </p:spTree>
    <p:extLst>
      <p:ext uri="{BB962C8B-B14F-4D97-AF65-F5344CB8AC3E}">
        <p14:creationId xmlns:p14="http://schemas.microsoft.com/office/powerpoint/2010/main" val="19941222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452008"/>
          </a:xfrm>
        </p:spPr>
        <p:txBody>
          <a:bodyPr>
            <a:normAutofit fontScale="90000"/>
          </a:bodyPr>
          <a:lstStyle/>
          <a:p>
            <a:pPr algn="l"/>
            <a:r>
              <a:rPr lang="es-ES" sz="2968" b="1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Judicialización del acceso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B05428F-DF4A-4FDE-86AE-5E747F1C94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4749657"/>
              </p:ext>
            </p:extLst>
          </p:nvPr>
        </p:nvGraphicFramePr>
        <p:xfrm>
          <a:off x="961368" y="889095"/>
          <a:ext cx="10067416" cy="5079810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2012915">
                  <a:extLst>
                    <a:ext uri="{9D8B030D-6E8A-4147-A177-3AD203B41FA5}">
                      <a16:colId xmlns:a16="http://schemas.microsoft.com/office/drawing/2014/main" val="1392941541"/>
                    </a:ext>
                  </a:extLst>
                </a:gridCol>
                <a:gridCol w="2012915">
                  <a:extLst>
                    <a:ext uri="{9D8B030D-6E8A-4147-A177-3AD203B41FA5}">
                      <a16:colId xmlns:a16="http://schemas.microsoft.com/office/drawing/2014/main" val="2816685676"/>
                    </a:ext>
                  </a:extLst>
                </a:gridCol>
                <a:gridCol w="2013862">
                  <a:extLst>
                    <a:ext uri="{9D8B030D-6E8A-4147-A177-3AD203B41FA5}">
                      <a16:colId xmlns:a16="http://schemas.microsoft.com/office/drawing/2014/main" val="666240462"/>
                    </a:ext>
                  </a:extLst>
                </a:gridCol>
                <a:gridCol w="2013862">
                  <a:extLst>
                    <a:ext uri="{9D8B030D-6E8A-4147-A177-3AD203B41FA5}">
                      <a16:colId xmlns:a16="http://schemas.microsoft.com/office/drawing/2014/main" val="3823677384"/>
                    </a:ext>
                  </a:extLst>
                </a:gridCol>
                <a:gridCol w="2013862">
                  <a:extLst>
                    <a:ext uri="{9D8B030D-6E8A-4147-A177-3AD203B41FA5}">
                      <a16:colId xmlns:a16="http://schemas.microsoft.com/office/drawing/2014/main" val="717608215"/>
                    </a:ext>
                  </a:extLst>
                </a:gridCol>
              </a:tblGrid>
              <a:tr h="207756"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dirty="0">
                          <a:effectLst/>
                        </a:rPr>
                        <a:t>Algunos medicamentos cuyo acceso se ha judicializado en Ecuador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29" marR="33929" marT="0" marB="0"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s-EC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29" marR="33929" marT="0" marB="0"/>
                </a:tc>
                <a:extLst>
                  <a:ext uri="{0D108BD9-81ED-4DB2-BD59-A6C34878D82A}">
                    <a16:rowId xmlns:a16="http://schemas.microsoft.com/office/drawing/2014/main" val="942426319"/>
                  </a:ext>
                </a:extLst>
              </a:tr>
              <a:tr h="47747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>
                          <a:effectLst/>
                        </a:rPr>
                        <a:t>Acetato de </a:t>
                      </a:r>
                      <a:r>
                        <a:rPr lang="es-ES" sz="1400" b="1" dirty="0" err="1">
                          <a:effectLst/>
                        </a:rPr>
                        <a:t>abiraterona</a:t>
                      </a:r>
                      <a:r>
                        <a:rPr lang="es-ES" sz="1400" b="1" dirty="0">
                          <a:effectLst/>
                        </a:rPr>
                        <a:t> 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 err="1">
                          <a:effectLst/>
                        </a:rPr>
                        <a:t>Adalimumab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 err="1">
                          <a:effectLst/>
                        </a:rPr>
                        <a:t>Afatinib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 err="1">
                          <a:effectLst/>
                        </a:rPr>
                        <a:t>Agalsidasa</a:t>
                      </a:r>
                      <a:r>
                        <a:rPr lang="es-ES" sz="1400" b="1" dirty="0">
                          <a:effectLst/>
                        </a:rPr>
                        <a:t> beta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 err="1">
                          <a:effectLst/>
                        </a:rPr>
                        <a:t>Alglucosidasa</a:t>
                      </a:r>
                      <a:r>
                        <a:rPr lang="es-ES" sz="1400" b="1" dirty="0">
                          <a:effectLst/>
                        </a:rPr>
                        <a:t> alfa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 err="1">
                          <a:effectLst/>
                        </a:rPr>
                        <a:t>Asparaginasa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 err="1">
                          <a:effectLst/>
                        </a:rPr>
                        <a:t>Ataluren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>
                          <a:effectLst/>
                        </a:rPr>
                        <a:t>Atezolizumab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 err="1">
                          <a:effectLst/>
                        </a:rPr>
                        <a:t>Axitinib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 err="1">
                          <a:effectLst/>
                        </a:rPr>
                        <a:t>Azacitidina</a:t>
                      </a:r>
                      <a:endParaRPr lang="es-ES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>
                          <a:effectLst/>
                        </a:rPr>
                        <a:t>Baclofeno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 err="1">
                          <a:effectLst/>
                        </a:rPr>
                        <a:t>Bendamustina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>
                          <a:effectLst/>
                        </a:rPr>
                        <a:t>Bevacizumab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 err="1">
                          <a:effectLst/>
                        </a:rPr>
                        <a:t>Bortezomib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>
                          <a:effectLst/>
                        </a:rPr>
                        <a:t> </a:t>
                      </a:r>
                      <a:endParaRPr lang="es-EC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29" marR="3392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 err="1">
                          <a:effectLst/>
                        </a:rPr>
                        <a:t>Bosentán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 err="1">
                          <a:effectLst/>
                        </a:rPr>
                        <a:t>Bosutinib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 err="1">
                          <a:effectLst/>
                        </a:rPr>
                        <a:t>Brentuximab</a:t>
                      </a:r>
                      <a:r>
                        <a:rPr lang="es-ES" sz="1400" b="1" dirty="0">
                          <a:effectLst/>
                        </a:rPr>
                        <a:t> </a:t>
                      </a:r>
                      <a:r>
                        <a:rPr lang="es-ES" sz="1400" b="1" dirty="0" err="1">
                          <a:effectLst/>
                        </a:rPr>
                        <a:t>vedotin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 err="1">
                          <a:effectLst/>
                        </a:rPr>
                        <a:t>Cerliponasa</a:t>
                      </a:r>
                      <a:r>
                        <a:rPr lang="es-ES" sz="1400" b="1" dirty="0">
                          <a:effectLst/>
                        </a:rPr>
                        <a:t> alfa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>
                          <a:effectLst/>
                        </a:rPr>
                        <a:t>Cetuximab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>
                          <a:effectLst/>
                        </a:rPr>
                        <a:t>Ciclosporina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 err="1">
                          <a:effectLst/>
                        </a:rPr>
                        <a:t>Crizotinib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 err="1">
                          <a:effectLst/>
                        </a:rPr>
                        <a:t>Dasatinib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>
                          <a:effectLst/>
                        </a:rPr>
                        <a:t>Doxorrubicina </a:t>
                      </a:r>
                      <a:r>
                        <a:rPr lang="es-ES" sz="1400" b="1" dirty="0" err="1">
                          <a:effectLst/>
                        </a:rPr>
                        <a:t>liposomal</a:t>
                      </a:r>
                      <a:r>
                        <a:rPr lang="es-ES" sz="1400" b="1" dirty="0">
                          <a:effectLst/>
                        </a:rPr>
                        <a:t> </a:t>
                      </a:r>
                      <a:r>
                        <a:rPr lang="es-ES" sz="1400" b="1" dirty="0" err="1">
                          <a:effectLst/>
                        </a:rPr>
                        <a:t>pegilada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>
                          <a:effectLst/>
                        </a:rPr>
                        <a:t>Enzalutamida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 err="1">
                          <a:effectLst/>
                        </a:rPr>
                        <a:t>Erlotinib</a:t>
                      </a:r>
                      <a:endParaRPr lang="es-ES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>
                          <a:effectLst/>
                        </a:rPr>
                        <a:t>Factor de crecimiento epidérmico humano recombinante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>
                          <a:effectLst/>
                        </a:rPr>
                        <a:t>Factor VIII de coagulación</a:t>
                      </a:r>
                      <a:endParaRPr lang="es-EC" sz="1400" b="1" dirty="0">
                        <a:effectLst/>
                      </a:endParaRPr>
                    </a:p>
                  </a:txBody>
                  <a:tcPr marL="33929" marR="3392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 err="1">
                          <a:effectLst/>
                        </a:rPr>
                        <a:t>Fingolimod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 err="1">
                          <a:effectLst/>
                        </a:rPr>
                        <a:t>Galsulfasa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 err="1">
                          <a:effectLst/>
                        </a:rPr>
                        <a:t>Gefitinib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 err="1">
                          <a:effectLst/>
                        </a:rPr>
                        <a:t>Ibrutinib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 err="1">
                          <a:effectLst/>
                        </a:rPr>
                        <a:t>Imiglucerasa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>
                          <a:effectLst/>
                        </a:rPr>
                        <a:t>Insulina </a:t>
                      </a:r>
                      <a:r>
                        <a:rPr lang="es-ES" sz="1400" b="1" dirty="0" err="1">
                          <a:effectLst/>
                        </a:rPr>
                        <a:t>degludec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>
                          <a:effectLst/>
                        </a:rPr>
                        <a:t>Insulina glargina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 err="1">
                          <a:effectLst/>
                        </a:rPr>
                        <a:t>Irinotecan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>
                          <a:effectLst/>
                        </a:rPr>
                        <a:t>L-</a:t>
                      </a:r>
                      <a:r>
                        <a:rPr lang="es-ES" sz="1400" b="1" dirty="0" err="1">
                          <a:effectLst/>
                        </a:rPr>
                        <a:t>Asparaginasa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 err="1">
                          <a:effectLst/>
                        </a:rPr>
                        <a:t>Lapatinib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 err="1">
                          <a:effectLst/>
                        </a:rPr>
                        <a:t>Lenalidomida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 err="1">
                          <a:effectLst/>
                        </a:rPr>
                        <a:t>Miglustat</a:t>
                      </a:r>
                      <a:endParaRPr lang="es-ES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 err="1">
                          <a:effectLst/>
                        </a:rPr>
                        <a:t>Nab</a:t>
                      </a:r>
                      <a:r>
                        <a:rPr lang="es-ES" sz="1400" b="1" dirty="0">
                          <a:effectLst/>
                        </a:rPr>
                        <a:t> </a:t>
                      </a:r>
                      <a:r>
                        <a:rPr lang="es-ES" sz="1400" b="1" dirty="0" err="1">
                          <a:effectLst/>
                        </a:rPr>
                        <a:t>Paclitaxel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 err="1">
                          <a:effectLst/>
                        </a:rPr>
                        <a:t>Nilotinib</a:t>
                      </a:r>
                      <a:endParaRPr lang="es-EC" sz="1400" b="1" dirty="0">
                        <a:effectLst/>
                      </a:endParaRPr>
                    </a:p>
                  </a:txBody>
                  <a:tcPr marL="33929" marR="3392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 err="1">
                          <a:effectLst/>
                        </a:rPr>
                        <a:t>Nivolumab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 err="1">
                          <a:effectLst/>
                        </a:rPr>
                        <a:t>Nusinersen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 err="1">
                          <a:effectLst/>
                        </a:rPr>
                        <a:t>Obinutuzumab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 err="1">
                          <a:effectLst/>
                        </a:rPr>
                        <a:t>Ocrelizumab</a:t>
                      </a:r>
                      <a:r>
                        <a:rPr lang="es-ES" sz="1400" b="1" dirty="0">
                          <a:effectLst/>
                        </a:rPr>
                        <a:t> 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 err="1">
                          <a:effectLst/>
                        </a:rPr>
                        <a:t>Olaparib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 err="1">
                          <a:effectLst/>
                        </a:rPr>
                        <a:t>Palbociclib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>
                          <a:effectLst/>
                        </a:rPr>
                        <a:t>Panitumumab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 err="1">
                          <a:effectLst/>
                        </a:rPr>
                        <a:t>Pazopanib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 err="1">
                          <a:effectLst/>
                        </a:rPr>
                        <a:t>Pembrolizumab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 err="1">
                          <a:effectLst/>
                        </a:rPr>
                        <a:t>Pertuzumab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 err="1">
                          <a:effectLst/>
                        </a:rPr>
                        <a:t>Pomalidomida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 err="1">
                          <a:effectLst/>
                        </a:rPr>
                        <a:t>Ponatinib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>
                          <a:effectLst/>
                        </a:rPr>
                        <a:t>Pramipexol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>
                          <a:effectLst/>
                        </a:rPr>
                        <a:t>Pregabalina</a:t>
                      </a:r>
                      <a:endParaRPr lang="es-EC" sz="1400" b="1" dirty="0">
                        <a:effectLst/>
                      </a:endParaRPr>
                    </a:p>
                  </a:txBody>
                  <a:tcPr marL="33929" marR="3392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>
                          <a:effectLst/>
                        </a:rPr>
                        <a:t>Regorafenib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 err="1">
                          <a:effectLst/>
                        </a:rPr>
                        <a:t>Ribociclib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 err="1">
                          <a:effectLst/>
                        </a:rPr>
                        <a:t>Riluzol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 err="1">
                          <a:effectLst/>
                        </a:rPr>
                        <a:t>Romiplostin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>
                          <a:effectLst/>
                        </a:rPr>
                        <a:t>Ruxolitinib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 err="1">
                          <a:effectLst/>
                        </a:rPr>
                        <a:t>Secukinumab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 err="1">
                          <a:effectLst/>
                        </a:rPr>
                        <a:t>Sildenafil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>
                          <a:effectLst/>
                        </a:rPr>
                        <a:t>Sorafenib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 err="1">
                          <a:effectLst/>
                        </a:rPr>
                        <a:t>Tapentadol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>
                          <a:effectLst/>
                        </a:rPr>
                        <a:t>Teriparatida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 err="1">
                          <a:effectLst/>
                        </a:rPr>
                        <a:t>Trastuzumab</a:t>
                      </a:r>
                      <a:r>
                        <a:rPr lang="es-ES" sz="1400" b="1" dirty="0">
                          <a:effectLst/>
                        </a:rPr>
                        <a:t> </a:t>
                      </a:r>
                      <a:r>
                        <a:rPr lang="es-ES" sz="1400" b="1" dirty="0" err="1">
                          <a:effectLst/>
                        </a:rPr>
                        <a:t>emtansina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 err="1">
                          <a:effectLst/>
                        </a:rPr>
                        <a:t>Vedolizumab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 err="1">
                          <a:effectLst/>
                        </a:rPr>
                        <a:t>Vemurafenib</a:t>
                      </a:r>
                      <a:endParaRPr lang="es-EC" sz="14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400" b="1" dirty="0" err="1">
                          <a:effectLst/>
                        </a:rPr>
                        <a:t>Vismodegib</a:t>
                      </a:r>
                      <a:endParaRPr lang="es-EC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929" marR="33929" marT="0" marB="0"/>
                </a:tc>
                <a:extLst>
                  <a:ext uri="{0D108BD9-81ED-4DB2-BD59-A6C34878D82A}">
                    <a16:rowId xmlns:a16="http://schemas.microsoft.com/office/drawing/2014/main" val="11735426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10537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452008"/>
          </a:xfrm>
        </p:spPr>
        <p:txBody>
          <a:bodyPr>
            <a:normAutofit/>
          </a:bodyPr>
          <a:lstStyle/>
          <a:p>
            <a:pPr algn="l"/>
            <a:r>
              <a:rPr lang="es-ES" sz="2400" b="1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Creciente participación de los dispositivos en el gasto sanitario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C6916648-BE6B-41EE-9290-373879321A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0642" y="1626617"/>
            <a:ext cx="7155994" cy="4114043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0C82D29E-755E-4F83-83FD-2CF4B364F1FA}"/>
              </a:ext>
            </a:extLst>
          </p:cNvPr>
          <p:cNvSpPr txBox="1"/>
          <p:nvPr/>
        </p:nvSpPr>
        <p:spPr>
          <a:xfrm>
            <a:off x="1698171" y="1117340"/>
            <a:ext cx="8383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Participación de los dispositivos médicos en el presupuesto anual del MSP (2010 a 2019)</a:t>
            </a:r>
          </a:p>
        </p:txBody>
      </p:sp>
    </p:spTree>
    <p:extLst>
      <p:ext uri="{BB962C8B-B14F-4D97-AF65-F5344CB8AC3E}">
        <p14:creationId xmlns:p14="http://schemas.microsoft.com/office/powerpoint/2010/main" val="9490185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55C955B82D19E4B83E758B21AB0751C" ma:contentTypeVersion="15" ma:contentTypeDescription="Create a new document." ma:contentTypeScope="" ma:versionID="3a0ae218c2a817aade48f60819c4714c">
  <xsd:schema xmlns:xsd="http://www.w3.org/2001/XMLSchema" xmlns:xs="http://www.w3.org/2001/XMLSchema" xmlns:p="http://schemas.microsoft.com/office/2006/metadata/properties" xmlns:ns2="a0b9eb7d-64f5-4fd4-9e37-d4fc55f45d3f" xmlns:ns3="34bdb4a1-532e-466c-a840-5a5d02757c0b" xmlns:ns4="cdc7663a-08f0-4737-9e8c-148ce897a09c" targetNamespace="http://schemas.microsoft.com/office/2006/metadata/properties" ma:root="true" ma:fieldsID="2865b3a701266c2e223fa3503776a878" ns2:_="" ns3:_="" ns4:_="">
    <xsd:import namespace="a0b9eb7d-64f5-4fd4-9e37-d4fc55f45d3f"/>
    <xsd:import namespace="34bdb4a1-532e-466c-a840-5a5d02757c0b"/>
    <xsd:import namespace="cdc7663a-08f0-4737-9e8c-148ce897a0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b9eb7d-64f5-4fd4-9e37-d4fc55f45d3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ae61f9b1-e23d-4f49-b3d7-56b991556c4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bdb4a1-532e-466c-a840-5a5d02757c0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c7663a-08f0-4737-9e8c-148ce897a09c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212e9426-aaa5-4044-9a3d-272df834202a}" ma:internalName="TaxCatchAll" ma:showField="CatchAllData" ma:web="34bdb4a1-532e-466c-a840-5a5d02757c0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0b9eb7d-64f5-4fd4-9e37-d4fc55f45d3f">
      <Terms xmlns="http://schemas.microsoft.com/office/infopath/2007/PartnerControls"/>
    </lcf76f155ced4ddcb4097134ff3c332f>
    <TaxCatchAll xmlns="cdc7663a-08f0-4737-9e8c-148ce897a09c" xsi:nil="true"/>
  </documentManagement>
</p:properties>
</file>

<file path=customXml/itemProps1.xml><?xml version="1.0" encoding="utf-8"?>
<ds:datastoreItem xmlns:ds="http://schemas.openxmlformats.org/officeDocument/2006/customXml" ds:itemID="{9DB40DA2-2858-45CB-B35A-0EAEE8CCC261}"/>
</file>

<file path=customXml/itemProps2.xml><?xml version="1.0" encoding="utf-8"?>
<ds:datastoreItem xmlns:ds="http://schemas.openxmlformats.org/officeDocument/2006/customXml" ds:itemID="{F8CBA693-E3B8-4C9A-91BD-39343AA827B0}"/>
</file>

<file path=customXml/itemProps3.xml><?xml version="1.0" encoding="utf-8"?>
<ds:datastoreItem xmlns:ds="http://schemas.openxmlformats.org/officeDocument/2006/customXml" ds:itemID="{01E5A97C-2B92-4A24-A64B-AA08187B8F59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254</TotalTime>
  <Words>756</Words>
  <Application>Microsoft Office PowerPoint</Application>
  <PresentationFormat>Panorámica</PresentationFormat>
  <Paragraphs>179</Paragraphs>
  <Slides>11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Principales desafíos que enfrentan los países de ALC y que suman presión al gasto público en salud: el caso de Ecuador</vt:lpstr>
      <vt:lpstr>El desafío de la recuperación con equidad y sostenibilidad</vt:lpstr>
      <vt:lpstr>Antes de la pandemia Ecuador venía con una trayectoria hacia el estancamiento.  Crecimiento de  población y sus necesidades sin crecimiento del PIB</vt:lpstr>
      <vt:lpstr>La pandemia profundizó las barreras de acceso a la atención sanitaria</vt:lpstr>
      <vt:lpstr>Un importante aumento de la mortalidad evitable</vt:lpstr>
      <vt:lpstr>Subfinanciamiento (gasto ineficiente), segmentación y fragmentación en el Sistema sanitario de Ecuador</vt:lpstr>
      <vt:lpstr>Creciente presión para la incorporación no programada de tecnologías de alto precio para su cobertura pública</vt:lpstr>
      <vt:lpstr>Judicialización del acceso</vt:lpstr>
      <vt:lpstr>Creciente participación de los dispositivos en el gasto sanitario</vt:lpstr>
      <vt:lpstr>¿Es posible gestionar mejor la atención de condiciones de alto costo?</vt:lpstr>
      <vt:lpstr>Calidad de la inversión y el gasto: Acciones a considerar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Indicadores de impacto para el Plan Decenal de Salud</dc:title>
  <dc:creator>Aquiles Rodrigo Henríquez</dc:creator>
  <cp:lastModifiedBy>Aquiles Rodrigo Henríquez</cp:lastModifiedBy>
  <cp:revision>27</cp:revision>
  <dcterms:created xsi:type="dcterms:W3CDTF">2021-09-25T15:50:00Z</dcterms:created>
  <dcterms:modified xsi:type="dcterms:W3CDTF">2021-12-01T17:32:43Z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0x010100955C955B82D19E4B83E758B21AB0751C</vt:lpwstr>
  </property>
  <property fmtid="{D5CDD505-2E9C-101B-9397-08002B2CF9AE}" pid="3" name="MediaServiceImageTags">
    <vt:lpwstr/>
  </property>
</Properties>
</file>