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tags/tag6.xml" ContentType="application/vnd.openxmlformats-officedocument.presentationml.tags+xml"/>
  <Override PartName="/docProps/core.xml" ContentType="application/vnd.openxmlformats-package.core-propertie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9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20"/>
  </p:notesMasterIdLst>
  <p:handoutMasterIdLst>
    <p:handoutMasterId r:id="rId21"/>
  </p:handoutMasterIdLst>
  <p:sldIdLst>
    <p:sldId id="969" r:id="rId2"/>
    <p:sldId id="982" r:id="rId3"/>
    <p:sldId id="274" r:id="rId4"/>
    <p:sldId id="281" r:id="rId5"/>
    <p:sldId id="971" r:id="rId6"/>
    <p:sldId id="970" r:id="rId7"/>
    <p:sldId id="266" r:id="rId8"/>
    <p:sldId id="286" r:id="rId9"/>
    <p:sldId id="295" r:id="rId10"/>
    <p:sldId id="979" r:id="rId11"/>
    <p:sldId id="980" r:id="rId12"/>
    <p:sldId id="265" r:id="rId13"/>
    <p:sldId id="271" r:id="rId14"/>
    <p:sldId id="273" r:id="rId15"/>
    <p:sldId id="287" r:id="rId16"/>
    <p:sldId id="288" r:id="rId17"/>
    <p:sldId id="291" r:id="rId18"/>
    <p:sldId id="84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6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3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C354"/>
    <a:srgbClr val="D3A5AD"/>
    <a:srgbClr val="000000"/>
    <a:srgbClr val="2E276A"/>
    <a:srgbClr val="006CBF"/>
    <a:srgbClr val="64C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3" autoAdjust="0"/>
    <p:restoredTop sz="84965" autoAdjust="0"/>
  </p:normalViewPr>
  <p:slideViewPr>
    <p:cSldViewPr snapToGrid="0">
      <p:cViewPr varScale="1">
        <p:scale>
          <a:sx n="66" d="100"/>
          <a:sy n="66" d="100"/>
        </p:scale>
        <p:origin x="403" y="36"/>
      </p:cViewPr>
      <p:guideLst>
        <p:guide orient="horz" pos="264"/>
        <p:guide pos="6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openxmlformats.org/officeDocument/2006/relationships/customXml" Target="../customXml/item1.xml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2CA457-D76F-6941-A90A-F3BDED343D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EFA972-DAEF-7148-AB92-C754BDB13C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C4376-77A0-E540-BB39-6A0AC255C7E7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B25114-296F-B043-8E45-7D6637F3412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E9464C-2E98-8142-A6C9-D875C645DC9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910EE-BF37-744B-A6DD-4D527DDEE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2977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9F9-C8CF-436E-AB84-34FABD02FA72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66649-F36F-4D47-8D37-EB66E11F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301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08849A-E25B-E844-9190-BD5A83AFE2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184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06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4AF3D06-E8D7-40B7-B04F-FE83045DEB0D}" type="slidenum">
              <a:rPr lang="en-US">
                <a:latin typeface="Arial Unicode MS" charset="0"/>
              </a:rPr>
              <a:pPr eaLnBrk="1" hangingPunct="1"/>
              <a:t>12</a:t>
            </a:fld>
            <a:endParaRPr lang="en-US">
              <a:latin typeface="Arial Unicode MS" charset="0"/>
            </a:endParaRPr>
          </a:p>
        </p:txBody>
      </p:sp>
      <p:sp>
        <p:nvSpPr>
          <p:cNvPr id="46083" name="doc id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cs-CZ" sz="800">
                <a:latin typeface="Arial Unicode MS" charset="0"/>
              </a:rPr>
              <a:t>LON-AAA123-20101025-</a:t>
            </a:r>
          </a:p>
        </p:txBody>
      </p:sp>
      <p:sp>
        <p:nvSpPr>
          <p:cNvPr id="46084" name="Rectangle 7"/>
          <p:cNvSpPr txBox="1">
            <a:spLocks noGrp="1" noChangeArrowheads="1"/>
          </p:cNvSpPr>
          <p:nvPr/>
        </p:nvSpPr>
        <p:spPr bwMode="auto">
          <a:xfrm>
            <a:off x="6065838" y="9498013"/>
            <a:ext cx="5397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3382A6A8-742E-420B-B475-6EC87D711F8D}" type="slidenum">
              <a:rPr lang="en-US">
                <a:latin typeface="Arial Unicode MS" charset="0"/>
              </a:rPr>
              <a:pPr algn="r" eaLnBrk="1" hangingPunct="1"/>
              <a:t>12</a:t>
            </a:fld>
            <a:endParaRPr lang="en-US">
              <a:latin typeface="Arial Unicode MS" charset="0"/>
            </a:endParaRPr>
          </a:p>
        </p:txBody>
      </p:sp>
      <p:sp>
        <p:nvSpPr>
          <p:cNvPr id="46085" name="doc id"/>
          <p:cNvSpPr txBox="1">
            <a:spLocks noGrp="1" noChangeArrowheads="1"/>
          </p:cNvSpPr>
          <p:nvPr/>
        </p:nvSpPr>
        <p:spPr bwMode="auto">
          <a:xfrm>
            <a:off x="5462588" y="111125"/>
            <a:ext cx="11430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cs-CZ" sz="800">
                <a:latin typeface="Arial Unicode MS" charset="0"/>
              </a:rPr>
              <a:t>LON-AAA123-20101025-</a:t>
            </a:r>
          </a:p>
        </p:txBody>
      </p:sp>
      <p:sp>
        <p:nvSpPr>
          <p:cNvPr id="46086" name="Rectangle 7"/>
          <p:cNvSpPr txBox="1">
            <a:spLocks noGrp="1" noChangeArrowheads="1"/>
          </p:cNvSpPr>
          <p:nvPr/>
        </p:nvSpPr>
        <p:spPr bwMode="gray">
          <a:xfrm>
            <a:off x="6067425" y="9490075"/>
            <a:ext cx="538163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defTabSz="911225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defTabSz="911225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7DB0DEDA-2673-44F0-8425-C395D1B45EA2}" type="slidenum">
              <a:rPr lang="en-US">
                <a:latin typeface="Arial Unicode MS" charset="0"/>
                <a:ea typeface="ＭＳ Ｐゴシック" charset="-128"/>
              </a:rPr>
              <a:pPr algn="r" eaLnBrk="1" hangingPunct="1"/>
              <a:t>12</a:t>
            </a:fld>
            <a:endParaRPr lang="en-US">
              <a:latin typeface="Arial Unicode MS" charset="0"/>
              <a:ea typeface="ＭＳ Ｐゴシック" charset="-128"/>
            </a:endParaRPr>
          </a:p>
        </p:txBody>
      </p:sp>
      <p:sp>
        <p:nvSpPr>
          <p:cNvPr id="46087" name="AutoShap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0863" y="5303838"/>
            <a:ext cx="5791200" cy="244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16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359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3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73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977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29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85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73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089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00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6649-F36F-4D47-8D37-EB66E11F5B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291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B548C-A9AB-479E-9FCE-64A83FE400F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315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10DAE-FEBB-4C4E-95CA-17F034CDA5D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09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egular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" descr="Imag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16855" y="6332508"/>
            <a:ext cx="11158290" cy="15388"/>
          </a:xfrm>
          <a:prstGeom prst="rect">
            <a:avLst/>
          </a:prstGeom>
          <a:ln w="12700">
            <a:miter lim="400000"/>
          </a:ln>
        </p:spPr>
      </p:pic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990600" y="617538"/>
            <a:ext cx="10549128" cy="1143001"/>
          </a:xfrm>
          <a:prstGeom prst="rect">
            <a:avLst/>
          </a:prstGeom>
        </p:spPr>
        <p:txBody>
          <a:bodyPr anchor="ctr"/>
          <a:lstStyle>
            <a:lvl1pPr algn="l">
              <a:defRPr sz="3500"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90600" y="2247900"/>
            <a:ext cx="10000488" cy="3503607"/>
          </a:xfrm>
          <a:prstGeom prst="rect">
            <a:avLst/>
          </a:prstGeom>
        </p:spPr>
        <p:txBody>
          <a:bodyPr/>
          <a:lstStyle>
            <a:lvl1pPr marL="342900" indent="-342900">
              <a:defRPr sz="2500">
                <a:solidFill>
                  <a:schemeClr val="accent2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>
              <a:defRPr sz="2500">
                <a:solidFill>
                  <a:schemeClr val="accent2"/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>
              <a:defRPr sz="2500">
                <a:solidFill>
                  <a:schemeClr val="accent2"/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>
              <a:defRPr sz="2500">
                <a:solidFill>
                  <a:schemeClr val="accent2"/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>
              <a:defRPr sz="2500">
                <a:solidFill>
                  <a:schemeClr val="accent2"/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32188" y="6381305"/>
            <a:ext cx="396263" cy="400108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1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fld id="{86CB4B4D-7CA3-9044-876B-883B54F8677D}" type="slidenum">
              <a:rPr>
                <a:solidFill>
                  <a:srgbClr val="2F276A"/>
                </a:solidFill>
              </a:rPr>
              <a:pPr/>
              <a:t>‹#›</a:t>
            </a:fld>
            <a:endParaRPr>
              <a:solidFill>
                <a:srgbClr val="2F276A"/>
              </a:solidFill>
            </a:endParaRPr>
          </a:p>
        </p:txBody>
      </p:sp>
      <p:pic>
        <p:nvPicPr>
          <p:cNvPr id="4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44" y="6403969"/>
            <a:ext cx="1163913" cy="35477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/>
          <p:cNvSpPr/>
          <p:nvPr userDrawn="1"/>
        </p:nvSpPr>
        <p:spPr>
          <a:xfrm>
            <a:off x="1781853" y="6490474"/>
            <a:ext cx="22012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/>
            <a:r>
              <a:rPr lang="en-US" sz="1000" kern="0">
                <a:solidFill>
                  <a:srgbClr val="2F276A"/>
                </a:solidFill>
                <a:ea typeface="Calibri"/>
                <a:sym typeface="Calibri"/>
              </a:rPr>
              <a:t>© </a:t>
            </a:r>
            <a:r>
              <a:rPr lang="en-US" sz="1000" kern="0" err="1">
                <a:solidFill>
                  <a:srgbClr val="2F276A"/>
                </a:solidFill>
                <a:ea typeface="Calibri"/>
                <a:sym typeface="Calibri"/>
              </a:rPr>
              <a:t>Aceso</a:t>
            </a:r>
            <a:r>
              <a:rPr lang="en-US" sz="1000" kern="0">
                <a:solidFill>
                  <a:srgbClr val="2F276A"/>
                </a:solidFill>
                <a:ea typeface="Calibri"/>
                <a:sym typeface="Calibri"/>
              </a:rPr>
              <a:t> Global.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4010539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894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Regular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anchor="ctr" anchorCtr="0"/>
          <a:lstStyle>
            <a:lvl1pPr algn="ctr">
              <a:defRPr b="1">
                <a:solidFill>
                  <a:srgbClr val="2F276A"/>
                </a:solidFill>
                <a:latin typeface="Avenir Book"/>
                <a:cs typeface="Avenir Boo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G__Part3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5093"/>
            <a:ext cx="12192000" cy="442913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09600" y="1612900"/>
            <a:ext cx="10972800" cy="4419600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006CBF"/>
                </a:solidFill>
                <a:latin typeface="Avenir Book"/>
                <a:cs typeface="Avenir Book"/>
              </a:defRPr>
            </a:lvl1pPr>
            <a:lvl2pPr>
              <a:defRPr>
                <a:solidFill>
                  <a:srgbClr val="006CBF"/>
                </a:solidFill>
                <a:latin typeface="Avenir Book"/>
                <a:cs typeface="Avenir Book"/>
              </a:defRPr>
            </a:lvl2pPr>
            <a:lvl3pPr>
              <a:defRPr>
                <a:solidFill>
                  <a:srgbClr val="006CBF"/>
                </a:solidFill>
                <a:latin typeface="Avenir Book"/>
                <a:cs typeface="Avenir Book"/>
              </a:defRPr>
            </a:lvl3pPr>
            <a:lvl4pPr>
              <a:defRPr>
                <a:solidFill>
                  <a:srgbClr val="006CBF"/>
                </a:solidFill>
                <a:latin typeface="Avenir Book"/>
                <a:cs typeface="Avenir Book"/>
              </a:defRPr>
            </a:lvl4pPr>
            <a:lvl5pPr>
              <a:defRPr>
                <a:solidFill>
                  <a:srgbClr val="65C8D0"/>
                </a:solidFill>
                <a:latin typeface="Avenir Book"/>
                <a:cs typeface="Avenir Book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E478C5-90BD-1042-8DC6-9C20D76B706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54166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3E970-EDF9-0043-98AD-3623D0E4D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2CE68-4ED5-5045-9E40-2E40EF7C0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E1A65-41C0-3847-B13E-185314B7E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37B92-BFD1-3B4B-AB70-6ECB0A9E6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FEA6A-BDC3-774B-A79B-2EC6C6F09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6A3C-99E3-7C46-8EC0-8945B0098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443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810000" y="2231484"/>
            <a:ext cx="4701101" cy="914401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713"/>
              </a:spcBef>
              <a:buSzTx/>
              <a:buFontTx/>
              <a:buNone/>
              <a:defRPr sz="3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  <a:lvl2pPr marL="0" indent="171450" algn="ctr">
              <a:spcBef>
                <a:spcPts val="713"/>
              </a:spcBef>
              <a:buSzTx/>
              <a:buFontTx/>
              <a:buNone/>
              <a:defRPr sz="3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2pPr>
            <a:lvl3pPr marL="0" indent="342900" algn="ctr">
              <a:spcBef>
                <a:spcPts val="713"/>
              </a:spcBef>
              <a:buSzTx/>
              <a:buFontTx/>
              <a:buNone/>
              <a:defRPr sz="3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3pPr>
            <a:lvl4pPr marL="0" indent="514350" algn="ctr">
              <a:spcBef>
                <a:spcPts val="713"/>
              </a:spcBef>
              <a:buSzTx/>
              <a:buFontTx/>
              <a:buNone/>
              <a:defRPr sz="3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4pPr>
            <a:lvl5pPr marL="0" indent="685800" algn="ctr">
              <a:spcBef>
                <a:spcPts val="713"/>
              </a:spcBef>
              <a:buSzTx/>
              <a:buFontTx/>
              <a:buNone/>
              <a:defRPr sz="3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810000" y="3035300"/>
            <a:ext cx="4701101" cy="914400"/>
          </a:xfrm>
          <a:prstGeom prst="rect">
            <a:avLst/>
          </a:prstGeom>
          <a:ln w="12700"/>
        </p:spPr>
        <p:txBody>
          <a:bodyPr/>
          <a:lstStyle>
            <a:lvl1pPr marL="0" indent="0" algn="ctr">
              <a:spcBef>
                <a:spcPts val="1300"/>
              </a:spcBef>
              <a:buSzTx/>
              <a:buFontTx/>
              <a:buNone/>
              <a:defRPr sz="5600">
                <a:solidFill>
                  <a:schemeClr val="accent4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marL="0" indent="0" algn="ctr">
              <a:spcBef>
                <a:spcPts val="1300"/>
              </a:spcBef>
              <a:buSzTx/>
              <a:buFontTx/>
              <a:buNone/>
              <a:defRPr sz="5600">
                <a:solidFill>
                  <a:schemeClr val="accent4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/>
          </a:p>
        </p:txBody>
      </p:sp>
      <p:pic>
        <p:nvPicPr>
          <p:cNvPr id="61" name="slides1.png" descr="slides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905521" y="6183231"/>
            <a:ext cx="343363" cy="34624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19447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6149" y="1044222"/>
            <a:ext cx="4891495" cy="974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7" descr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4000" y="2362200"/>
            <a:ext cx="9144000" cy="2350294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981200" y="274638"/>
            <a:ext cx="8229600" cy="114300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1981200" y="1600200"/>
            <a:ext cx="8229600" cy="452596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6" name="Picture 6" descr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0" y="6415087"/>
            <a:ext cx="9144000" cy="44291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668323" y="6475385"/>
            <a:ext cx="396263" cy="400108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ctr">
              <a:defRPr sz="1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hangingPunct="0"/>
            <a:fld id="{86CB4B4D-7CA3-9044-876B-883B54F8677D}" type="slidenum">
              <a:rPr kern="0"/>
              <a:pPr hangingPunct="0"/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1442068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7" r:id="rId3"/>
    <p:sldLayoutId id="2147483668" r:id="rId4"/>
    <p:sldLayoutId id="2147483669" r:id="rId5"/>
  </p:sldLayoutIdLst>
  <p:transition spd="med"/>
  <p:hf hdr="0" ftr="0" dt="0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Avenir Book"/>
          <a:ea typeface="Avenir Book"/>
          <a:cs typeface="Avenir Book"/>
          <a:sym typeface="Avenir Book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1pPr>
      <a:lvl2pPr marL="555171" marR="0" indent="-326571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2pPr>
      <a:lvl3pPr marL="762000" marR="0" indent="-30480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3pPr>
      <a:lvl4pPr marL="1051560" marR="0" indent="-36576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4pPr>
      <a:lvl5pPr marL="1280160" marR="0" indent="-36576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5pPr>
      <a:lvl6pPr marL="1508760" marR="0" indent="-36576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6pPr>
      <a:lvl7pPr marL="1737360" marR="0" indent="-36576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7pPr>
      <a:lvl8pPr marL="1965960" marR="0" indent="-36576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8pPr>
      <a:lvl9pPr marL="2194560" marR="0" indent="-365760" algn="l" defTabSz="457200" rtl="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1pPr>
      <a:lvl2pPr marL="0" marR="0" indent="228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2pPr>
      <a:lvl3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3pPr>
      <a:lvl4pPr marL="0" marR="0" indent="685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4pPr>
      <a:lvl5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5pPr>
      <a:lvl6pPr marL="0" marR="0" indent="1143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6pPr>
      <a:lvl7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7pPr>
      <a:lvl8pPr marL="0" marR="0" indent="1600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Book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10" Type="http://schemas.openxmlformats.org/officeDocument/2006/relationships/tags" Target="../tags/tag9.xml"/><Relationship Id="rId4" Type="http://schemas.openxmlformats.org/officeDocument/2006/relationships/tags" Target="../tags/tag3.xml"/><Relationship Id="rId9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3.wmf"/><Relationship Id="rId10" Type="http://schemas.openxmlformats.org/officeDocument/2006/relationships/image" Target="../media/image17.jpe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rot="21014257">
            <a:off x="-3286889" y="3456375"/>
            <a:ext cx="19587410" cy="5095303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F276A"/>
              </a:solidFill>
              <a:effectLst/>
              <a:uLnTx/>
              <a:uFillTx/>
              <a:latin typeface="Helvetica"/>
            </a:endParaRPr>
          </a:p>
        </p:txBody>
      </p:sp>
      <p:sp>
        <p:nvSpPr>
          <p:cNvPr id="8" name="Oval 7"/>
          <p:cNvSpPr/>
          <p:nvPr/>
        </p:nvSpPr>
        <p:spPr>
          <a:xfrm rot="21014257">
            <a:off x="-3286888" y="3456374"/>
            <a:ext cx="19587410" cy="5095303"/>
          </a:xfrm>
          <a:prstGeom prst="ellipse">
            <a:avLst/>
          </a:prstGeom>
          <a:solidFill>
            <a:srgbClr val="012E6D">
              <a:alpha val="74902"/>
            </a:srgbClr>
          </a:solidFill>
          <a:ln>
            <a:solidFill>
              <a:srgbClr val="012E6D">
                <a:alpha val="75000"/>
              </a:srgb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F276A"/>
              </a:solidFill>
              <a:effectLst/>
              <a:uLnTx/>
              <a:uFillTx/>
              <a:latin typeface="Helvetic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575" y="817763"/>
            <a:ext cx="3987627" cy="13031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14535" y="3557805"/>
            <a:ext cx="5703513" cy="215443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lvl="0" algn="r" hangingPunct="0"/>
            <a:r>
              <a:rPr lang="en-US" sz="3200" dirty="0">
                <a:solidFill>
                  <a:srgbClr val="FFFFFF"/>
                </a:solidFill>
                <a:latin typeface="Avenir Medium" charset="0"/>
                <a:ea typeface="Avenir Medium" charset="0"/>
                <a:cs typeface="Avenir Medium" charset="0"/>
                <a:sym typeface="Calibri"/>
              </a:rPr>
              <a:t>Improving Hospital Efficiency: Mitigating the Austerity Effects of the Pandemic by </a:t>
            </a:r>
            <a:r>
              <a:rPr lang="en-US" sz="3200" dirty="0" smtClean="0">
                <a:solidFill>
                  <a:srgbClr val="FFFFFF"/>
                </a:solidFill>
                <a:latin typeface="Avenir Medium" charset="0"/>
                <a:ea typeface="Avenir Medium" charset="0"/>
                <a:cs typeface="Avenir Medium" charset="0"/>
                <a:sym typeface="Calibri"/>
              </a:rPr>
              <a:t>Improving Efficiency </a:t>
            </a:r>
            <a:r>
              <a:rPr lang="en-US" sz="3200" dirty="0">
                <a:solidFill>
                  <a:srgbClr val="FFFFFF"/>
                </a:solidFill>
                <a:latin typeface="Avenir Medium" charset="0"/>
                <a:ea typeface="Avenir Medium" charset="0"/>
                <a:cs typeface="Avenir Medium" charset="0"/>
                <a:sym typeface="Calibri"/>
              </a:rPr>
              <a:t>in </a:t>
            </a:r>
            <a:r>
              <a:rPr lang="en-US" sz="3200" dirty="0" smtClean="0">
                <a:solidFill>
                  <a:srgbClr val="FFFFFF"/>
                </a:solidFill>
                <a:latin typeface="Avenir Medium" charset="0"/>
                <a:ea typeface="Avenir Medium" charset="0"/>
                <a:cs typeface="Avenir Medium" charset="0"/>
                <a:sym typeface="Calibri"/>
              </a:rPr>
              <a:t>Health </a:t>
            </a:r>
            <a:r>
              <a:rPr lang="en-US" sz="3200" dirty="0">
                <a:solidFill>
                  <a:srgbClr val="FFFFFF"/>
                </a:solidFill>
                <a:latin typeface="Avenir Medium" charset="0"/>
                <a:ea typeface="Avenir Medium" charset="0"/>
                <a:cs typeface="Avenir Medium" charset="0"/>
                <a:sym typeface="Calibri"/>
              </a:rPr>
              <a:t>Spending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0645" y="4904547"/>
            <a:ext cx="5703514" cy="172354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lvl="0" hangingPunct="0"/>
            <a:r>
              <a:rPr lang="en-US" sz="2000" dirty="0">
                <a:solidFill>
                  <a:srgbClr val="FFFFFF"/>
                </a:solidFill>
                <a:latin typeface="Avenir Book" charset="0"/>
                <a:ea typeface="Avenir Book" charset="0"/>
                <a:cs typeface="Avenir Book" charset="0"/>
                <a:sym typeface="Calibri"/>
              </a:rPr>
              <a:t>Dr. Jerry La Forgia, </a:t>
            </a:r>
            <a:r>
              <a:rPr lang="en-US" sz="2000" dirty="0" smtClean="0">
                <a:solidFill>
                  <a:srgbClr val="FFFFFF"/>
                </a:solidFill>
                <a:latin typeface="Avenir Book" charset="0"/>
                <a:ea typeface="Avenir Book" charset="0"/>
                <a:cs typeface="Avenir Book" charset="0"/>
                <a:sym typeface="Calibri"/>
              </a:rPr>
              <a:t>CTO, </a:t>
            </a:r>
            <a:r>
              <a:rPr lang="en-US" sz="2000" dirty="0" err="1" smtClean="0">
                <a:solidFill>
                  <a:srgbClr val="FFFFFF"/>
                </a:solidFill>
                <a:latin typeface="Avenir Book" charset="0"/>
                <a:ea typeface="Avenir Book" charset="0"/>
                <a:cs typeface="Avenir Book" charset="0"/>
                <a:sym typeface="Calibri"/>
              </a:rPr>
              <a:t>Aceso</a:t>
            </a:r>
            <a:r>
              <a:rPr lang="en-US" sz="2000" dirty="0" smtClean="0">
                <a:solidFill>
                  <a:srgbClr val="FFFFFF"/>
                </a:solidFill>
                <a:latin typeface="Avenir Book" charset="0"/>
                <a:ea typeface="Avenir Book" charset="0"/>
                <a:cs typeface="Avenir Book" charset="0"/>
                <a:sym typeface="Calibri"/>
              </a:rPr>
              <a:t> </a:t>
            </a:r>
            <a:r>
              <a:rPr lang="en-US" sz="2000" dirty="0">
                <a:solidFill>
                  <a:srgbClr val="FFFFFF"/>
                </a:solidFill>
                <a:latin typeface="Avenir Book" charset="0"/>
                <a:ea typeface="Avenir Book" charset="0"/>
                <a:cs typeface="Avenir Book" charset="0"/>
                <a:sym typeface="Calibri"/>
              </a:rPr>
              <a:t>Global</a:t>
            </a:r>
          </a:p>
          <a:p>
            <a:pPr lvl="0" hangingPunct="0"/>
            <a:endParaRPr lang="en-US" sz="1000" dirty="0">
              <a:solidFill>
                <a:srgbClr val="FFFFFF"/>
              </a:solidFill>
              <a:latin typeface="Avenir Book" charset="0"/>
              <a:ea typeface="Avenir Book" charset="0"/>
              <a:cs typeface="Avenir Book" charset="0"/>
              <a:sym typeface="Calibri"/>
            </a:endParaRPr>
          </a:p>
          <a:p>
            <a:pPr lvl="0" hangingPunct="0"/>
            <a:r>
              <a:rPr lang="en-US" sz="2000" dirty="0">
                <a:solidFill>
                  <a:srgbClr val="FFFFFF"/>
                </a:solidFill>
                <a:latin typeface="Avenir Book" charset="0"/>
                <a:ea typeface="Avenir Book" charset="0"/>
                <a:cs typeface="Avenir Book" charset="0"/>
                <a:sym typeface="Calibri"/>
              </a:rPr>
              <a:t>Workshop: Social Protection and Health Division at the Inter-American Development Bank</a:t>
            </a:r>
          </a:p>
          <a:p>
            <a:pPr lvl="0" hangingPunct="0"/>
            <a:endParaRPr lang="en-US" sz="1000" dirty="0">
              <a:solidFill>
                <a:srgbClr val="FFFFFF"/>
              </a:solidFill>
              <a:latin typeface="Avenir Book" charset="0"/>
              <a:ea typeface="Avenir Book" charset="0"/>
              <a:cs typeface="Avenir Book" charset="0"/>
              <a:sym typeface="Calibri"/>
            </a:endParaRPr>
          </a:p>
          <a:p>
            <a:pPr lvl="0" hangingPunct="0"/>
            <a:r>
              <a:rPr lang="en-US" sz="2000" dirty="0">
                <a:solidFill>
                  <a:srgbClr val="FFFFFF"/>
                </a:solidFill>
                <a:latin typeface="Avenir Book" charset="0"/>
                <a:ea typeface="Avenir Book" charset="0"/>
                <a:cs typeface="Avenir Book" charset="0"/>
                <a:sym typeface="Calibri"/>
              </a:rPr>
              <a:t>December 2, 2021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Book" charset="0"/>
              <a:ea typeface="Avenir Book" charset="0"/>
              <a:cs typeface="Avenir Book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42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390462" y="1456708"/>
            <a:ext cx="525522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</a:pPr>
            <a:r>
              <a:rPr lang="en-US" sz="2200" b="1" dirty="0">
                <a:solidFill>
                  <a:srgbClr val="006CBF"/>
                </a:solidFill>
                <a:latin typeface="Avenir Medium" panose="02000503020000020003" pitchFamily="2" charset="0"/>
                <a:cs typeface="Times New Roman"/>
                <a:sym typeface="Avenir Book"/>
              </a:rPr>
              <a:t>3. Target Management 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  <a:sym typeface="Avenir Book"/>
              </a:rPr>
              <a:t>Target balance 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  <a:sym typeface="Avenir Book"/>
              </a:rPr>
              <a:t>Target interaction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  <a:sym typeface="Avenir Book"/>
              </a:rPr>
              <a:t>Clarity and comparability of targets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  <a:sym typeface="Avenir Book"/>
              </a:rPr>
              <a:t>Time horizon of targets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  <a:sym typeface="Avenir Book"/>
              </a:rPr>
              <a:t>Target stretch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</a:pPr>
            <a:endParaRPr lang="en-US" sz="2200" dirty="0">
              <a:solidFill>
                <a:srgbClr val="006CBF"/>
              </a:solidFill>
              <a:latin typeface="Avenir Book" panose="02000503020000020003" pitchFamily="2" charset="0"/>
              <a:cs typeface="Times New Roman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</a:pPr>
            <a:r>
              <a:rPr lang="en-US" sz="2200" b="1" dirty="0">
                <a:solidFill>
                  <a:srgbClr val="006CBF"/>
                </a:solidFill>
                <a:latin typeface="Avenir Medium" panose="02000503020000020003" pitchFamily="2" charset="0"/>
                <a:cs typeface="Times New Roman"/>
              </a:rPr>
              <a:t>4. Talent Management 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Rewarding high performers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Removing poor performers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Promoting high performers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Managing talent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Retaining talent</a:t>
            </a:r>
          </a:p>
          <a:p>
            <a:pPr marL="555171" lvl="1" indent="-326571" defTabSz="45720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SzPct val="100000"/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Attracting talent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437825" y="6067522"/>
            <a:ext cx="27703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rgbClr val="000000"/>
                </a:solidFill>
                <a:latin typeface="Avenir Book" panose="02000503020000020003" pitchFamily="2" charset="0"/>
                <a:cs typeface="Times New Roman"/>
              </a:rPr>
              <a:t>Source: Bloom and Van Reenen, 2007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5F462B0-6DF1-DC4D-A39D-33120AFA50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90600" y="240993"/>
            <a:ext cx="10210799" cy="11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u="sng" dirty="0" smtClean="0">
                <a:latin typeface="Avenir Heavy" panose="02000503020000020003" pitchFamily="2" charset="0"/>
                <a:cs typeface="Times New Roman"/>
              </a:rPr>
              <a:t>Management Matters</a:t>
            </a:r>
            <a:r>
              <a:rPr lang="en-US" sz="3200" b="1" dirty="0" smtClean="0">
                <a:latin typeface="Avenir Heavy" panose="02000503020000020003" pitchFamily="2" charset="0"/>
                <a:cs typeface="Times New Roman"/>
              </a:rPr>
              <a:t>: World </a:t>
            </a:r>
            <a:r>
              <a:rPr lang="en-US" sz="3200" b="1" dirty="0">
                <a:latin typeface="Avenir Heavy" panose="02000503020000020003" pitchFamily="2" charset="0"/>
                <a:cs typeface="Times New Roman"/>
              </a:rPr>
              <a:t>Management Survey: </a:t>
            </a:r>
            <a:br>
              <a:rPr lang="en-US" sz="3200" b="1" dirty="0">
                <a:latin typeface="Avenir Heavy" panose="02000503020000020003" pitchFamily="2" charset="0"/>
                <a:cs typeface="Times New Roman"/>
              </a:rPr>
            </a:br>
            <a:r>
              <a:rPr lang="en-US" sz="3200" b="1" dirty="0">
                <a:latin typeface="Avenir Heavy" panose="02000503020000020003" pitchFamily="2" charset="0"/>
                <a:cs typeface="Times New Roman"/>
              </a:rPr>
              <a:t>Hospital Management Practice Domains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0E446F1-B166-A54C-957A-AFAB2199CD1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840776" y="1456708"/>
            <a:ext cx="5549685" cy="458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None/>
            </a:pPr>
            <a:r>
              <a:rPr lang="en-US" sz="2200" b="1" dirty="0">
                <a:solidFill>
                  <a:srgbClr val="006CBF"/>
                </a:solidFill>
                <a:latin typeface="Avenir Medium" panose="02000503020000020003" pitchFamily="2" charset="0"/>
                <a:cs typeface="Times New Roman"/>
              </a:rPr>
              <a:t>1. Standardizing Care and Operations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Hospital layout and patient flow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Patient pathway management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Standardization and clinical protocols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Good use of human resources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</a:pPr>
            <a:endParaRPr lang="en-US" sz="2200" dirty="0">
              <a:solidFill>
                <a:srgbClr val="006CBF"/>
              </a:solidFill>
              <a:latin typeface="Avenir Book" panose="02000503020000020003" pitchFamily="2" charset="0"/>
              <a:cs typeface="Times New Roman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None/>
            </a:pPr>
            <a:r>
              <a:rPr lang="en-US" sz="2200" b="1" dirty="0">
                <a:solidFill>
                  <a:srgbClr val="006CBF"/>
                </a:solidFill>
                <a:latin typeface="Avenir Medium" panose="02000503020000020003" pitchFamily="2" charset="0"/>
                <a:cs typeface="Times New Roman"/>
              </a:rPr>
              <a:t>2.  Performance monitoring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Continuous improvement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Performance tracking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Performance review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Performance dialogue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006CBF"/>
              </a:buClr>
              <a:buFont typeface="Symbol" pitchFamily="18" charset="2"/>
              <a:buChar char="·"/>
            </a:pPr>
            <a:r>
              <a:rPr lang="en-US" altLang="zh-CN" sz="2200" dirty="0">
                <a:solidFill>
                  <a:srgbClr val="006CBF"/>
                </a:solidFill>
                <a:latin typeface="Avenir Book" panose="02000503020000020003" pitchFamily="2" charset="0"/>
                <a:cs typeface="Times New Roman"/>
              </a:rPr>
              <a:t>Consequence management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srgbClr val="006CBF"/>
              </a:solidFill>
              <a:latin typeface="Avenir Book" panose="02000503020000020003" pitchFamily="2" charset="0"/>
              <a:cs typeface="Times New Roman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8D0C2E-E536-214D-945F-767C23922646}"/>
              </a:ext>
            </a:extLst>
          </p:cNvPr>
          <p:cNvSpPr txBox="1"/>
          <p:nvPr/>
        </p:nvSpPr>
        <p:spPr>
          <a:xfrm>
            <a:off x="11502657" y="6439850"/>
            <a:ext cx="211548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2531109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35833"/>
            <a:ext cx="10549128" cy="1143001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/>
              <a:t>World Management Survey: </a:t>
            </a:r>
            <a:br>
              <a:rPr lang="en-US" sz="2800" b="1" dirty="0"/>
            </a:br>
            <a:r>
              <a:rPr lang="en-US" sz="2800" b="1" dirty="0"/>
              <a:t>Cross country variation in hospital management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3" cstate="print"/>
          <a:srcRect b="3255"/>
          <a:stretch/>
        </p:blipFill>
        <p:spPr bwMode="auto">
          <a:xfrm>
            <a:off x="1639471" y="1188843"/>
            <a:ext cx="8693649" cy="487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639471" y="6059836"/>
            <a:ext cx="27703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rgbClr val="000000"/>
                </a:solidFill>
                <a:latin typeface="Avenir Book" panose="02000503020000020003" pitchFamily="2" charset="0"/>
                <a:cs typeface="Times New Roman"/>
              </a:rPr>
              <a:t>Source: Bloom and Van Reenen, 2007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9E90B3-06C2-304E-95AD-3FF1BC23ED3D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674630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3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679552" y="392756"/>
            <a:ext cx="10832895" cy="1143001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2800" b="1" dirty="0">
                <a:latin typeface="Avenir Heavy" panose="02000503020000020003" pitchFamily="2" charset="0"/>
              </a:rPr>
              <a:t>Management matters: Good management is strongly correlated with better clinical and financial performance (World Management Survey)</a:t>
            </a:r>
            <a:endParaRPr lang="en-US" sz="2800" b="1" dirty="0">
              <a:latin typeface="Avenir Heavy" panose="02000503020000020003" pitchFamily="2" charset="0"/>
            </a:endParaRPr>
          </a:p>
        </p:txBody>
      </p:sp>
      <p:graphicFrame>
        <p:nvGraphicFramePr>
          <p:cNvPr id="45058" name="Rectangle 2" hidden="1"/>
          <p:cNvGraphicFramePr>
            <a:graphicFrameLocks/>
          </p:cNvGraphicFramePr>
          <p:nvPr>
            <p:custDataLst>
              <p:tags r:id="rId3"/>
            </p:custDataLst>
          </p:nvPr>
        </p:nvGraphicFramePr>
        <p:xfrm>
          <a:off x="1524270" y="1"/>
          <a:ext cx="16197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1" name="think-cell Slide" r:id="rId13" imgW="0" imgH="0" progId="TCLayout.ActiveDocument.1">
                  <p:embed/>
                </p:oleObj>
              </mc:Choice>
              <mc:Fallback>
                <p:oleObj name="think-cell Slide" r:id="rId13" imgW="0" imgH="0" progId="TCLayout.ActiveDocument.1">
                  <p:embed/>
                  <p:pic>
                    <p:nvPicPr>
                      <p:cNvPr id="45058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270" y="1"/>
                        <a:ext cx="161974" cy="1619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2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807726" y="1823508"/>
            <a:ext cx="8202388" cy="32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3526">
              <a:buClr>
                <a:schemeClr val="tx2"/>
              </a:buClr>
            </a:pPr>
            <a:r>
              <a:rPr lang="en-US" sz="2041" b="1" dirty="0">
                <a:solidFill>
                  <a:srgbClr val="006CBF"/>
                </a:solidFill>
                <a:latin typeface="Avenir Book" panose="02000503020000020003" pitchFamily="2" charset="0"/>
              </a:rPr>
              <a:t>A one point increase in management practice is associated with:</a:t>
            </a:r>
            <a:endParaRPr lang="en-GB" sz="2041" b="1" dirty="0">
              <a:solidFill>
                <a:srgbClr val="006CBF"/>
              </a:solidFill>
              <a:latin typeface="Avenir Book" panose="02000503020000020003" pitchFamily="2" charset="0"/>
            </a:endParaRPr>
          </a:p>
        </p:txBody>
      </p:sp>
      <p:grpSp>
        <p:nvGrpSpPr>
          <p:cNvPr id="45063" name="Group 12"/>
          <p:cNvGrpSpPr>
            <a:grpSpLocks/>
          </p:cNvGrpSpPr>
          <p:nvPr/>
        </p:nvGrpSpPr>
        <p:grpSpPr bwMode="auto">
          <a:xfrm>
            <a:off x="1807724" y="4449044"/>
            <a:ext cx="8267854" cy="1740218"/>
            <a:chOff x="282573" y="3962399"/>
            <a:chExt cx="8103785" cy="2217146"/>
          </a:xfrm>
        </p:grpSpPr>
        <p:sp>
          <p:nvSpPr>
            <p:cNvPr id="45068" name="Rectangle 1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85750" y="3962400"/>
              <a:ext cx="8045450" cy="209632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noAutofit/>
            </a:bodyPr>
            <a:lstStyle/>
            <a:p>
              <a:endParaRPr lang="en-GB" sz="1837">
                <a:latin typeface="Avenir Book" panose="02000503020000020003" pitchFamily="2" charset="0"/>
              </a:endParaRPr>
            </a:p>
          </p:txBody>
        </p:sp>
        <p:sp>
          <p:nvSpPr>
            <p:cNvPr id="45069" name="Rectangle 286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50445" y="4749272"/>
              <a:ext cx="7935913" cy="1430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noAutofit/>
            </a:bodyPr>
            <a:lstStyle/>
            <a:p>
              <a:pPr marL="197607" lvl="1" indent="-195987" defTabSz="913526">
                <a:spcBef>
                  <a:spcPct val="20000"/>
                </a:spcBef>
                <a:buClr>
                  <a:schemeClr val="tx2"/>
                </a:buClr>
                <a:buSzPct val="125000"/>
                <a:buFont typeface="Arial Unicode MS" charset="0"/>
                <a:buChar char="▪"/>
              </a:pPr>
              <a:r>
                <a:rPr lang="en-US" sz="2041" dirty="0">
                  <a:solidFill>
                    <a:srgbClr val="080808"/>
                  </a:solidFill>
                  <a:latin typeface="Avenir Book" panose="02000503020000020003" pitchFamily="2" charset="0"/>
                </a:rPr>
                <a:t>7% reduction in risk adjusted 30 days AMI mortality rates</a:t>
              </a:r>
              <a:r>
                <a:rPr lang="en-US" sz="2041" baseline="30000" dirty="0">
                  <a:solidFill>
                    <a:srgbClr val="080808"/>
                  </a:solidFill>
                  <a:latin typeface="Avenir Book" panose="02000503020000020003" pitchFamily="2" charset="0"/>
                </a:rPr>
                <a:t>1</a:t>
              </a:r>
            </a:p>
            <a:p>
              <a:pPr marL="197607" lvl="1" indent="-195987" defTabSz="913526">
                <a:spcBef>
                  <a:spcPct val="20000"/>
                </a:spcBef>
                <a:buClr>
                  <a:schemeClr val="tx2"/>
                </a:buClr>
                <a:buSzPct val="125000"/>
                <a:buFont typeface="Arial Unicode MS" charset="0"/>
                <a:buChar char="▪"/>
              </a:pPr>
              <a:r>
                <a:rPr lang="en-US" sz="2041" dirty="0">
                  <a:solidFill>
                    <a:srgbClr val="080808"/>
                  </a:solidFill>
                  <a:latin typeface="Avenir Book" panose="02000503020000020003" pitchFamily="2" charset="0"/>
                </a:rPr>
                <a:t>0.8 increase in the percentage of people that would recommend the hospital</a:t>
              </a:r>
              <a:endParaRPr lang="en-GB" sz="2041" dirty="0">
                <a:solidFill>
                  <a:srgbClr val="080808"/>
                </a:solidFill>
                <a:latin typeface="Avenir Book" panose="02000503020000020003" pitchFamily="2" charset="0"/>
              </a:endParaRPr>
            </a:p>
          </p:txBody>
        </p:sp>
        <p:sp>
          <p:nvSpPr>
            <p:cNvPr id="45070" name="Rectangle 1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282573" y="3962399"/>
              <a:ext cx="8057327" cy="594151"/>
            </a:xfrm>
            <a:prstGeom prst="rect">
              <a:avLst/>
            </a:prstGeom>
            <a:solidFill>
              <a:srgbClr val="F8C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/>
            <a:p>
              <a:pPr algn="ctr" defTabSz="913526">
                <a:buClr>
                  <a:schemeClr val="tx2"/>
                </a:buClr>
              </a:pPr>
              <a:r>
                <a:rPr lang="en-US" sz="2041" b="1" dirty="0">
                  <a:solidFill>
                    <a:srgbClr val="000000"/>
                  </a:solidFill>
                  <a:latin typeface="Avenir Book" panose="02000503020000020003" pitchFamily="2" charset="0"/>
                </a:rPr>
                <a:t>US Hospitals</a:t>
              </a:r>
            </a:p>
          </p:txBody>
        </p:sp>
      </p:grpSp>
      <p:grpSp>
        <p:nvGrpSpPr>
          <p:cNvPr id="45064" name="Group 13"/>
          <p:cNvGrpSpPr>
            <a:grpSpLocks/>
          </p:cNvGrpSpPr>
          <p:nvPr/>
        </p:nvGrpSpPr>
        <p:grpSpPr bwMode="auto">
          <a:xfrm>
            <a:off x="1792338" y="2263472"/>
            <a:ext cx="8224256" cy="2057513"/>
            <a:chOff x="270668" y="1666447"/>
            <a:chExt cx="8060532" cy="2016553"/>
          </a:xfrm>
        </p:grpSpPr>
        <p:sp>
          <p:nvSpPr>
            <p:cNvPr id="45065" name="Rectangle 1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85750" y="1674813"/>
              <a:ext cx="8045450" cy="2008187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GB" sz="1837">
                <a:latin typeface="Avenir Book" panose="02000503020000020003" pitchFamily="2" charset="0"/>
              </a:endParaRPr>
            </a:p>
          </p:txBody>
        </p:sp>
        <p:sp>
          <p:nvSpPr>
            <p:cNvPr id="45066" name="Rectangle 1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gray">
            <a:xfrm>
              <a:off x="270668" y="1666447"/>
              <a:ext cx="8060529" cy="457770"/>
            </a:xfrm>
            <a:prstGeom prst="rect">
              <a:avLst/>
            </a:prstGeom>
            <a:solidFill>
              <a:srgbClr val="F8C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/>
            <a:p>
              <a:pPr algn="ctr" defTabSz="913526">
                <a:buClr>
                  <a:schemeClr val="tx2"/>
                </a:buClr>
              </a:pPr>
              <a:r>
                <a:rPr lang="en-US" sz="2041" b="1" dirty="0">
                  <a:solidFill>
                    <a:srgbClr val="000000"/>
                  </a:solidFill>
                  <a:latin typeface="Avenir Book" panose="02000503020000020003" pitchFamily="2" charset="0"/>
                </a:rPr>
                <a:t>UK Hospitals</a:t>
              </a:r>
            </a:p>
          </p:txBody>
        </p:sp>
        <p:sp>
          <p:nvSpPr>
            <p:cNvPr id="45067" name="Rectangle 286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63550" y="2266950"/>
              <a:ext cx="7558088" cy="1381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197607" lvl="1" indent="-195987" defTabSz="913526">
                <a:spcBef>
                  <a:spcPct val="20000"/>
                </a:spcBef>
                <a:buClr>
                  <a:schemeClr val="tx2"/>
                </a:buClr>
                <a:buSzPct val="125000"/>
                <a:buFont typeface="Arial Unicode MS" charset="0"/>
                <a:buChar char="▪"/>
              </a:pPr>
              <a:r>
                <a:rPr lang="en-US" sz="2041" dirty="0">
                  <a:solidFill>
                    <a:srgbClr val="080808"/>
                  </a:solidFill>
                  <a:latin typeface="Avenir Book" panose="02000503020000020003" pitchFamily="2" charset="0"/>
                </a:rPr>
                <a:t>6.5% reduction in risk adjusted 30 days AMI mortality rates</a:t>
              </a:r>
            </a:p>
            <a:p>
              <a:pPr marL="197607" lvl="1" indent="-195987" defTabSz="913526">
                <a:spcBef>
                  <a:spcPct val="20000"/>
                </a:spcBef>
                <a:buClr>
                  <a:schemeClr val="tx2"/>
                </a:buClr>
                <a:buSzPct val="125000"/>
                <a:buFont typeface="Arial Unicode MS" charset="0"/>
                <a:buChar char="▪"/>
              </a:pPr>
              <a:r>
                <a:rPr lang="en-GB" sz="2041" dirty="0">
                  <a:solidFill>
                    <a:srgbClr val="080808"/>
                  </a:solidFill>
                  <a:latin typeface="Avenir Book" panose="02000503020000020003" pitchFamily="2" charset="0"/>
                </a:rPr>
                <a:t>33% increase in income per bed</a:t>
              </a:r>
            </a:p>
            <a:p>
              <a:pPr marL="197607" lvl="1" indent="-195987" defTabSz="913526">
                <a:spcBef>
                  <a:spcPct val="20000"/>
                </a:spcBef>
                <a:buClr>
                  <a:schemeClr val="tx2"/>
                </a:buClr>
                <a:buSzPct val="125000"/>
                <a:buFont typeface="Arial Unicode MS" charset="0"/>
                <a:buChar char="▪"/>
              </a:pPr>
              <a:r>
                <a:rPr lang="en-US" sz="2041" dirty="0">
                  <a:solidFill>
                    <a:srgbClr val="080808"/>
                  </a:solidFill>
                  <a:latin typeface="Avenir Book" panose="02000503020000020003" pitchFamily="2" charset="0"/>
                </a:rPr>
                <a:t>20% increase in the probability that the hospital is above average in terms of patients satisfaction</a:t>
              </a:r>
              <a:endParaRPr lang="en-GB" sz="2041" dirty="0">
                <a:solidFill>
                  <a:srgbClr val="080808"/>
                </a:solidFill>
                <a:latin typeface="Avenir Book" panose="02000503020000020003" pitchFamily="2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422571" y="6094429"/>
            <a:ext cx="27703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rgbClr val="000000"/>
                </a:solidFill>
                <a:latin typeface="Avenir Book" panose="02000503020000020003" pitchFamily="2" charset="0"/>
                <a:cs typeface="Times New Roman"/>
              </a:rPr>
              <a:t>Source: Bloom and Van Reenen, 2007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2656C5-4724-8641-A785-B256F0AA6EFA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7787021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370767"/>
            <a:ext cx="10549128" cy="1143001"/>
          </a:xfrm>
        </p:spPr>
        <p:txBody>
          <a:bodyPr>
            <a:noAutofit/>
          </a:bodyPr>
          <a:lstStyle/>
          <a:p>
            <a:pPr algn="ctr"/>
            <a:r>
              <a:rPr lang="en-US" b="1" dirty="0"/>
              <a:t>Care models matter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Disease burden – thinking beyond the hospital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891486" y="-424794"/>
            <a:ext cx="4068845" cy="82998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26958" y="6168628"/>
            <a:ext cx="1954381" cy="369332"/>
          </a:xfrm>
          <a:prstGeom prst="rect">
            <a:avLst/>
          </a:prstGeom>
          <a:solidFill>
            <a:srgbClr val="D3A5AD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Avenir Book" panose="02000503020000020003" pitchFamily="2" charset="0"/>
              </a:rPr>
              <a:t>Chronic diseases</a:t>
            </a:r>
            <a:endParaRPr lang="en-US" dirty="0">
              <a:solidFill>
                <a:srgbClr val="000000"/>
              </a:solidFill>
              <a:latin typeface="Avenir Book" panose="02000503020000020003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2907" y="3511535"/>
            <a:ext cx="928459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venir Book" panose="02000503020000020003" pitchFamily="2" charset="0"/>
              </a:rPr>
              <a:t>Injuries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732900" y="5834186"/>
            <a:ext cx="37302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Avenir Book" panose="02000503020000020003" pitchFamily="2" charset="0"/>
              </a:rPr>
              <a:t>Source: LSE, based on data from World Bank (2018)</a:t>
            </a:r>
          </a:p>
        </p:txBody>
      </p:sp>
      <p:sp>
        <p:nvSpPr>
          <p:cNvPr id="10" name="Down Arrow 9"/>
          <p:cNvSpPr/>
          <p:nvPr/>
        </p:nvSpPr>
        <p:spPr>
          <a:xfrm rot="5400000">
            <a:off x="10070262" y="3233177"/>
            <a:ext cx="301884" cy="88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6200000">
            <a:off x="6178664" y="5507017"/>
            <a:ext cx="978408" cy="3448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1694906" y="3785650"/>
            <a:ext cx="1784563" cy="368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318" y="3092746"/>
            <a:ext cx="1784563" cy="1754326"/>
          </a:xfrm>
          <a:prstGeom prst="rect">
            <a:avLst/>
          </a:prstGeom>
          <a:solidFill>
            <a:srgbClr val="F8C354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Avenir Book" panose="02000503020000020003" pitchFamily="2" charset="0"/>
              </a:rPr>
              <a:t>Communicable diseases and maternal, prenatal and nutrition conditions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CC8867-ED68-F546-9D9B-BF88CEAD0042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223161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4135134" y="1707254"/>
            <a:ext cx="4652366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n-US" b="1" dirty="0"/>
              <a:t>Integrated Delivery Network (IDN)</a:t>
            </a:r>
          </a:p>
        </p:txBody>
      </p:sp>
      <p:grpSp>
        <p:nvGrpSpPr>
          <p:cNvPr id="39940" name="Group 5"/>
          <p:cNvGrpSpPr>
            <a:grpSpLocks/>
          </p:cNvGrpSpPr>
          <p:nvPr/>
        </p:nvGrpSpPr>
        <p:grpSpPr bwMode="auto">
          <a:xfrm>
            <a:off x="2106332" y="2162928"/>
            <a:ext cx="1121569" cy="965200"/>
            <a:chOff x="3607" y="1614"/>
            <a:chExt cx="812" cy="608"/>
          </a:xfrm>
        </p:grpSpPr>
        <p:sp>
          <p:nvSpPr>
            <p:cNvPr id="40059" name="Rectangle 6"/>
            <p:cNvSpPr>
              <a:spLocks noChangeArrowheads="1"/>
            </p:cNvSpPr>
            <p:nvPr/>
          </p:nvSpPr>
          <p:spPr bwMode="auto">
            <a:xfrm>
              <a:off x="4163" y="1614"/>
              <a:ext cx="90" cy="555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60" name="AutoShape 7"/>
            <p:cNvSpPr>
              <a:spLocks noChangeArrowheads="1"/>
            </p:cNvSpPr>
            <p:nvPr/>
          </p:nvSpPr>
          <p:spPr bwMode="auto">
            <a:xfrm>
              <a:off x="3612" y="1684"/>
              <a:ext cx="453" cy="222"/>
            </a:xfrm>
            <a:prstGeom prst="triangle">
              <a:avLst>
                <a:gd name="adj" fmla="val 49995"/>
              </a:avLst>
            </a:prstGeom>
            <a:solidFill>
              <a:schemeClr val="bg2"/>
            </a:solidFill>
            <a:ln w="508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61" name="Rectangle 8"/>
            <p:cNvSpPr>
              <a:spLocks noChangeArrowheads="1"/>
            </p:cNvSpPr>
            <p:nvPr/>
          </p:nvSpPr>
          <p:spPr bwMode="auto">
            <a:xfrm>
              <a:off x="3607" y="1929"/>
              <a:ext cx="463" cy="25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62" name="Rectangle 9"/>
            <p:cNvSpPr>
              <a:spLocks noChangeArrowheads="1"/>
            </p:cNvSpPr>
            <p:nvPr/>
          </p:nvSpPr>
          <p:spPr bwMode="auto">
            <a:xfrm>
              <a:off x="4073" y="1926"/>
              <a:ext cx="312" cy="25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63" name="Arc 10"/>
            <p:cNvSpPr>
              <a:spLocks/>
            </p:cNvSpPr>
            <p:nvPr/>
          </p:nvSpPr>
          <p:spPr bwMode="auto">
            <a:xfrm rot="1500000">
              <a:off x="3809" y="1726"/>
              <a:ext cx="41" cy="46"/>
            </a:xfrm>
            <a:custGeom>
              <a:avLst/>
              <a:gdLst>
                <a:gd name="T0" fmla="*/ 0 w 23922"/>
                <a:gd name="T1" fmla="*/ 0 h 21600"/>
                <a:gd name="T2" fmla="*/ 0 w 23922"/>
                <a:gd name="T3" fmla="*/ 0 h 21600"/>
                <a:gd name="T4" fmla="*/ 0 w 23922"/>
                <a:gd name="T5" fmla="*/ 0 h 21600"/>
                <a:gd name="T6" fmla="*/ 0 60000 65536"/>
                <a:gd name="T7" fmla="*/ 0 60000 65536"/>
                <a:gd name="T8" fmla="*/ 0 60000 65536"/>
                <a:gd name="T9" fmla="*/ 0 w 23922"/>
                <a:gd name="T10" fmla="*/ 0 h 21600"/>
                <a:gd name="T11" fmla="*/ 23922 w 2392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922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2375" y="0"/>
                    <a:pt x="23150" y="41"/>
                    <a:pt x="23921" y="125"/>
                  </a:cubicBezTo>
                </a:path>
                <a:path w="23922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2375" y="0"/>
                    <a:pt x="23150" y="41"/>
                    <a:pt x="23921" y="125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64" name="AutoShape 11"/>
            <p:cNvSpPr>
              <a:spLocks noChangeArrowheads="1"/>
            </p:cNvSpPr>
            <p:nvPr/>
          </p:nvSpPr>
          <p:spPr bwMode="auto">
            <a:xfrm flipH="1">
              <a:off x="3845" y="1678"/>
              <a:ext cx="574" cy="261"/>
            </a:xfrm>
            <a:prstGeom prst="parallelogram">
              <a:avLst>
                <a:gd name="adj" fmla="val 100055"/>
              </a:avLst>
            </a:prstGeom>
            <a:solidFill>
              <a:schemeClr val="bg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65" name="Line 12"/>
            <p:cNvSpPr>
              <a:spLocks noChangeShapeType="1"/>
            </p:cNvSpPr>
            <p:nvPr/>
          </p:nvSpPr>
          <p:spPr bwMode="auto">
            <a:xfrm flipH="1">
              <a:off x="3634" y="1721"/>
              <a:ext cx="203" cy="2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66" name="Line 13"/>
            <p:cNvSpPr>
              <a:spLocks noChangeShapeType="1"/>
            </p:cNvSpPr>
            <p:nvPr/>
          </p:nvSpPr>
          <p:spPr bwMode="auto">
            <a:xfrm>
              <a:off x="3884" y="1764"/>
              <a:ext cx="150" cy="15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0067" name="Group 14"/>
            <p:cNvGrpSpPr>
              <a:grpSpLocks/>
            </p:cNvGrpSpPr>
            <p:nvPr/>
          </p:nvGrpSpPr>
          <p:grpSpPr bwMode="auto">
            <a:xfrm>
              <a:off x="3695" y="1935"/>
              <a:ext cx="71" cy="77"/>
              <a:chOff x="3695" y="1935"/>
              <a:chExt cx="71" cy="77"/>
            </a:xfrm>
          </p:grpSpPr>
          <p:sp>
            <p:nvSpPr>
              <p:cNvPr id="40095" name="Rectangle 15"/>
              <p:cNvSpPr>
                <a:spLocks noChangeArrowheads="1"/>
              </p:cNvSpPr>
              <p:nvPr/>
            </p:nvSpPr>
            <p:spPr bwMode="auto">
              <a:xfrm>
                <a:off x="3709" y="1954"/>
                <a:ext cx="41" cy="44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96" name="Line 16"/>
              <p:cNvSpPr>
                <a:spLocks noChangeShapeType="1"/>
              </p:cNvSpPr>
              <p:nvPr/>
            </p:nvSpPr>
            <p:spPr bwMode="auto">
              <a:xfrm>
                <a:off x="3728" y="1935"/>
                <a:ext cx="0" cy="7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97" name="Line 17"/>
              <p:cNvSpPr>
                <a:spLocks noChangeShapeType="1"/>
              </p:cNvSpPr>
              <p:nvPr/>
            </p:nvSpPr>
            <p:spPr bwMode="auto">
              <a:xfrm>
                <a:off x="3695" y="1975"/>
                <a:ext cx="7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0068" name="Group 18"/>
            <p:cNvGrpSpPr>
              <a:grpSpLocks/>
            </p:cNvGrpSpPr>
            <p:nvPr/>
          </p:nvGrpSpPr>
          <p:grpSpPr bwMode="auto">
            <a:xfrm>
              <a:off x="3906" y="1935"/>
              <a:ext cx="69" cy="77"/>
              <a:chOff x="3906" y="1935"/>
              <a:chExt cx="69" cy="77"/>
            </a:xfrm>
          </p:grpSpPr>
          <p:sp>
            <p:nvSpPr>
              <p:cNvPr id="40092" name="Rectangle 19"/>
              <p:cNvSpPr>
                <a:spLocks noChangeArrowheads="1"/>
              </p:cNvSpPr>
              <p:nvPr/>
            </p:nvSpPr>
            <p:spPr bwMode="auto">
              <a:xfrm>
                <a:off x="3918" y="1954"/>
                <a:ext cx="41" cy="45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93" name="Line 20"/>
              <p:cNvSpPr>
                <a:spLocks noChangeShapeType="1"/>
              </p:cNvSpPr>
              <p:nvPr/>
            </p:nvSpPr>
            <p:spPr bwMode="auto">
              <a:xfrm>
                <a:off x="3938" y="1935"/>
                <a:ext cx="0" cy="7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94" name="Line 21"/>
              <p:cNvSpPr>
                <a:spLocks noChangeShapeType="1"/>
              </p:cNvSpPr>
              <p:nvPr/>
            </p:nvSpPr>
            <p:spPr bwMode="auto">
              <a:xfrm>
                <a:off x="3906" y="1975"/>
                <a:ext cx="6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0069" name="Group 22"/>
            <p:cNvGrpSpPr>
              <a:grpSpLocks/>
            </p:cNvGrpSpPr>
            <p:nvPr/>
          </p:nvGrpSpPr>
          <p:grpSpPr bwMode="auto">
            <a:xfrm>
              <a:off x="4295" y="1946"/>
              <a:ext cx="70" cy="77"/>
              <a:chOff x="4295" y="1946"/>
              <a:chExt cx="70" cy="77"/>
            </a:xfrm>
          </p:grpSpPr>
          <p:sp>
            <p:nvSpPr>
              <p:cNvPr id="40089" name="Rectangle 23"/>
              <p:cNvSpPr>
                <a:spLocks noChangeArrowheads="1"/>
              </p:cNvSpPr>
              <p:nvPr/>
            </p:nvSpPr>
            <p:spPr bwMode="auto">
              <a:xfrm>
                <a:off x="4309" y="1966"/>
                <a:ext cx="40" cy="44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90" name="Line 24"/>
              <p:cNvSpPr>
                <a:spLocks noChangeShapeType="1"/>
              </p:cNvSpPr>
              <p:nvPr/>
            </p:nvSpPr>
            <p:spPr bwMode="auto">
              <a:xfrm>
                <a:off x="4328" y="1946"/>
                <a:ext cx="0" cy="7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91" name="Line 25"/>
              <p:cNvSpPr>
                <a:spLocks noChangeShapeType="1"/>
              </p:cNvSpPr>
              <p:nvPr/>
            </p:nvSpPr>
            <p:spPr bwMode="auto">
              <a:xfrm>
                <a:off x="4295" y="1986"/>
                <a:ext cx="7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0070" name="Group 26"/>
            <p:cNvGrpSpPr>
              <a:grpSpLocks/>
            </p:cNvGrpSpPr>
            <p:nvPr/>
          </p:nvGrpSpPr>
          <p:grpSpPr bwMode="auto">
            <a:xfrm>
              <a:off x="4117" y="1946"/>
              <a:ext cx="71" cy="76"/>
              <a:chOff x="4117" y="1946"/>
              <a:chExt cx="71" cy="76"/>
            </a:xfrm>
          </p:grpSpPr>
          <p:sp>
            <p:nvSpPr>
              <p:cNvPr id="40086" name="Rectangle 27"/>
              <p:cNvSpPr>
                <a:spLocks noChangeArrowheads="1"/>
              </p:cNvSpPr>
              <p:nvPr/>
            </p:nvSpPr>
            <p:spPr bwMode="auto">
              <a:xfrm>
                <a:off x="4131" y="1964"/>
                <a:ext cx="41" cy="44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87" name="Line 28"/>
              <p:cNvSpPr>
                <a:spLocks noChangeShapeType="1"/>
              </p:cNvSpPr>
              <p:nvPr/>
            </p:nvSpPr>
            <p:spPr bwMode="auto">
              <a:xfrm>
                <a:off x="4150" y="1946"/>
                <a:ext cx="0" cy="7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88" name="Line 29"/>
              <p:cNvSpPr>
                <a:spLocks noChangeShapeType="1"/>
              </p:cNvSpPr>
              <p:nvPr/>
            </p:nvSpPr>
            <p:spPr bwMode="auto">
              <a:xfrm>
                <a:off x="4117" y="1985"/>
                <a:ext cx="7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0071" name="Rectangle 30"/>
            <p:cNvSpPr>
              <a:spLocks noChangeArrowheads="1"/>
            </p:cNvSpPr>
            <p:nvPr/>
          </p:nvSpPr>
          <p:spPr bwMode="auto">
            <a:xfrm>
              <a:off x="3694" y="2043"/>
              <a:ext cx="254" cy="9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0072" name="Group 31"/>
            <p:cNvGrpSpPr>
              <a:grpSpLocks/>
            </p:cNvGrpSpPr>
            <p:nvPr/>
          </p:nvGrpSpPr>
          <p:grpSpPr bwMode="auto">
            <a:xfrm>
              <a:off x="3944" y="2096"/>
              <a:ext cx="94" cy="120"/>
              <a:chOff x="3944" y="2096"/>
              <a:chExt cx="94" cy="120"/>
            </a:xfrm>
          </p:grpSpPr>
          <p:sp>
            <p:nvSpPr>
              <p:cNvPr id="40084" name="Arc 32"/>
              <p:cNvSpPr>
                <a:spLocks/>
              </p:cNvSpPr>
              <p:nvPr/>
            </p:nvSpPr>
            <p:spPr bwMode="auto">
              <a:xfrm>
                <a:off x="3944" y="2096"/>
                <a:ext cx="94" cy="76"/>
              </a:xfrm>
              <a:custGeom>
                <a:avLst/>
                <a:gdLst>
                  <a:gd name="T0" fmla="*/ 0 w 21600"/>
                  <a:gd name="T1" fmla="*/ 0 h 21599"/>
                  <a:gd name="T2" fmla="*/ 0 w 21600"/>
                  <a:gd name="T3" fmla="*/ 0 h 21599"/>
                  <a:gd name="T4" fmla="*/ 0 w 21600"/>
                  <a:gd name="T5" fmla="*/ 0 h 2159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9"/>
                  <a:gd name="T11" fmla="*/ 21600 w 21600"/>
                  <a:gd name="T12" fmla="*/ 21599 h 2159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9" fill="none" extrusionOk="0">
                    <a:moveTo>
                      <a:pt x="21369" y="21598"/>
                    </a:moveTo>
                    <a:cubicBezTo>
                      <a:pt x="9530" y="21472"/>
                      <a:pt x="0" y="11839"/>
                      <a:pt x="0" y="0"/>
                    </a:cubicBezTo>
                  </a:path>
                  <a:path w="21600" h="21599" stroke="0" extrusionOk="0">
                    <a:moveTo>
                      <a:pt x="21369" y="21598"/>
                    </a:moveTo>
                    <a:cubicBezTo>
                      <a:pt x="9530" y="21472"/>
                      <a:pt x="0" y="11839"/>
                      <a:pt x="0" y="0"/>
                    </a:cubicBezTo>
                    <a:lnTo>
                      <a:pt x="21600" y="0"/>
                    </a:lnTo>
                    <a:lnTo>
                      <a:pt x="21369" y="21598"/>
                    </a:lnTo>
                    <a:close/>
                  </a:path>
                </a:pathLst>
              </a:custGeom>
              <a:noFill/>
              <a:ln w="1270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85" name="Line 33"/>
              <p:cNvSpPr>
                <a:spLocks noChangeShapeType="1"/>
              </p:cNvSpPr>
              <p:nvPr/>
            </p:nvSpPr>
            <p:spPr bwMode="auto">
              <a:xfrm flipH="1">
                <a:off x="4003" y="2158"/>
                <a:ext cx="17" cy="58"/>
              </a:xfrm>
              <a:prstGeom prst="line">
                <a:avLst/>
              </a:prstGeom>
              <a:noFill/>
              <a:ln w="1270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0073" name="Group 34"/>
            <p:cNvGrpSpPr>
              <a:grpSpLocks/>
            </p:cNvGrpSpPr>
            <p:nvPr/>
          </p:nvGrpSpPr>
          <p:grpSpPr bwMode="auto">
            <a:xfrm>
              <a:off x="3674" y="2103"/>
              <a:ext cx="97" cy="93"/>
              <a:chOff x="3674" y="2103"/>
              <a:chExt cx="97" cy="93"/>
            </a:xfrm>
          </p:grpSpPr>
          <p:sp>
            <p:nvSpPr>
              <p:cNvPr id="40082" name="Arc 35"/>
              <p:cNvSpPr>
                <a:spLocks/>
              </p:cNvSpPr>
              <p:nvPr/>
            </p:nvSpPr>
            <p:spPr bwMode="auto">
              <a:xfrm>
                <a:off x="3674" y="2103"/>
                <a:ext cx="97" cy="59"/>
              </a:xfrm>
              <a:custGeom>
                <a:avLst/>
                <a:gdLst>
                  <a:gd name="T0" fmla="*/ 0 w 21600"/>
                  <a:gd name="T1" fmla="*/ 0 h 21976"/>
                  <a:gd name="T2" fmla="*/ 0 w 21600"/>
                  <a:gd name="T3" fmla="*/ 0 h 21976"/>
                  <a:gd name="T4" fmla="*/ 0 w 21600"/>
                  <a:gd name="T5" fmla="*/ 0 h 2197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976"/>
                  <a:gd name="T11" fmla="*/ 21600 w 21600"/>
                  <a:gd name="T12" fmla="*/ 21976 h 2197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976" fill="none" extrusionOk="0">
                    <a:moveTo>
                      <a:pt x="21596" y="0"/>
                    </a:moveTo>
                    <a:cubicBezTo>
                      <a:pt x="21598" y="125"/>
                      <a:pt x="21600" y="250"/>
                      <a:pt x="21600" y="376"/>
                    </a:cubicBezTo>
                    <a:cubicBezTo>
                      <a:pt x="21600" y="12305"/>
                      <a:pt x="11929" y="21975"/>
                      <a:pt x="0" y="21976"/>
                    </a:cubicBezTo>
                  </a:path>
                  <a:path w="21600" h="21976" stroke="0" extrusionOk="0">
                    <a:moveTo>
                      <a:pt x="21596" y="0"/>
                    </a:moveTo>
                    <a:cubicBezTo>
                      <a:pt x="21598" y="125"/>
                      <a:pt x="21600" y="250"/>
                      <a:pt x="21600" y="376"/>
                    </a:cubicBezTo>
                    <a:cubicBezTo>
                      <a:pt x="21600" y="12305"/>
                      <a:pt x="11929" y="21975"/>
                      <a:pt x="0" y="21976"/>
                    </a:cubicBezTo>
                    <a:lnTo>
                      <a:pt x="0" y="376"/>
                    </a:lnTo>
                    <a:lnTo>
                      <a:pt x="21596" y="0"/>
                    </a:lnTo>
                    <a:close/>
                  </a:path>
                </a:pathLst>
              </a:custGeom>
              <a:noFill/>
              <a:ln w="1270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83" name="Line 36"/>
              <p:cNvSpPr>
                <a:spLocks noChangeShapeType="1"/>
              </p:cNvSpPr>
              <p:nvPr/>
            </p:nvSpPr>
            <p:spPr bwMode="auto">
              <a:xfrm>
                <a:off x="3690" y="2155"/>
                <a:ext cx="23" cy="41"/>
              </a:xfrm>
              <a:prstGeom prst="line">
                <a:avLst/>
              </a:prstGeom>
              <a:noFill/>
              <a:ln w="1270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0074" name="Group 37"/>
            <p:cNvGrpSpPr>
              <a:grpSpLocks/>
            </p:cNvGrpSpPr>
            <p:nvPr/>
          </p:nvGrpSpPr>
          <p:grpSpPr bwMode="auto">
            <a:xfrm>
              <a:off x="4127" y="2011"/>
              <a:ext cx="222" cy="211"/>
              <a:chOff x="4127" y="2011"/>
              <a:chExt cx="222" cy="211"/>
            </a:xfrm>
          </p:grpSpPr>
          <p:sp>
            <p:nvSpPr>
              <p:cNvPr id="40079" name="AutoShape 38"/>
              <p:cNvSpPr>
                <a:spLocks noChangeArrowheads="1"/>
              </p:cNvSpPr>
              <p:nvPr/>
            </p:nvSpPr>
            <p:spPr bwMode="auto">
              <a:xfrm rot="-5400000">
                <a:off x="4158" y="2034"/>
                <a:ext cx="164" cy="118"/>
              </a:xfrm>
              <a:prstGeom prst="homePlate">
                <a:avLst>
                  <a:gd name="adj" fmla="val 46328"/>
                </a:avLst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80" name="AutoShape 39"/>
              <p:cNvSpPr>
                <a:spLocks noChangeArrowheads="1"/>
              </p:cNvSpPr>
              <p:nvPr/>
            </p:nvSpPr>
            <p:spPr bwMode="auto">
              <a:xfrm flipV="1">
                <a:off x="4127" y="2181"/>
                <a:ext cx="222" cy="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476 w 21600"/>
                  <a:gd name="T13" fmla="*/ 4741 h 21600"/>
                  <a:gd name="T14" fmla="*/ 17124 w 21600"/>
                  <a:gd name="T15" fmla="*/ 1685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81" name="Oval 40"/>
              <p:cNvSpPr>
                <a:spLocks noChangeArrowheads="1"/>
              </p:cNvSpPr>
              <p:nvPr/>
            </p:nvSpPr>
            <p:spPr bwMode="auto">
              <a:xfrm>
                <a:off x="4192" y="2107"/>
                <a:ext cx="23" cy="1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0075" name="Line 41"/>
            <p:cNvSpPr>
              <a:spLocks noChangeShapeType="1"/>
            </p:cNvSpPr>
            <p:nvPr/>
          </p:nvSpPr>
          <p:spPr bwMode="auto">
            <a:xfrm flipH="1">
              <a:off x="4185" y="2029"/>
              <a:ext cx="54" cy="4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76" name="Line 42"/>
            <p:cNvSpPr>
              <a:spLocks noChangeShapeType="1"/>
            </p:cNvSpPr>
            <p:nvPr/>
          </p:nvSpPr>
          <p:spPr bwMode="auto">
            <a:xfrm>
              <a:off x="4239" y="2031"/>
              <a:ext cx="47" cy="4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77" name="Line 43"/>
            <p:cNvSpPr>
              <a:spLocks noChangeShapeType="1"/>
            </p:cNvSpPr>
            <p:nvPr/>
          </p:nvSpPr>
          <p:spPr bwMode="auto">
            <a:xfrm>
              <a:off x="4189" y="2074"/>
              <a:ext cx="0" cy="10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78" name="Line 44"/>
            <p:cNvSpPr>
              <a:spLocks noChangeShapeType="1"/>
            </p:cNvSpPr>
            <p:nvPr/>
          </p:nvSpPr>
          <p:spPr bwMode="auto">
            <a:xfrm>
              <a:off x="4284" y="2073"/>
              <a:ext cx="0" cy="106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39941" name="Object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757737"/>
              </p:ext>
            </p:extLst>
          </p:nvPr>
        </p:nvGraphicFramePr>
        <p:xfrm>
          <a:off x="4975281" y="2355244"/>
          <a:ext cx="6445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" name="Clip" r:id="rId4" imgW="3658308" imgH="3458571" progId="MS_ClipArt_Gallery.2">
                  <p:embed/>
                </p:oleObj>
              </mc:Choice>
              <mc:Fallback>
                <p:oleObj name="Clip" r:id="rId4" imgW="3658308" imgH="3458571" progId="MS_ClipArt_Gallery.2">
                  <p:embed/>
                  <p:pic>
                    <p:nvPicPr>
                      <p:cNvPr id="39941" name="Object 4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281" y="2355244"/>
                        <a:ext cx="6445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2" name="Object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6481482"/>
              </p:ext>
            </p:extLst>
          </p:nvPr>
        </p:nvGraphicFramePr>
        <p:xfrm>
          <a:off x="3701294" y="2455027"/>
          <a:ext cx="66992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" name="Clip" r:id="rId6" imgW="3657600" imgH="3029374" progId="MS_ClipArt_Gallery.2">
                  <p:embed/>
                </p:oleObj>
              </mc:Choice>
              <mc:Fallback>
                <p:oleObj name="Clip" r:id="rId6" imgW="3657600" imgH="3029374" progId="MS_ClipArt_Gallery.2">
                  <p:embed/>
                  <p:pic>
                    <p:nvPicPr>
                      <p:cNvPr id="39942" name="Object 46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1294" y="2455027"/>
                        <a:ext cx="669925" cy="63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944" name="Group 72"/>
          <p:cNvGrpSpPr>
            <a:grpSpLocks/>
          </p:cNvGrpSpPr>
          <p:nvPr/>
        </p:nvGrpSpPr>
        <p:grpSpPr bwMode="auto">
          <a:xfrm>
            <a:off x="6823163" y="2844907"/>
            <a:ext cx="1579563" cy="820737"/>
            <a:chOff x="2420" y="1685"/>
            <a:chExt cx="995" cy="517"/>
          </a:xfrm>
        </p:grpSpPr>
        <p:sp>
          <p:nvSpPr>
            <p:cNvPr id="39983" name="Rectangle 73"/>
            <p:cNvSpPr>
              <a:spLocks noChangeArrowheads="1"/>
            </p:cNvSpPr>
            <p:nvPr/>
          </p:nvSpPr>
          <p:spPr bwMode="auto">
            <a:xfrm>
              <a:off x="2464" y="1719"/>
              <a:ext cx="892" cy="48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9984" name="Group 74"/>
            <p:cNvGrpSpPr>
              <a:grpSpLocks/>
            </p:cNvGrpSpPr>
            <p:nvPr/>
          </p:nvGrpSpPr>
          <p:grpSpPr bwMode="auto">
            <a:xfrm>
              <a:off x="2743" y="1966"/>
              <a:ext cx="334" cy="236"/>
              <a:chOff x="2743" y="1966"/>
              <a:chExt cx="334" cy="236"/>
            </a:xfrm>
          </p:grpSpPr>
          <p:sp>
            <p:nvSpPr>
              <p:cNvPr id="40028" name="Rectangle 75"/>
              <p:cNvSpPr>
                <a:spLocks noChangeArrowheads="1"/>
              </p:cNvSpPr>
              <p:nvPr/>
            </p:nvSpPr>
            <p:spPr bwMode="auto">
              <a:xfrm>
                <a:off x="2842" y="2017"/>
                <a:ext cx="134" cy="16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29" name="Rectangle 76"/>
              <p:cNvSpPr>
                <a:spLocks noChangeArrowheads="1"/>
              </p:cNvSpPr>
              <p:nvPr/>
            </p:nvSpPr>
            <p:spPr bwMode="auto">
              <a:xfrm>
                <a:off x="2790" y="1966"/>
                <a:ext cx="239" cy="4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30" name="Rectangle 77"/>
              <p:cNvSpPr>
                <a:spLocks noChangeArrowheads="1"/>
              </p:cNvSpPr>
              <p:nvPr/>
            </p:nvSpPr>
            <p:spPr bwMode="auto">
              <a:xfrm>
                <a:off x="2813" y="2017"/>
                <a:ext cx="13" cy="163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31" name="Rectangle 78"/>
              <p:cNvSpPr>
                <a:spLocks noChangeArrowheads="1"/>
              </p:cNvSpPr>
              <p:nvPr/>
            </p:nvSpPr>
            <p:spPr bwMode="auto">
              <a:xfrm>
                <a:off x="2992" y="2017"/>
                <a:ext cx="14" cy="163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32" name="Rectangle 79"/>
              <p:cNvSpPr>
                <a:spLocks noChangeArrowheads="1"/>
              </p:cNvSpPr>
              <p:nvPr/>
            </p:nvSpPr>
            <p:spPr bwMode="auto">
              <a:xfrm>
                <a:off x="2858" y="2129"/>
                <a:ext cx="28" cy="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33" name="Rectangle 80"/>
              <p:cNvSpPr>
                <a:spLocks noChangeArrowheads="1"/>
              </p:cNvSpPr>
              <p:nvPr/>
            </p:nvSpPr>
            <p:spPr bwMode="auto">
              <a:xfrm>
                <a:off x="2932" y="2129"/>
                <a:ext cx="29" cy="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34" name="AutoShape 81"/>
              <p:cNvSpPr>
                <a:spLocks noChangeArrowheads="1"/>
              </p:cNvSpPr>
              <p:nvPr/>
            </p:nvSpPr>
            <p:spPr bwMode="auto">
              <a:xfrm flipV="1">
                <a:off x="2743" y="2190"/>
                <a:ext cx="334" cy="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27 w 21600"/>
                  <a:gd name="T13" fmla="*/ 5400 h 21600"/>
                  <a:gd name="T14" fmla="*/ 17073 w 21600"/>
                  <a:gd name="T15" fmla="*/ 180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985" name="Line 82"/>
            <p:cNvSpPr>
              <a:spLocks noChangeShapeType="1"/>
            </p:cNvSpPr>
            <p:nvPr/>
          </p:nvSpPr>
          <p:spPr bwMode="auto">
            <a:xfrm>
              <a:off x="2502" y="2159"/>
              <a:ext cx="28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86" name="Line 83"/>
            <p:cNvSpPr>
              <a:spLocks noChangeShapeType="1"/>
            </p:cNvSpPr>
            <p:nvPr/>
          </p:nvSpPr>
          <p:spPr bwMode="auto">
            <a:xfrm>
              <a:off x="3037" y="2159"/>
              <a:ext cx="28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9987" name="Group 84"/>
            <p:cNvGrpSpPr>
              <a:grpSpLocks/>
            </p:cNvGrpSpPr>
            <p:nvPr/>
          </p:nvGrpSpPr>
          <p:grpSpPr bwMode="auto">
            <a:xfrm>
              <a:off x="2480" y="1952"/>
              <a:ext cx="116" cy="137"/>
              <a:chOff x="2480" y="1952"/>
              <a:chExt cx="116" cy="137"/>
            </a:xfrm>
          </p:grpSpPr>
          <p:sp>
            <p:nvSpPr>
              <p:cNvPr id="40025" name="Rectangle 85"/>
              <p:cNvSpPr>
                <a:spLocks noChangeArrowheads="1"/>
              </p:cNvSpPr>
              <p:nvPr/>
            </p:nvSpPr>
            <p:spPr bwMode="auto">
              <a:xfrm>
                <a:off x="2496" y="1968"/>
                <a:ext cx="84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26" name="Line 86"/>
              <p:cNvSpPr>
                <a:spLocks noChangeShapeType="1"/>
              </p:cNvSpPr>
              <p:nvPr/>
            </p:nvSpPr>
            <p:spPr bwMode="auto">
              <a:xfrm>
                <a:off x="2538" y="1952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27" name="Line 87"/>
              <p:cNvSpPr>
                <a:spLocks noChangeShapeType="1"/>
              </p:cNvSpPr>
              <p:nvPr/>
            </p:nvSpPr>
            <p:spPr bwMode="auto">
              <a:xfrm>
                <a:off x="2480" y="2020"/>
                <a:ext cx="1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9988" name="Group 88"/>
            <p:cNvGrpSpPr>
              <a:grpSpLocks/>
            </p:cNvGrpSpPr>
            <p:nvPr/>
          </p:nvGrpSpPr>
          <p:grpSpPr bwMode="auto">
            <a:xfrm>
              <a:off x="3085" y="1952"/>
              <a:ext cx="116" cy="137"/>
              <a:chOff x="3085" y="1952"/>
              <a:chExt cx="116" cy="137"/>
            </a:xfrm>
          </p:grpSpPr>
          <p:sp>
            <p:nvSpPr>
              <p:cNvPr id="40022" name="Rectangle 89"/>
              <p:cNvSpPr>
                <a:spLocks noChangeArrowheads="1"/>
              </p:cNvSpPr>
              <p:nvPr/>
            </p:nvSpPr>
            <p:spPr bwMode="auto">
              <a:xfrm>
                <a:off x="3101" y="1968"/>
                <a:ext cx="84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23" name="Line 90"/>
              <p:cNvSpPr>
                <a:spLocks noChangeShapeType="1"/>
              </p:cNvSpPr>
              <p:nvPr/>
            </p:nvSpPr>
            <p:spPr bwMode="auto">
              <a:xfrm>
                <a:off x="3142" y="1952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24" name="Line 91"/>
              <p:cNvSpPr>
                <a:spLocks noChangeShapeType="1"/>
              </p:cNvSpPr>
              <p:nvPr/>
            </p:nvSpPr>
            <p:spPr bwMode="auto">
              <a:xfrm>
                <a:off x="3085" y="2020"/>
                <a:ext cx="1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9989" name="Group 92"/>
            <p:cNvGrpSpPr>
              <a:grpSpLocks/>
            </p:cNvGrpSpPr>
            <p:nvPr/>
          </p:nvGrpSpPr>
          <p:grpSpPr bwMode="auto">
            <a:xfrm>
              <a:off x="2480" y="1779"/>
              <a:ext cx="116" cy="137"/>
              <a:chOff x="2480" y="1779"/>
              <a:chExt cx="116" cy="137"/>
            </a:xfrm>
          </p:grpSpPr>
          <p:sp>
            <p:nvSpPr>
              <p:cNvPr id="40019" name="Rectangle 93"/>
              <p:cNvSpPr>
                <a:spLocks noChangeArrowheads="1"/>
              </p:cNvSpPr>
              <p:nvPr/>
            </p:nvSpPr>
            <p:spPr bwMode="auto">
              <a:xfrm>
                <a:off x="2496" y="1795"/>
                <a:ext cx="84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20" name="Line 94"/>
              <p:cNvSpPr>
                <a:spLocks noChangeShapeType="1"/>
              </p:cNvSpPr>
              <p:nvPr/>
            </p:nvSpPr>
            <p:spPr bwMode="auto">
              <a:xfrm>
                <a:off x="2538" y="1779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21" name="Line 95"/>
              <p:cNvSpPr>
                <a:spLocks noChangeShapeType="1"/>
              </p:cNvSpPr>
              <p:nvPr/>
            </p:nvSpPr>
            <p:spPr bwMode="auto">
              <a:xfrm>
                <a:off x="2480" y="1847"/>
                <a:ext cx="1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9990" name="Group 96"/>
            <p:cNvGrpSpPr>
              <a:grpSpLocks/>
            </p:cNvGrpSpPr>
            <p:nvPr/>
          </p:nvGrpSpPr>
          <p:grpSpPr bwMode="auto">
            <a:xfrm>
              <a:off x="2619" y="1952"/>
              <a:ext cx="116" cy="137"/>
              <a:chOff x="2619" y="1952"/>
              <a:chExt cx="116" cy="137"/>
            </a:xfrm>
          </p:grpSpPr>
          <p:sp>
            <p:nvSpPr>
              <p:cNvPr id="40016" name="Rectangle 97"/>
              <p:cNvSpPr>
                <a:spLocks noChangeArrowheads="1"/>
              </p:cNvSpPr>
              <p:nvPr/>
            </p:nvSpPr>
            <p:spPr bwMode="auto">
              <a:xfrm>
                <a:off x="2635" y="1968"/>
                <a:ext cx="84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17" name="Line 98"/>
              <p:cNvSpPr>
                <a:spLocks noChangeShapeType="1"/>
              </p:cNvSpPr>
              <p:nvPr/>
            </p:nvSpPr>
            <p:spPr bwMode="auto">
              <a:xfrm>
                <a:off x="2678" y="1952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18" name="Line 99"/>
              <p:cNvSpPr>
                <a:spLocks noChangeShapeType="1"/>
              </p:cNvSpPr>
              <p:nvPr/>
            </p:nvSpPr>
            <p:spPr bwMode="auto">
              <a:xfrm>
                <a:off x="2619" y="2020"/>
                <a:ext cx="1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9991" name="Group 100"/>
            <p:cNvGrpSpPr>
              <a:grpSpLocks/>
            </p:cNvGrpSpPr>
            <p:nvPr/>
          </p:nvGrpSpPr>
          <p:grpSpPr bwMode="auto">
            <a:xfrm>
              <a:off x="3085" y="1779"/>
              <a:ext cx="116" cy="137"/>
              <a:chOff x="3085" y="1779"/>
              <a:chExt cx="116" cy="137"/>
            </a:xfrm>
          </p:grpSpPr>
          <p:sp>
            <p:nvSpPr>
              <p:cNvPr id="40013" name="Rectangle 101"/>
              <p:cNvSpPr>
                <a:spLocks noChangeArrowheads="1"/>
              </p:cNvSpPr>
              <p:nvPr/>
            </p:nvSpPr>
            <p:spPr bwMode="auto">
              <a:xfrm>
                <a:off x="3101" y="1795"/>
                <a:ext cx="84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14" name="Line 102"/>
              <p:cNvSpPr>
                <a:spLocks noChangeShapeType="1"/>
              </p:cNvSpPr>
              <p:nvPr/>
            </p:nvSpPr>
            <p:spPr bwMode="auto">
              <a:xfrm>
                <a:off x="3142" y="1779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15" name="Line 103"/>
              <p:cNvSpPr>
                <a:spLocks noChangeShapeType="1"/>
              </p:cNvSpPr>
              <p:nvPr/>
            </p:nvSpPr>
            <p:spPr bwMode="auto">
              <a:xfrm>
                <a:off x="3085" y="1847"/>
                <a:ext cx="1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9992" name="Group 104"/>
            <p:cNvGrpSpPr>
              <a:grpSpLocks/>
            </p:cNvGrpSpPr>
            <p:nvPr/>
          </p:nvGrpSpPr>
          <p:grpSpPr bwMode="auto">
            <a:xfrm>
              <a:off x="2619" y="1779"/>
              <a:ext cx="116" cy="137"/>
              <a:chOff x="2619" y="1779"/>
              <a:chExt cx="116" cy="137"/>
            </a:xfrm>
          </p:grpSpPr>
          <p:sp>
            <p:nvSpPr>
              <p:cNvPr id="40010" name="Rectangle 105"/>
              <p:cNvSpPr>
                <a:spLocks noChangeArrowheads="1"/>
              </p:cNvSpPr>
              <p:nvPr/>
            </p:nvSpPr>
            <p:spPr bwMode="auto">
              <a:xfrm>
                <a:off x="2635" y="1795"/>
                <a:ext cx="84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11" name="Line 106"/>
              <p:cNvSpPr>
                <a:spLocks noChangeShapeType="1"/>
              </p:cNvSpPr>
              <p:nvPr/>
            </p:nvSpPr>
            <p:spPr bwMode="auto">
              <a:xfrm>
                <a:off x="2678" y="1779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12" name="Line 107"/>
              <p:cNvSpPr>
                <a:spLocks noChangeShapeType="1"/>
              </p:cNvSpPr>
              <p:nvPr/>
            </p:nvSpPr>
            <p:spPr bwMode="auto">
              <a:xfrm>
                <a:off x="2619" y="1847"/>
                <a:ext cx="11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9993" name="Group 108"/>
            <p:cNvGrpSpPr>
              <a:grpSpLocks/>
            </p:cNvGrpSpPr>
            <p:nvPr/>
          </p:nvGrpSpPr>
          <p:grpSpPr bwMode="auto">
            <a:xfrm>
              <a:off x="3224" y="1952"/>
              <a:ext cx="117" cy="137"/>
              <a:chOff x="3224" y="1952"/>
              <a:chExt cx="117" cy="137"/>
            </a:xfrm>
          </p:grpSpPr>
          <p:sp>
            <p:nvSpPr>
              <p:cNvPr id="40007" name="Rectangle 109"/>
              <p:cNvSpPr>
                <a:spLocks noChangeArrowheads="1"/>
              </p:cNvSpPr>
              <p:nvPr/>
            </p:nvSpPr>
            <p:spPr bwMode="auto">
              <a:xfrm>
                <a:off x="3240" y="1968"/>
                <a:ext cx="85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08" name="Line 110"/>
              <p:cNvSpPr>
                <a:spLocks noChangeShapeType="1"/>
              </p:cNvSpPr>
              <p:nvPr/>
            </p:nvSpPr>
            <p:spPr bwMode="auto">
              <a:xfrm>
                <a:off x="3282" y="1952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09" name="Line 111"/>
              <p:cNvSpPr>
                <a:spLocks noChangeShapeType="1"/>
              </p:cNvSpPr>
              <p:nvPr/>
            </p:nvSpPr>
            <p:spPr bwMode="auto">
              <a:xfrm>
                <a:off x="3224" y="2020"/>
                <a:ext cx="11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9994" name="Group 112"/>
            <p:cNvGrpSpPr>
              <a:grpSpLocks/>
            </p:cNvGrpSpPr>
            <p:nvPr/>
          </p:nvGrpSpPr>
          <p:grpSpPr bwMode="auto">
            <a:xfrm>
              <a:off x="3224" y="1779"/>
              <a:ext cx="117" cy="137"/>
              <a:chOff x="3224" y="1779"/>
              <a:chExt cx="117" cy="137"/>
            </a:xfrm>
          </p:grpSpPr>
          <p:sp>
            <p:nvSpPr>
              <p:cNvPr id="40004" name="Rectangle 113"/>
              <p:cNvSpPr>
                <a:spLocks noChangeArrowheads="1"/>
              </p:cNvSpPr>
              <p:nvPr/>
            </p:nvSpPr>
            <p:spPr bwMode="auto">
              <a:xfrm>
                <a:off x="3240" y="1795"/>
                <a:ext cx="85" cy="105"/>
              </a:xfrm>
              <a:prstGeom prst="rect">
                <a:avLst/>
              </a:prstGeom>
              <a:noFill/>
              <a:ln w="508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05" name="Line 114"/>
              <p:cNvSpPr>
                <a:spLocks noChangeShapeType="1"/>
              </p:cNvSpPr>
              <p:nvPr/>
            </p:nvSpPr>
            <p:spPr bwMode="auto">
              <a:xfrm>
                <a:off x="3282" y="1779"/>
                <a:ext cx="0" cy="1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06" name="Line 115"/>
              <p:cNvSpPr>
                <a:spLocks noChangeShapeType="1"/>
              </p:cNvSpPr>
              <p:nvPr/>
            </p:nvSpPr>
            <p:spPr bwMode="auto">
              <a:xfrm>
                <a:off x="3224" y="1847"/>
                <a:ext cx="11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995" name="Oval 116"/>
            <p:cNvSpPr>
              <a:spLocks noChangeArrowheads="1"/>
            </p:cNvSpPr>
            <p:nvPr/>
          </p:nvSpPr>
          <p:spPr bwMode="auto">
            <a:xfrm>
              <a:off x="2843" y="1806"/>
              <a:ext cx="156" cy="10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9996" name="Group 117"/>
            <p:cNvGrpSpPr>
              <a:grpSpLocks/>
            </p:cNvGrpSpPr>
            <p:nvPr/>
          </p:nvGrpSpPr>
          <p:grpSpPr bwMode="auto">
            <a:xfrm>
              <a:off x="2883" y="1818"/>
              <a:ext cx="74" cy="73"/>
              <a:chOff x="2883" y="1818"/>
              <a:chExt cx="74" cy="73"/>
            </a:xfrm>
          </p:grpSpPr>
          <p:sp>
            <p:nvSpPr>
              <p:cNvPr id="40002" name="AutoShape 118"/>
              <p:cNvSpPr>
                <a:spLocks noChangeArrowheads="1"/>
              </p:cNvSpPr>
              <p:nvPr/>
            </p:nvSpPr>
            <p:spPr bwMode="auto">
              <a:xfrm>
                <a:off x="2914" y="1818"/>
                <a:ext cx="12" cy="73"/>
              </a:xfrm>
              <a:prstGeom prst="upArrow">
                <a:avLst>
                  <a:gd name="adj1" fmla="val 75009"/>
                  <a:gd name="adj2" fmla="val 304139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003" name="AutoShape 119"/>
              <p:cNvSpPr>
                <a:spLocks noChangeArrowheads="1"/>
              </p:cNvSpPr>
              <p:nvPr/>
            </p:nvSpPr>
            <p:spPr bwMode="auto">
              <a:xfrm>
                <a:off x="2883" y="1836"/>
                <a:ext cx="74" cy="20"/>
              </a:xfrm>
              <a:prstGeom prst="upArrow">
                <a:avLst>
                  <a:gd name="adj1" fmla="val 75009"/>
                  <a:gd name="adj2" fmla="val 49995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997" name="AutoShape 120"/>
            <p:cNvSpPr>
              <a:spLocks noChangeArrowheads="1"/>
            </p:cNvSpPr>
            <p:nvPr/>
          </p:nvSpPr>
          <p:spPr bwMode="auto">
            <a:xfrm flipV="1">
              <a:off x="2420" y="1694"/>
              <a:ext cx="995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29 w 21600"/>
                <a:gd name="T13" fmla="*/ 4800 h 21600"/>
                <a:gd name="T14" fmla="*/ 17171 w 21600"/>
                <a:gd name="T15" fmla="*/ 16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247" y="21600"/>
                  </a:lnTo>
                  <a:lnTo>
                    <a:pt x="163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98" name="Rectangle 121"/>
            <p:cNvSpPr>
              <a:spLocks noChangeArrowheads="1"/>
            </p:cNvSpPr>
            <p:nvPr/>
          </p:nvSpPr>
          <p:spPr bwMode="auto">
            <a:xfrm flipV="1">
              <a:off x="2490" y="1687"/>
              <a:ext cx="97" cy="2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99" name="Rectangle 122"/>
            <p:cNvSpPr>
              <a:spLocks noChangeArrowheads="1"/>
            </p:cNvSpPr>
            <p:nvPr/>
          </p:nvSpPr>
          <p:spPr bwMode="auto">
            <a:xfrm flipV="1">
              <a:off x="2654" y="1685"/>
              <a:ext cx="13" cy="10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00" name="Rectangle 123"/>
            <p:cNvSpPr>
              <a:spLocks noChangeArrowheads="1"/>
            </p:cNvSpPr>
            <p:nvPr/>
          </p:nvSpPr>
          <p:spPr bwMode="auto">
            <a:xfrm flipV="1">
              <a:off x="3130" y="1686"/>
              <a:ext cx="99" cy="5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001" name="Rectangle 124"/>
            <p:cNvSpPr>
              <a:spLocks noChangeArrowheads="1"/>
            </p:cNvSpPr>
            <p:nvPr/>
          </p:nvSpPr>
          <p:spPr bwMode="auto">
            <a:xfrm>
              <a:off x="2895" y="2054"/>
              <a:ext cx="28" cy="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9945" name="Group 125"/>
          <p:cNvGrpSpPr>
            <a:grpSpLocks/>
          </p:cNvGrpSpPr>
          <p:nvPr/>
        </p:nvGrpSpPr>
        <p:grpSpPr bwMode="auto">
          <a:xfrm>
            <a:off x="2005929" y="3904319"/>
            <a:ext cx="1146175" cy="474663"/>
            <a:chOff x="4724" y="1768"/>
            <a:chExt cx="722" cy="299"/>
          </a:xfrm>
        </p:grpSpPr>
        <p:sp>
          <p:nvSpPr>
            <p:cNvPr id="39959" name="Rectangle 126"/>
            <p:cNvSpPr>
              <a:spLocks noChangeArrowheads="1"/>
            </p:cNvSpPr>
            <p:nvPr/>
          </p:nvSpPr>
          <p:spPr bwMode="auto">
            <a:xfrm>
              <a:off x="4746" y="1802"/>
              <a:ext cx="692" cy="26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0" name="Rectangle 127"/>
            <p:cNvSpPr>
              <a:spLocks noChangeArrowheads="1"/>
            </p:cNvSpPr>
            <p:nvPr/>
          </p:nvSpPr>
          <p:spPr bwMode="auto">
            <a:xfrm>
              <a:off x="4814" y="1898"/>
              <a:ext cx="123" cy="149"/>
            </a:xfrm>
            <a:prstGeom prst="rect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1" name="Rectangle 128"/>
            <p:cNvSpPr>
              <a:spLocks noChangeArrowheads="1"/>
            </p:cNvSpPr>
            <p:nvPr/>
          </p:nvSpPr>
          <p:spPr bwMode="auto">
            <a:xfrm>
              <a:off x="4768" y="1853"/>
              <a:ext cx="219" cy="3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2" name="Rectangle 129"/>
            <p:cNvSpPr>
              <a:spLocks noChangeArrowheads="1"/>
            </p:cNvSpPr>
            <p:nvPr/>
          </p:nvSpPr>
          <p:spPr bwMode="auto">
            <a:xfrm>
              <a:off x="4787" y="1898"/>
              <a:ext cx="11" cy="14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3" name="Rectangle 130"/>
            <p:cNvSpPr>
              <a:spLocks noChangeArrowheads="1"/>
            </p:cNvSpPr>
            <p:nvPr/>
          </p:nvSpPr>
          <p:spPr bwMode="auto">
            <a:xfrm>
              <a:off x="4953" y="1898"/>
              <a:ext cx="13" cy="14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4" name="Rectangle 131"/>
            <p:cNvSpPr>
              <a:spLocks noChangeArrowheads="1"/>
            </p:cNvSpPr>
            <p:nvPr/>
          </p:nvSpPr>
          <p:spPr bwMode="auto">
            <a:xfrm>
              <a:off x="4830" y="2001"/>
              <a:ext cx="24" cy="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5" name="Rectangle 132"/>
            <p:cNvSpPr>
              <a:spLocks noChangeArrowheads="1"/>
            </p:cNvSpPr>
            <p:nvPr/>
          </p:nvSpPr>
          <p:spPr bwMode="auto">
            <a:xfrm>
              <a:off x="4898" y="2001"/>
              <a:ext cx="25" cy="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6" name="AutoShape 133"/>
            <p:cNvSpPr>
              <a:spLocks noChangeArrowheads="1"/>
            </p:cNvSpPr>
            <p:nvPr/>
          </p:nvSpPr>
          <p:spPr bwMode="auto">
            <a:xfrm flipV="1">
              <a:off x="4724" y="2057"/>
              <a:ext cx="305" cy="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32 w 21600"/>
                <a:gd name="T13" fmla="*/ 4320 h 21600"/>
                <a:gd name="T14" fmla="*/ 17068 w 21600"/>
                <a:gd name="T15" fmla="*/ 172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7" name="Rectangle 134"/>
            <p:cNvSpPr>
              <a:spLocks noChangeArrowheads="1"/>
            </p:cNvSpPr>
            <p:nvPr/>
          </p:nvSpPr>
          <p:spPr bwMode="auto">
            <a:xfrm>
              <a:off x="5120" y="1878"/>
              <a:ext cx="68" cy="10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8" name="Rectangle 135"/>
            <p:cNvSpPr>
              <a:spLocks noChangeArrowheads="1"/>
            </p:cNvSpPr>
            <p:nvPr/>
          </p:nvSpPr>
          <p:spPr bwMode="auto">
            <a:xfrm>
              <a:off x="5232" y="1878"/>
              <a:ext cx="68" cy="10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69" name="Rectangle 136"/>
            <p:cNvSpPr>
              <a:spLocks noChangeArrowheads="1"/>
            </p:cNvSpPr>
            <p:nvPr/>
          </p:nvSpPr>
          <p:spPr bwMode="auto">
            <a:xfrm>
              <a:off x="5343" y="1878"/>
              <a:ext cx="66" cy="10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0" name="Line 137"/>
            <p:cNvSpPr>
              <a:spLocks noChangeShapeType="1"/>
            </p:cNvSpPr>
            <p:nvPr/>
          </p:nvSpPr>
          <p:spPr bwMode="auto">
            <a:xfrm>
              <a:off x="5030" y="2034"/>
              <a:ext cx="4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1" name="Line 138"/>
            <p:cNvSpPr>
              <a:spLocks noChangeShapeType="1"/>
            </p:cNvSpPr>
            <p:nvPr/>
          </p:nvSpPr>
          <p:spPr bwMode="auto">
            <a:xfrm>
              <a:off x="5155" y="1870"/>
              <a:ext cx="0" cy="12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2" name="Line 139"/>
            <p:cNvSpPr>
              <a:spLocks noChangeShapeType="1"/>
            </p:cNvSpPr>
            <p:nvPr/>
          </p:nvSpPr>
          <p:spPr bwMode="auto">
            <a:xfrm>
              <a:off x="5265" y="1870"/>
              <a:ext cx="0" cy="12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3" name="Line 140"/>
            <p:cNvSpPr>
              <a:spLocks noChangeShapeType="1"/>
            </p:cNvSpPr>
            <p:nvPr/>
          </p:nvSpPr>
          <p:spPr bwMode="auto">
            <a:xfrm>
              <a:off x="5376" y="1870"/>
              <a:ext cx="0" cy="12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4" name="Line 141"/>
            <p:cNvSpPr>
              <a:spLocks noChangeShapeType="1"/>
            </p:cNvSpPr>
            <p:nvPr/>
          </p:nvSpPr>
          <p:spPr bwMode="auto">
            <a:xfrm>
              <a:off x="5112" y="1932"/>
              <a:ext cx="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5" name="Line 142"/>
            <p:cNvSpPr>
              <a:spLocks noChangeShapeType="1"/>
            </p:cNvSpPr>
            <p:nvPr/>
          </p:nvSpPr>
          <p:spPr bwMode="auto">
            <a:xfrm>
              <a:off x="5224" y="1932"/>
              <a:ext cx="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6" name="Line 143"/>
            <p:cNvSpPr>
              <a:spLocks noChangeShapeType="1"/>
            </p:cNvSpPr>
            <p:nvPr/>
          </p:nvSpPr>
          <p:spPr bwMode="auto">
            <a:xfrm>
              <a:off x="5335" y="1932"/>
              <a:ext cx="8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7" name="Line 144"/>
            <p:cNvSpPr>
              <a:spLocks noChangeShapeType="1"/>
            </p:cNvSpPr>
            <p:nvPr/>
          </p:nvSpPr>
          <p:spPr bwMode="auto">
            <a:xfrm>
              <a:off x="4794" y="1788"/>
              <a:ext cx="6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8" name="Rectangle 145"/>
            <p:cNvSpPr>
              <a:spLocks noChangeArrowheads="1"/>
            </p:cNvSpPr>
            <p:nvPr/>
          </p:nvSpPr>
          <p:spPr bwMode="auto">
            <a:xfrm>
              <a:off x="4886" y="1776"/>
              <a:ext cx="164" cy="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79" name="Rectangle 146"/>
            <p:cNvSpPr>
              <a:spLocks noChangeArrowheads="1"/>
            </p:cNvSpPr>
            <p:nvPr/>
          </p:nvSpPr>
          <p:spPr bwMode="auto">
            <a:xfrm>
              <a:off x="5135" y="1776"/>
              <a:ext cx="108" cy="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80" name="Line 147"/>
            <p:cNvSpPr>
              <a:spLocks noChangeShapeType="1"/>
            </p:cNvSpPr>
            <p:nvPr/>
          </p:nvSpPr>
          <p:spPr bwMode="auto">
            <a:xfrm>
              <a:off x="4890" y="1768"/>
              <a:ext cx="7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81" name="AutoShape 148"/>
            <p:cNvSpPr>
              <a:spLocks noChangeArrowheads="1"/>
            </p:cNvSpPr>
            <p:nvPr/>
          </p:nvSpPr>
          <p:spPr bwMode="auto">
            <a:xfrm>
              <a:off x="5052" y="1847"/>
              <a:ext cx="11" cy="118"/>
            </a:xfrm>
            <a:prstGeom prst="upArrow">
              <a:avLst>
                <a:gd name="adj1" fmla="val 75009"/>
                <a:gd name="adj2" fmla="val 536314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82" name="AutoShape 149"/>
            <p:cNvSpPr>
              <a:spLocks noChangeArrowheads="1"/>
            </p:cNvSpPr>
            <p:nvPr/>
          </p:nvSpPr>
          <p:spPr bwMode="auto">
            <a:xfrm>
              <a:off x="5026" y="1874"/>
              <a:ext cx="65" cy="38"/>
            </a:xfrm>
            <a:prstGeom prst="upArrow">
              <a:avLst>
                <a:gd name="adj1" fmla="val 75009"/>
                <a:gd name="adj2" fmla="val 49995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9946" name="Rectangle 150"/>
          <p:cNvSpPr>
            <a:spLocks noChangeArrowheads="1"/>
          </p:cNvSpPr>
          <p:nvPr/>
        </p:nvSpPr>
        <p:spPr bwMode="auto">
          <a:xfrm>
            <a:off x="1173600" y="1629175"/>
            <a:ext cx="9871200" cy="33525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7" name="Rectangle 151"/>
          <p:cNvSpPr>
            <a:spLocks noChangeArrowheads="1"/>
          </p:cNvSpPr>
          <p:nvPr/>
        </p:nvSpPr>
        <p:spPr bwMode="auto">
          <a:xfrm>
            <a:off x="6823163" y="2705116"/>
            <a:ext cx="1641475" cy="11969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8" name="Rectangle 152"/>
          <p:cNvSpPr>
            <a:spLocks noChangeArrowheads="1"/>
          </p:cNvSpPr>
          <p:nvPr/>
        </p:nvSpPr>
        <p:spPr bwMode="auto">
          <a:xfrm>
            <a:off x="1963060" y="2088316"/>
            <a:ext cx="1336596" cy="1162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9" name="Rectangle 153"/>
          <p:cNvSpPr>
            <a:spLocks noChangeArrowheads="1"/>
          </p:cNvSpPr>
          <p:nvPr/>
        </p:nvSpPr>
        <p:spPr bwMode="auto">
          <a:xfrm>
            <a:off x="1891763" y="3777848"/>
            <a:ext cx="1331512" cy="77032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50" name="Rectangle 154"/>
          <p:cNvSpPr>
            <a:spLocks noChangeArrowheads="1"/>
          </p:cNvSpPr>
          <p:nvPr/>
        </p:nvSpPr>
        <p:spPr bwMode="auto">
          <a:xfrm>
            <a:off x="3501353" y="3791769"/>
            <a:ext cx="1025052" cy="76977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51" name="Rectangle 155"/>
          <p:cNvSpPr>
            <a:spLocks noChangeArrowheads="1"/>
          </p:cNvSpPr>
          <p:nvPr/>
        </p:nvSpPr>
        <p:spPr bwMode="auto">
          <a:xfrm>
            <a:off x="4822606" y="2088315"/>
            <a:ext cx="1107556" cy="115569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52" name="Rectangle 156"/>
          <p:cNvSpPr>
            <a:spLocks noChangeArrowheads="1"/>
          </p:cNvSpPr>
          <p:nvPr/>
        </p:nvSpPr>
        <p:spPr bwMode="auto">
          <a:xfrm>
            <a:off x="3620330" y="2088316"/>
            <a:ext cx="825500" cy="1169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53" name="Rectangle 157"/>
          <p:cNvSpPr>
            <a:spLocks noChangeArrowheads="1"/>
          </p:cNvSpPr>
          <p:nvPr/>
        </p:nvSpPr>
        <p:spPr bwMode="auto">
          <a:xfrm>
            <a:off x="3471105" y="3272591"/>
            <a:ext cx="1104918" cy="27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200" b="1">
                <a:latin typeface="Times New Roman" charset="0"/>
              </a:rPr>
              <a:t>Primary Care</a:t>
            </a:r>
          </a:p>
        </p:txBody>
      </p:sp>
      <p:sp>
        <p:nvSpPr>
          <p:cNvPr id="39954" name="Rectangle 158"/>
          <p:cNvSpPr>
            <a:spLocks noChangeArrowheads="1"/>
          </p:cNvSpPr>
          <p:nvPr/>
        </p:nvSpPr>
        <p:spPr bwMode="auto">
          <a:xfrm>
            <a:off x="4762836" y="3218753"/>
            <a:ext cx="1275283" cy="416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n-US" sz="1050" b="1" dirty="0">
                <a:latin typeface="Times New Roman" charset="0"/>
              </a:rPr>
              <a:t>Outpatient Specialty Care</a:t>
            </a:r>
            <a:endParaRPr lang="en-US" sz="1400" b="1" dirty="0">
              <a:latin typeface="Times New Roman" charset="0"/>
            </a:endParaRPr>
          </a:p>
        </p:txBody>
      </p:sp>
      <p:sp>
        <p:nvSpPr>
          <p:cNvPr id="39956" name="Rectangle 160"/>
          <p:cNvSpPr>
            <a:spLocks noChangeArrowheads="1"/>
          </p:cNvSpPr>
          <p:nvPr/>
        </p:nvSpPr>
        <p:spPr bwMode="auto">
          <a:xfrm>
            <a:off x="7170540" y="3858742"/>
            <a:ext cx="931794" cy="27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200" b="1" dirty="0">
                <a:latin typeface="Times New Roman" charset="0"/>
              </a:rPr>
              <a:t>Acute Care</a:t>
            </a:r>
          </a:p>
        </p:txBody>
      </p:sp>
      <p:sp>
        <p:nvSpPr>
          <p:cNvPr id="39957" name="Rectangle 161"/>
          <p:cNvSpPr>
            <a:spLocks noChangeArrowheads="1"/>
          </p:cNvSpPr>
          <p:nvPr/>
        </p:nvSpPr>
        <p:spPr bwMode="auto">
          <a:xfrm>
            <a:off x="2118020" y="3298870"/>
            <a:ext cx="1064394" cy="27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200" b="1" dirty="0">
                <a:latin typeface="Times New Roman" charset="0"/>
              </a:rPr>
              <a:t>Home Health</a:t>
            </a:r>
          </a:p>
        </p:txBody>
      </p:sp>
      <p:sp>
        <p:nvSpPr>
          <p:cNvPr id="163" name="Text Box 2054">
            <a:extLst>
              <a:ext uri="{FF2B5EF4-FFF2-40B4-BE49-F238E27FC236}">
                <a16:creationId xmlns:a16="http://schemas.microsoft.com/office/drawing/2014/main" id="{8A0DE597-9D19-EE46-AA02-ECF7C37146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8856" y="5393344"/>
            <a:ext cx="90849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400" b="1" dirty="0">
                <a:solidFill>
                  <a:srgbClr val="009900"/>
                </a:solidFill>
              </a:rPr>
              <a:t>Movement of patients, diagnostics, procedures and treatments from acute facilities towards community </a:t>
            </a:r>
          </a:p>
        </p:txBody>
      </p:sp>
      <p:sp>
        <p:nvSpPr>
          <p:cNvPr id="164" name="Text Box 2056">
            <a:extLst>
              <a:ext uri="{FF2B5EF4-FFF2-40B4-BE49-F238E27FC236}">
                <a16:creationId xmlns:a16="http://schemas.microsoft.com/office/drawing/2014/main" id="{2A0E9B79-364E-2847-85EF-091981BD9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4702" y="5939526"/>
            <a:ext cx="59254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400" b="1" dirty="0">
                <a:solidFill>
                  <a:srgbClr val="FF0000"/>
                </a:solidFill>
              </a:rPr>
              <a:t>Movement of complex specialties to Centers of Excellence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38372" y="3869307"/>
            <a:ext cx="1598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Centers of Excellence</a:t>
            </a:r>
          </a:p>
        </p:txBody>
      </p:sp>
      <p:pic>
        <p:nvPicPr>
          <p:cNvPr id="2163" name="Picture 115" descr="Lab clipart diagnostic test, Lab diagnostic test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162" y="3830783"/>
            <a:ext cx="1063027" cy="64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01353" y="4598223"/>
            <a:ext cx="912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Diagnostics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5792" y="4533638"/>
            <a:ext cx="1758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/>
              <a:t>Assisted living/Skilled </a:t>
            </a:r>
          </a:p>
          <a:p>
            <a:pPr algn="ctr"/>
            <a:r>
              <a:rPr lang="en-US" sz="1200" b="1" dirty="0"/>
              <a:t>Nursing/Rehab. facilities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914376" y="5701121"/>
            <a:ext cx="8757397" cy="28355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10800000">
            <a:off x="1914376" y="5158748"/>
            <a:ext cx="8757398" cy="28542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ABFAFA4E-7E00-C348-96FA-F87C8203FCF5}"/>
              </a:ext>
            </a:extLst>
          </p:cNvPr>
          <p:cNvSpPr txBox="1"/>
          <p:nvPr/>
        </p:nvSpPr>
        <p:spPr>
          <a:xfrm>
            <a:off x="2250703" y="984028"/>
            <a:ext cx="7690593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en-US" sz="2000" b="1" dirty="0">
                <a:solidFill>
                  <a:srgbClr val="006CBF"/>
                </a:solidFill>
                <a:latin typeface="Avenir Book" panose="02000503020000020003" pitchFamily="2" charset="0"/>
              </a:rPr>
              <a:t>Key issue is the movement of chronic disease management to the community preventing unnecessary hospitalisation  </a:t>
            </a:r>
          </a:p>
        </p:txBody>
      </p:sp>
      <p:pic>
        <p:nvPicPr>
          <p:cNvPr id="2191" name="Picture 143" descr="Jeanes Hospital | Temple Health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455" y="2689200"/>
            <a:ext cx="1451665" cy="11983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09" name="Picture 161" descr="Penn breaks ground on $200M outpatient center in Radno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928" y="3742742"/>
            <a:ext cx="1511563" cy="82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flipH="1">
            <a:off x="4413654" y="4535064"/>
            <a:ext cx="2400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Ambulatory Surgery </a:t>
            </a:r>
            <a:r>
              <a:rPr lang="en-US" sz="1200" b="1" dirty="0" smtClean="0"/>
              <a:t>and Pharma </a:t>
            </a:r>
            <a:r>
              <a:rPr lang="en-US" sz="1200" b="1" dirty="0"/>
              <a:t>therapy units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0CA10D0-5527-B74F-8398-242E13F07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429" y="102966"/>
            <a:ext cx="10549128" cy="114300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Continuum of Care Efforts –&gt; Coordinated care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4C55B205-F16C-DE4D-A467-5EC63C6D350A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4131307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30385"/>
            <a:ext cx="10549128" cy="1143001"/>
          </a:xfrm>
        </p:spPr>
        <p:txBody>
          <a:bodyPr vert="horz" lIns="91440" tIns="45720" rIns="91440" bIns="91440" rtlCol="0" anchor="ctr">
            <a:normAutofit fontScale="90000"/>
          </a:bodyPr>
          <a:lstStyle/>
          <a:p>
            <a:pPr algn="ctr" eaLnBrk="1" hangingPunct="1"/>
            <a:r>
              <a:rPr lang="en-GB" altLang="en-US" sz="3600" b="1" u="sng" dirty="0"/>
              <a:t>Investment approach matters</a:t>
            </a:r>
            <a:r>
              <a:rPr lang="en-GB" altLang="en-US" sz="3600" b="1" dirty="0"/>
              <a:t>: </a:t>
            </a:r>
            <a:br>
              <a:rPr lang="en-GB" altLang="en-US" sz="3600" b="1" dirty="0"/>
            </a:br>
            <a:r>
              <a:rPr lang="en-GB" altLang="en-US" sz="3600" b="1" dirty="0"/>
              <a:t>The historical arguments for hospitals – still valid?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20754" y="1677196"/>
            <a:ext cx="5937142" cy="3503607"/>
          </a:xfrm>
        </p:spPr>
        <p:txBody>
          <a:bodyPr>
            <a:noAutofit/>
          </a:bodyPr>
          <a:lstStyle/>
          <a:p>
            <a:pPr marL="273050" indent="-273050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Hospitals arose because of the need to concentrate:</a:t>
            </a:r>
          </a:p>
          <a:p>
            <a:pPr marL="547688" lvl="1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 Laboratories</a:t>
            </a:r>
          </a:p>
          <a:p>
            <a:pPr marL="547688" lvl="1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 Imaging</a:t>
            </a:r>
          </a:p>
          <a:p>
            <a:pPr marL="547688" lvl="1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 Anaesthesia</a:t>
            </a:r>
          </a:p>
          <a:p>
            <a:pPr marL="547688" lvl="1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 Surgical interventions</a:t>
            </a:r>
          </a:p>
          <a:p>
            <a:pPr marL="547688" lvl="1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 Intense pharma therapies</a:t>
            </a:r>
          </a:p>
          <a:p>
            <a:pPr marL="273050" indent="-273050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All five can now be provided off site!!!! </a:t>
            </a:r>
          </a:p>
          <a:p>
            <a:pPr marL="730250" lvl="1" indent="-273050">
              <a:lnSpc>
                <a:spcPct val="80000"/>
              </a:lnSpc>
              <a:spcAft>
                <a:spcPts val="600"/>
              </a:spcAft>
            </a:pPr>
            <a:r>
              <a:rPr lang="en-GB" altLang="en-US" dirty="0"/>
              <a:t>Is the hospital becoming obsolete?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6714" y="5979574"/>
            <a:ext cx="1648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Avenir Book" panose="02000503020000020003" pitchFamily="2" charset="0"/>
              </a:rPr>
              <a:t>Source: Rachel, 2011</a:t>
            </a:r>
          </a:p>
        </p:txBody>
      </p:sp>
      <p:pic>
        <p:nvPicPr>
          <p:cNvPr id="3074" name="Picture 2" descr="https://www.policymed.com/wp-content/uploads/2011/12/6a00e5520572bb88340154378cb8b0970c-800w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582" y="2259314"/>
            <a:ext cx="426720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91527B-E422-1646-B840-28C0D0C9795B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116639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105873"/>
              </p:ext>
            </p:extLst>
          </p:nvPr>
        </p:nvGraphicFramePr>
        <p:xfrm>
          <a:off x="652272" y="1285960"/>
          <a:ext cx="10936670" cy="5023179"/>
        </p:xfrm>
        <a:graphic>
          <a:graphicData uri="http://schemas.openxmlformats.org/drawingml/2006/table">
            <a:tbl>
              <a:tblPr/>
              <a:tblGrid>
                <a:gridCol w="2106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8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1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4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1800" i="0" dirty="0">
                        <a:solidFill>
                          <a:schemeClr val="bg1"/>
                        </a:solidFill>
                        <a:latin typeface="Avenir Book" panose="02000503020000020003" pitchFamily="2" charset="0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chemeClr val="bg1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Traditional hospital planning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chemeClr val="bg1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Modern approaches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9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Size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Build as large as possible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Build </a:t>
                      </a:r>
                      <a:r>
                        <a:rPr lang="en-GB" sz="1800" i="0" dirty="0" smtClean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smaller</a:t>
                      </a:r>
                      <a:r>
                        <a:rPr lang="en-GB" sz="1800" i="0" baseline="0" dirty="0" smtClean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 but allow for economies of scale and</a:t>
                      </a:r>
                      <a:r>
                        <a:rPr lang="en-GB" sz="1800" i="0" dirty="0" smtClean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for future expansion or change in design </a:t>
                      </a:r>
                      <a:r>
                        <a:rPr lang="en-GB" sz="1800" b="1" i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(adaptable</a:t>
                      </a:r>
                      <a:r>
                        <a:rPr lang="en-GB" sz="1800" b="1" i="0" baseline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 design)</a:t>
                      </a:r>
                      <a:endParaRPr lang="en-GB" sz="1800" b="1" i="0" dirty="0">
                        <a:solidFill>
                          <a:srgbClr val="2E276A"/>
                        </a:solidFill>
                        <a:latin typeface="Avenir Medium" panose="02000503020000020003" pitchFamily="2" charset="0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Capacity measure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Beds per population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u="none" strike="noStrike" cap="none" spc="0" baseline="0" dirty="0">
                          <a:ln>
                            <a:noFill/>
                          </a:ln>
                          <a:solidFill>
                            <a:srgbClr val="2E276A"/>
                          </a:solidFill>
                          <a:uFillTx/>
                          <a:latin typeface="Avenir Medium" panose="02000503020000020003" pitchFamily="2" charset="0"/>
                          <a:ea typeface="Calibri"/>
                          <a:cs typeface="Times New Roman"/>
                          <a:sym typeface="Avenir Book"/>
                        </a:rPr>
                        <a:t>Integrated care pathways/patient flows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7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Flexibility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Knock down and build new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solidFill>
                            <a:schemeClr val="tx1"/>
                          </a:solidFill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Ensure maximum flexibility </a:t>
                      </a:r>
                      <a:r>
                        <a:rPr lang="en-GB" sz="1800" b="1" i="0" u="none" strike="noStrike" cap="none" spc="0" baseline="0" dirty="0">
                          <a:ln>
                            <a:noFill/>
                          </a:ln>
                          <a:solidFill>
                            <a:srgbClr val="2E276A"/>
                          </a:solidFill>
                          <a:uFillTx/>
                          <a:latin typeface="Avenir Medium" panose="02000503020000020003" pitchFamily="2" charset="0"/>
                          <a:ea typeface="Calibri"/>
                          <a:cs typeface="Times New Roman"/>
                          <a:sym typeface="Avenir Book"/>
                        </a:rPr>
                        <a:t>(adaptable design)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6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Costs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Consider building costs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Consider </a:t>
                      </a:r>
                      <a:r>
                        <a:rPr lang="en-GB" sz="1800" b="1" i="0" u="none" strike="noStrike" cap="none" spc="0" baseline="0" dirty="0">
                          <a:ln>
                            <a:noFill/>
                          </a:ln>
                          <a:solidFill>
                            <a:srgbClr val="2E276A"/>
                          </a:solidFill>
                          <a:uFillTx/>
                          <a:latin typeface="Avenir Medium" panose="02000503020000020003" pitchFamily="2" charset="0"/>
                          <a:ea typeface="Calibri"/>
                          <a:cs typeface="Times New Roman"/>
                          <a:sym typeface="Avenir Book"/>
                        </a:rPr>
                        <a:t>life-cycle costs (long-term sustainability)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6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Site</a:t>
                      </a:r>
                      <a:r>
                        <a:rPr lang="en-GB" sz="1800" b="1" i="0" baseline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 use</a:t>
                      </a:r>
                      <a:endParaRPr lang="en-GB" sz="1800" b="1" i="0" dirty="0">
                        <a:solidFill>
                          <a:srgbClr val="2E276A"/>
                        </a:solidFill>
                        <a:latin typeface="Avenir Medium" panose="02000503020000020003" pitchFamily="2" charset="0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Allow for only one use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Allow for different uses and change in function </a:t>
                      </a:r>
                      <a:r>
                        <a:rPr lang="en-GB" sz="1800" b="1" i="0" u="none" strike="noStrike" cap="none" spc="0" baseline="0" dirty="0">
                          <a:ln>
                            <a:noFill/>
                          </a:ln>
                          <a:solidFill>
                            <a:srgbClr val="2E276A"/>
                          </a:solidFill>
                          <a:uFillTx/>
                          <a:latin typeface="Avenir Medium" panose="02000503020000020003" pitchFamily="2" charset="0"/>
                          <a:ea typeface="Calibri"/>
                          <a:cs typeface="Times New Roman"/>
                          <a:sym typeface="Avenir Book"/>
                        </a:rPr>
                        <a:t>(adaptable design)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6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PPPs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Consider only infrastructure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u="none" strike="noStrike" cap="none" spc="0" baseline="0" dirty="0">
                          <a:ln>
                            <a:noFill/>
                          </a:ln>
                          <a:solidFill>
                            <a:srgbClr val="2E276A"/>
                          </a:solidFill>
                          <a:uFillTx/>
                          <a:latin typeface="Avenir Medium" panose="02000503020000020003" pitchFamily="2" charset="0"/>
                          <a:ea typeface="Calibri"/>
                          <a:cs typeface="Times New Roman"/>
                          <a:sym typeface="Avenir Book"/>
                        </a:rPr>
                        <a:t>Consider infrastructure and operations (clinical and non-clinical)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935594"/>
                  </a:ext>
                </a:extLst>
              </a:tr>
              <a:tr h="3466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Health system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Consider only the hospital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Consider </a:t>
                      </a:r>
                      <a:r>
                        <a:rPr lang="en-GB" sz="1800" b="1" i="0" u="none" strike="noStrike" cap="none" spc="0" baseline="0" dirty="0">
                          <a:ln>
                            <a:noFill/>
                          </a:ln>
                          <a:solidFill>
                            <a:srgbClr val="2E276A"/>
                          </a:solidFill>
                          <a:uFillTx/>
                          <a:latin typeface="Avenir Medium" panose="02000503020000020003" pitchFamily="2" charset="0"/>
                          <a:ea typeface="Calibri"/>
                          <a:cs typeface="Times New Roman"/>
                          <a:sym typeface="Avenir Book"/>
                        </a:rPr>
                        <a:t>the whole health system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6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i="0" dirty="0">
                          <a:solidFill>
                            <a:srgbClr val="2E276A"/>
                          </a:solidFill>
                          <a:latin typeface="Avenir Medium" panose="02000503020000020003" pitchFamily="2" charset="0"/>
                          <a:ea typeface="Calibri"/>
                          <a:cs typeface="Times New Roman"/>
                        </a:rPr>
                        <a:t>Design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Focus on specialties and departments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i="0" dirty="0">
                          <a:latin typeface="Avenir Book" panose="02000503020000020003" pitchFamily="2" charset="0"/>
                          <a:ea typeface="Calibri"/>
                          <a:cs typeface="Times New Roman"/>
                        </a:rPr>
                        <a:t>Focus on needs of patients, changing technologies</a:t>
                      </a:r>
                    </a:p>
                  </a:txBody>
                  <a:tcPr marL="68588" marR="68588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CBF">
                        <a:alpha val="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4868" name="Title 1"/>
          <p:cNvSpPr>
            <a:spLocks noGrp="1"/>
          </p:cNvSpPr>
          <p:nvPr>
            <p:ph type="title"/>
          </p:nvPr>
        </p:nvSpPr>
        <p:spPr>
          <a:xfrm>
            <a:off x="990600" y="158457"/>
            <a:ext cx="10549128" cy="1143001"/>
          </a:xfrm>
        </p:spPr>
        <p:txBody>
          <a:bodyPr vert="horz" lIns="91440" tIns="45720" rIns="91440" bIns="91440" rtlCol="0" anchor="ctr">
            <a:noAutofit/>
          </a:bodyPr>
          <a:lstStyle/>
          <a:p>
            <a:pPr algn="ctr" eaLnBrk="1" hangingPunct="1"/>
            <a:r>
              <a:rPr lang="en-GB" altLang="en-US" b="1" dirty="0"/>
              <a:t>Traditional and modern approaches to hospital investment 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66672" y="6439850"/>
            <a:ext cx="2626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Avenir Book" panose="02000503020000020003" pitchFamily="2" charset="0"/>
              </a:rPr>
              <a:t>Source: Adapted from Rachel, 2011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9E0CAA-ABC8-6843-9C54-E7656F2CD216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3444825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1436" y="224927"/>
            <a:ext cx="10549128" cy="1143001"/>
          </a:xfrm>
        </p:spPr>
        <p:txBody>
          <a:bodyPr>
            <a:noAutofit/>
          </a:bodyPr>
          <a:lstStyle/>
          <a:p>
            <a:pPr algn="ctr"/>
            <a:r>
              <a:rPr lang="en-US" kern="1200" cap="none" dirty="0">
                <a:solidFill>
                  <a:srgbClr val="2E276A"/>
                </a:solidFill>
                <a:latin typeface="Avenir Heavy" panose="02000503020000020003" pitchFamily="2" charset="0"/>
                <a:cs typeface="Andes ExtraLight"/>
              </a:rPr>
              <a:t>Brazil: Suggested Policies to Improve Efficiency with Estimated Savings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54454"/>
              </p:ext>
            </p:extLst>
          </p:nvPr>
        </p:nvGraphicFramePr>
        <p:xfrm>
          <a:off x="1360728" y="1409229"/>
          <a:ext cx="9396072" cy="4296823"/>
        </p:xfrm>
        <a:graphic>
          <a:graphicData uri="http://schemas.openxmlformats.org/drawingml/2006/table">
            <a:tbl>
              <a:tblPr firstRow="1" bandRow="1"/>
              <a:tblGrid>
                <a:gridCol w="5801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49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5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400" b="1" i="0" noProof="0" dirty="0">
                          <a:latin typeface="Avenir Medium" panose="02000503020000020003" pitchFamily="2" charset="0"/>
                        </a:rPr>
                        <a:t>Policies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400" b="1" i="0" baseline="0" noProof="0" dirty="0">
                          <a:latin typeface="Avenir Medium" panose="02000503020000020003" pitchFamily="2" charset="0"/>
                        </a:rPr>
                        <a:t>Savings </a:t>
                      </a:r>
                    </a:p>
                    <a:p>
                      <a:pPr algn="ctr"/>
                      <a:r>
                        <a:rPr lang="en-US" sz="2400" b="1" i="0" baseline="0" noProof="0" dirty="0">
                          <a:latin typeface="Avenir Medium" panose="02000503020000020003" pitchFamily="2" charset="0"/>
                        </a:rPr>
                        <a:t>(R$ bi)</a:t>
                      </a:r>
                      <a:endParaRPr lang="en-US" sz="2400" b="1" i="0" noProof="0" dirty="0">
                        <a:latin typeface="Avenir Medium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i="0" kern="1200" baseline="0" noProof="0" dirty="0">
                          <a:solidFill>
                            <a:schemeClr val="lt1"/>
                          </a:solidFill>
                          <a:latin typeface="Avenir Medium" panose="02000503020000020003" pitchFamily="2" charset="0"/>
                          <a:ea typeface="+mn-ea"/>
                          <a:cs typeface="+mn-cs"/>
                        </a:rPr>
                        <a:t>Savings (% PIB)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65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noProof="0">
                          <a:latin typeface="Avenir Book" panose="02000503020000020003" pitchFamily="2" charset="0"/>
                        </a:rPr>
                        <a:t>Raise</a:t>
                      </a:r>
                      <a:r>
                        <a:rPr lang="en-US" sz="2000" baseline="0" noProof="0">
                          <a:latin typeface="Avenir Book" panose="02000503020000020003" pitchFamily="2" charset="0"/>
                        </a:rPr>
                        <a:t> productivity of HRH</a:t>
                      </a:r>
                      <a:endParaRPr lang="en-US" sz="2000" noProof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noProof="0">
                          <a:latin typeface="Avenir Book" panose="02000503020000020003" pitchFamily="2" charset="0"/>
                        </a:rPr>
                        <a:t>2.9 – 5.6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>
                          <a:latin typeface="Avenir Book" panose="02000503020000020003" pitchFamily="2" charset="0"/>
                        </a:rPr>
                        <a:t>0.09%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noProof="0">
                          <a:latin typeface="Avenir Book" panose="02000503020000020003" pitchFamily="2" charset="0"/>
                        </a:rPr>
                        <a:t>Expand</a:t>
                      </a:r>
                      <a:r>
                        <a:rPr lang="en-US" sz="2000" baseline="0" noProof="0">
                          <a:latin typeface="Avenir Book" panose="02000503020000020003" pitchFamily="2" charset="0"/>
                        </a:rPr>
                        <a:t> </a:t>
                      </a:r>
                      <a:r>
                        <a:rPr lang="en-US" sz="2000" noProof="0">
                          <a:latin typeface="Avenir Book" panose="02000503020000020003" pitchFamily="2" charset="0"/>
                        </a:rPr>
                        <a:t>primary</a:t>
                      </a:r>
                      <a:r>
                        <a:rPr lang="en-US" sz="2000" baseline="0" noProof="0">
                          <a:latin typeface="Avenir Book" panose="02000503020000020003" pitchFamily="2" charset="0"/>
                        </a:rPr>
                        <a:t> care</a:t>
                      </a:r>
                      <a:endParaRPr lang="en-US" sz="2000" noProof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noProof="0">
                          <a:latin typeface="Avenir Book" panose="02000503020000020003" pitchFamily="2" charset="0"/>
                        </a:rPr>
                        <a:t>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>
                          <a:latin typeface="Avenir Book" panose="02000503020000020003" pitchFamily="2" charset="0"/>
                        </a:rPr>
                        <a:t>0.03%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20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noProof="0">
                          <a:latin typeface="Avenir Book" panose="02000503020000020003" pitchFamily="2" charset="0"/>
                        </a:rPr>
                        <a:t>Introduce</a:t>
                      </a:r>
                      <a:r>
                        <a:rPr lang="en-US" sz="2000" baseline="0" noProof="0">
                          <a:latin typeface="Avenir Book" panose="02000503020000020003" pitchFamily="2" charset="0"/>
                        </a:rPr>
                        <a:t> integrated care model, with focus on coordinating care between hospitals and primary care</a:t>
                      </a:r>
                      <a:endParaRPr lang="en-US" sz="2000" noProof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noProof="0">
                          <a:latin typeface="Avenir Book" panose="02000503020000020003" pitchFamily="2" charset="0"/>
                        </a:rPr>
                        <a:t>7.65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>
                          <a:latin typeface="Avenir Book" panose="02000503020000020003" pitchFamily="2" charset="0"/>
                        </a:rPr>
                        <a:t>0.12%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BF">
                        <a:alpha val="1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8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b="0" noProof="0">
                          <a:latin typeface="Avenir Book" panose="02000503020000020003" pitchFamily="2" charset="0"/>
                        </a:rPr>
                        <a:t>Improve hospital</a:t>
                      </a:r>
                      <a:r>
                        <a:rPr lang="en-US" sz="2000" b="0" baseline="0" noProof="0">
                          <a:latin typeface="Avenir Book" panose="02000503020000020003" pitchFamily="2" charset="0"/>
                        </a:rPr>
                        <a:t> performance</a:t>
                      </a:r>
                      <a:endParaRPr lang="en-US" sz="2000" b="0" noProof="0">
                        <a:latin typeface="Avenir Book" panose="0200050302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C354">
                        <a:alpha val="3362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>
                          <a:latin typeface="Avenir Book" panose="02000503020000020003" pitchFamily="2" charset="0"/>
                        </a:rPr>
                        <a:t>3.0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C354">
                        <a:alpha val="3362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>
                          <a:latin typeface="Avenir Book" panose="02000503020000020003" pitchFamily="2" charset="0"/>
                        </a:rPr>
                        <a:t>0.05%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C354">
                        <a:alpha val="3362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24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noProof="0" dirty="0">
                          <a:latin typeface="Avenir Book" panose="02000503020000020003" pitchFamily="2" charset="0"/>
                        </a:rPr>
                        <a:t>Total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C35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2000" b="1" noProof="0">
                          <a:latin typeface="Avenir Book" panose="02000503020000020003" pitchFamily="2" charset="0"/>
                        </a:rPr>
                        <a:t>34.85 – 37.55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C35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latin typeface="Avenir Book" panose="02000503020000020003" pitchFamily="2" charset="0"/>
                        </a:rPr>
                        <a:t>0.6%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C3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658234" y="5906298"/>
            <a:ext cx="25419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Avenir Book" panose="02000503020000020003" pitchFamily="2" charset="0"/>
              </a:rPr>
              <a:t>Source: Araujo, World Bank, 2019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92A098-B30C-F246-8A3B-638C7A303492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255084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"/>
          </p:nvPr>
        </p:nvSpPr>
        <p:spPr>
          <a:xfrm>
            <a:off x="3180679" y="2690797"/>
            <a:ext cx="5144253" cy="914401"/>
          </a:xfrm>
        </p:spPr>
        <p:txBody>
          <a:bodyPr>
            <a:noAutofit/>
          </a:bodyPr>
          <a:lstStyle/>
          <a:p>
            <a:r>
              <a:rPr lang="en-US" sz="6600" dirty="0"/>
              <a:t>Thank you!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02254" y="4313878"/>
            <a:ext cx="4701102" cy="914400"/>
          </a:xfrm>
        </p:spPr>
        <p:txBody>
          <a:bodyPr>
            <a:normAutofit fontScale="475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jlaforgia@acesoglobal.org</a:t>
            </a:r>
          </a:p>
        </p:txBody>
      </p:sp>
    </p:spTree>
    <p:extLst>
      <p:ext uri="{BB962C8B-B14F-4D97-AF65-F5344CB8AC3E}">
        <p14:creationId xmlns:p14="http://schemas.microsoft.com/office/powerpoint/2010/main" val="6614046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2247900"/>
            <a:ext cx="10549128" cy="3503607"/>
          </a:xfrm>
        </p:spPr>
        <p:txBody>
          <a:bodyPr>
            <a:noAutofit/>
          </a:bodyPr>
          <a:lstStyle/>
          <a:p>
            <a:r>
              <a:rPr lang="en-US" sz="3200" dirty="0" smtClean="0"/>
              <a:t>Introduction</a:t>
            </a:r>
          </a:p>
          <a:p>
            <a:pPr lvl="1"/>
            <a:r>
              <a:rPr lang="en-US" sz="3200" dirty="0" smtClean="0"/>
              <a:t>What is efficiency?</a:t>
            </a:r>
          </a:p>
          <a:p>
            <a:pPr lvl="1"/>
            <a:r>
              <a:rPr lang="en-US" sz="3200" dirty="0" smtClean="0"/>
              <a:t>Why hospitals?</a:t>
            </a:r>
          </a:p>
          <a:p>
            <a:r>
              <a:rPr lang="en-US" sz="3200" dirty="0" smtClean="0"/>
              <a:t>Summary of Inefficiencies observed in hospitals in LAC</a:t>
            </a:r>
          </a:p>
          <a:p>
            <a:r>
              <a:rPr lang="en-US" sz="3200" dirty="0"/>
              <a:t>What matters for improving hospital efficiency</a:t>
            </a:r>
            <a:endParaRPr lang="en-US" sz="3200" dirty="0" smtClean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129051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14550"/>
            <a:ext cx="10549128" cy="1143001"/>
          </a:xfrm>
        </p:spPr>
        <p:txBody>
          <a:bodyPr/>
          <a:lstStyle/>
          <a:p>
            <a:pPr algn="ctr"/>
            <a:r>
              <a:rPr lang="en-US" dirty="0"/>
              <a:t>What is efficiency?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1"/>
          </p:nvPr>
        </p:nvSpPr>
        <p:spPr>
          <a:xfrm>
            <a:off x="990600" y="1546860"/>
            <a:ext cx="10000488" cy="4335780"/>
          </a:xfrm>
        </p:spPr>
        <p:txBody>
          <a:bodyPr>
            <a:noAutofit/>
          </a:bodyPr>
          <a:lstStyle/>
          <a:p>
            <a:r>
              <a:rPr lang="en-US" b="1" dirty="0"/>
              <a:t>Technical efficiency</a:t>
            </a:r>
            <a:r>
              <a:rPr lang="en-US" dirty="0"/>
              <a:t>: Outputs cannot be produced with less of some input</a:t>
            </a:r>
          </a:p>
          <a:p>
            <a:pPr lvl="1"/>
            <a:r>
              <a:rPr lang="en-US" dirty="0"/>
              <a:t>Indicator: Excessive length of stay; readmissions;</a:t>
            </a:r>
          </a:p>
          <a:p>
            <a:pPr lvl="1"/>
            <a:r>
              <a:rPr lang="en-US" dirty="0"/>
              <a:t>Drivers: wrong staff mix; unmaintained equipment; expired drugs; surgery cancellations</a:t>
            </a:r>
          </a:p>
          <a:p>
            <a:r>
              <a:rPr lang="en-US" b="1" dirty="0"/>
              <a:t>Productive efficiency</a:t>
            </a:r>
            <a:r>
              <a:rPr lang="en-US" dirty="0"/>
              <a:t>: Outputs cannot be produced at lower cost</a:t>
            </a:r>
          </a:p>
          <a:p>
            <a:pPr lvl="1"/>
            <a:r>
              <a:rPr lang="en-US" dirty="0"/>
              <a:t>Indicator: high costs; budgetary overruns</a:t>
            </a:r>
          </a:p>
          <a:p>
            <a:pPr lvl="1"/>
            <a:r>
              <a:rPr lang="en-US" dirty="0"/>
              <a:t>Drivers: Use of high cost inputs (PET scan vs standard imaging); wrong staff mix; wrong scale and scope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6960" y="6071949"/>
            <a:ext cx="22569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Avenir Book" panose="02000503020000020003" pitchFamily="2" charset="0"/>
              </a:rPr>
              <a:t>Source: AcademyHealth, 2006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0CFE17-4F5C-BF41-97D8-07ABD2A0AB71}"/>
              </a:ext>
            </a:extLst>
          </p:cNvPr>
          <p:cNvSpPr txBox="1"/>
          <p:nvPr/>
        </p:nvSpPr>
        <p:spPr>
          <a:xfrm>
            <a:off x="11502657" y="6439850"/>
            <a:ext cx="211548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dirty="0">
                <a:solidFill>
                  <a:schemeClr val="accent1"/>
                </a:solidFill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2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Avenir Book" panose="02000503020000020003" pitchFamily="2" charset="0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3849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6803" y="167487"/>
            <a:ext cx="10549128" cy="1143001"/>
          </a:xfrm>
        </p:spPr>
        <p:txBody>
          <a:bodyPr/>
          <a:lstStyle/>
          <a:p>
            <a:pPr algn="ctr"/>
            <a:r>
              <a:rPr lang="en-US" dirty="0"/>
              <a:t>Why hospitals?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1"/>
          </p:nvPr>
        </p:nvSpPr>
        <p:spPr>
          <a:xfrm>
            <a:off x="760200" y="1826003"/>
            <a:ext cx="7220710" cy="3768852"/>
          </a:xfrm>
        </p:spPr>
        <p:txBody>
          <a:bodyPr>
            <a:noAutofit/>
          </a:bodyPr>
          <a:lstStyle/>
          <a:p>
            <a:r>
              <a:rPr lang="en-US" dirty="0"/>
              <a:t>Represent 40-70% of government health spending</a:t>
            </a:r>
          </a:p>
          <a:p>
            <a:r>
              <a:rPr lang="en-US" dirty="0"/>
              <a:t>Face of the health care system</a:t>
            </a:r>
          </a:p>
          <a:p>
            <a:r>
              <a:rPr lang="en-US" dirty="0"/>
              <a:t>Place of formation of nearly healthcare workers</a:t>
            </a:r>
          </a:p>
          <a:p>
            <a:r>
              <a:rPr lang="en-US" dirty="0"/>
              <a:t>Source of health leadership</a:t>
            </a:r>
          </a:p>
          <a:p>
            <a:r>
              <a:rPr lang="en-US" dirty="0"/>
              <a:t>Reason for rise and fall of health ministers</a:t>
            </a:r>
          </a:p>
          <a:p>
            <a:r>
              <a:rPr lang="en-US" dirty="0"/>
              <a:t>Missing in action in global health policy agenda</a:t>
            </a:r>
          </a:p>
        </p:txBody>
      </p:sp>
      <p:sp>
        <p:nvSpPr>
          <p:cNvPr id="4" name="Rectangle 3"/>
          <p:cNvSpPr/>
          <p:nvPr/>
        </p:nvSpPr>
        <p:spPr>
          <a:xfrm>
            <a:off x="8161576" y="4601507"/>
            <a:ext cx="339435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Avenir Book" panose="02000503020000020003" pitchFamily="2" charset="0"/>
              </a:rPr>
              <a:t>“A hospital bed is a parked taxi with the meter running”</a:t>
            </a:r>
            <a:r>
              <a:rPr lang="en-US" sz="2000" dirty="0">
                <a:latin typeface="Avenir Book" panose="02000503020000020003" pitchFamily="2" charset="0"/>
              </a:rPr>
              <a:t>                        </a:t>
            </a:r>
            <a:r>
              <a:rPr lang="en-US" dirty="0">
                <a:solidFill>
                  <a:srgbClr val="2E276A"/>
                </a:solidFill>
                <a:latin typeface="Avenir Book" panose="02000503020000020003" pitchFamily="2" charset="0"/>
              </a:rPr>
              <a:t>- </a:t>
            </a:r>
            <a:r>
              <a:rPr lang="en-US" sz="1600" dirty="0">
                <a:solidFill>
                  <a:srgbClr val="2E276A"/>
                </a:solidFill>
                <a:latin typeface="Avenir Book" panose="02000503020000020003" pitchFamily="2" charset="0"/>
              </a:rPr>
              <a:t>Groucho Marx</a:t>
            </a:r>
            <a:r>
              <a:rPr lang="en-US" dirty="0">
                <a:latin typeface="Avenir Book" panose="02000503020000020003" pitchFamily="2" charset="0"/>
              </a:rPr>
              <a:t/>
            </a:r>
            <a:br>
              <a:rPr lang="en-US" dirty="0">
                <a:latin typeface="Avenir Book" panose="02000503020000020003" pitchFamily="2" charset="0"/>
              </a:rPr>
            </a:br>
            <a:endParaRPr lang="en-US" dirty="0">
              <a:latin typeface="Avenir Book" panose="02000503020000020003" pitchFamily="2" charset="0"/>
            </a:endParaRPr>
          </a:p>
        </p:txBody>
      </p:sp>
      <p:pic>
        <p:nvPicPr>
          <p:cNvPr id="3074" name="Picture 2" descr="Groucho Marx Movies: From Classic Opera to Calamitous Manki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664" y="2126739"/>
            <a:ext cx="2718181" cy="233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045398-0DF8-0E4B-9BA2-42CF3EC14F9D}"/>
              </a:ext>
            </a:extLst>
          </p:cNvPr>
          <p:cNvSpPr txBox="1"/>
          <p:nvPr/>
        </p:nvSpPr>
        <p:spPr>
          <a:xfrm>
            <a:off x="11502657" y="6439850"/>
            <a:ext cx="211548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dirty="0">
                <a:solidFill>
                  <a:schemeClr val="accent1"/>
                </a:solidFill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3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Avenir Book" panose="02000503020000020003" pitchFamily="2" charset="0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37125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058" y="294467"/>
            <a:ext cx="10197884" cy="1143001"/>
          </a:xfrm>
        </p:spPr>
        <p:txBody>
          <a:bodyPr/>
          <a:lstStyle/>
          <a:p>
            <a:pPr algn="ctr"/>
            <a:r>
              <a:rPr lang="en-US" b="1" dirty="0"/>
              <a:t>Inefficiencies observed in LAC hospitals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1"/>
          </p:nvPr>
        </p:nvSpPr>
        <p:spPr>
          <a:xfrm>
            <a:off x="997058" y="1437468"/>
            <a:ext cx="10027500" cy="3503607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200" b="1" dirty="0">
                <a:latin typeface="Avenir Medium" panose="02000503020000020003" pitchFamily="2" charset="0"/>
              </a:rPr>
              <a:t>Inefficiencies observed in public hospitals (under direct administration)</a:t>
            </a:r>
          </a:p>
          <a:p>
            <a:pPr lvl="1">
              <a:spcAft>
                <a:spcPts val="600"/>
              </a:spcAft>
            </a:pPr>
            <a:r>
              <a:rPr lang="en-US" altLang="en-US" sz="2200" dirty="0"/>
              <a:t>Line-item budgets </a:t>
            </a:r>
            <a:r>
              <a:rPr lang="en-US" altLang="en-US" sz="2200" dirty="0">
                <a:sym typeface="Wingdings" panose="05000000000000000000" pitchFamily="2" charset="2"/>
              </a:rPr>
              <a:t> </a:t>
            </a:r>
            <a:r>
              <a:rPr lang="en-US" altLang="en-US" sz="2200" dirty="0"/>
              <a:t>Absence of link between financing and performance </a:t>
            </a:r>
            <a:r>
              <a:rPr lang="en-US" altLang="en-US" sz="2200" dirty="0">
                <a:sym typeface="Wingdings" panose="05000000000000000000" pitchFamily="2" charset="2"/>
              </a:rPr>
              <a:t> </a:t>
            </a:r>
            <a:r>
              <a:rPr lang="en-US" altLang="en-US" sz="2200" dirty="0"/>
              <a:t>Low technical and productive efficiency</a:t>
            </a:r>
          </a:p>
          <a:p>
            <a:pPr lvl="1">
              <a:spcAft>
                <a:spcPts val="600"/>
              </a:spcAft>
            </a:pPr>
            <a:r>
              <a:rPr lang="en-US" altLang="en-US" sz="2200" dirty="0"/>
              <a:t>Salaried staff, mostly civil servants </a:t>
            </a:r>
            <a:r>
              <a:rPr lang="en-US" altLang="en-US" sz="2200" dirty="0">
                <a:sym typeface="Wingdings" panose="05000000000000000000" pitchFamily="2" charset="2"/>
              </a:rPr>
              <a:t></a:t>
            </a:r>
            <a:r>
              <a:rPr lang="en-US" altLang="en-US" sz="2200" dirty="0"/>
              <a:t> no managerial autonomy + absenteeism/work </a:t>
            </a:r>
            <a:r>
              <a:rPr lang="en-US" altLang="en-US" sz="2200" dirty="0" smtClean="0"/>
              <a:t>shirking </a:t>
            </a:r>
            <a:r>
              <a:rPr lang="en-US" altLang="en-US" sz="2200" dirty="0" smtClean="0">
                <a:sym typeface="Wingdings" panose="05000000000000000000" pitchFamily="2" charset="2"/>
              </a:rPr>
              <a:t> low productivity</a:t>
            </a:r>
            <a:endParaRPr lang="en-US" altLang="en-US" sz="2200" dirty="0"/>
          </a:p>
          <a:p>
            <a:pPr lvl="1">
              <a:spcAft>
                <a:spcPts val="600"/>
              </a:spcAft>
            </a:pPr>
            <a:r>
              <a:rPr lang="en-US" altLang="en-US" sz="2200" dirty="0"/>
              <a:t>Centralization of input management/complex public procurement </a:t>
            </a:r>
            <a:r>
              <a:rPr lang="en-US" altLang="en-US" sz="2200" dirty="0">
                <a:sym typeface="Wingdings" panose="05000000000000000000" pitchFamily="2" charset="2"/>
              </a:rPr>
              <a:t> </a:t>
            </a:r>
            <a:r>
              <a:rPr lang="en-US" altLang="en-US" sz="2200" dirty="0"/>
              <a:t>Lack of timely supply of drugs/consumables + Unmaintained equipment</a:t>
            </a:r>
          </a:p>
          <a:p>
            <a:pPr lvl="1">
              <a:spcAft>
                <a:spcPts val="600"/>
              </a:spcAft>
            </a:pPr>
            <a:r>
              <a:rPr lang="en-US" sz="2200" dirty="0"/>
              <a:t>Weak patient flow/clinical management </a:t>
            </a:r>
            <a:r>
              <a:rPr lang="en-US" sz="2200" dirty="0">
                <a:sym typeface="Wingdings" panose="05000000000000000000" pitchFamily="2" charset="2"/>
              </a:rPr>
              <a:t> </a:t>
            </a:r>
            <a:r>
              <a:rPr lang="en-US" sz="2200" dirty="0"/>
              <a:t>Bottlenecks in patient transitions (ER-OR-ICU-wards) and in referrals </a:t>
            </a:r>
            <a:r>
              <a:rPr lang="en-US" sz="2200" dirty="0">
                <a:sym typeface="Wingdings" panose="05000000000000000000" pitchFamily="2" charset="2"/>
              </a:rPr>
              <a:t> </a:t>
            </a:r>
            <a:r>
              <a:rPr lang="en-US" sz="2200" dirty="0"/>
              <a:t>prolonged down time,  waiting times and lengths of stay</a:t>
            </a:r>
          </a:p>
          <a:p>
            <a:pPr lvl="1">
              <a:spcAft>
                <a:spcPts val="600"/>
              </a:spcAft>
            </a:pPr>
            <a:endParaRPr lang="en-US" sz="2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91F136-1C48-EF46-9AC5-10082C238444}"/>
              </a:ext>
            </a:extLst>
          </p:cNvPr>
          <p:cNvSpPr txBox="1"/>
          <p:nvPr/>
        </p:nvSpPr>
        <p:spPr>
          <a:xfrm>
            <a:off x="11502657" y="6439850"/>
            <a:ext cx="211548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538259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058" y="294467"/>
            <a:ext cx="10197884" cy="1143001"/>
          </a:xfrm>
        </p:spPr>
        <p:txBody>
          <a:bodyPr/>
          <a:lstStyle/>
          <a:p>
            <a:pPr algn="ctr"/>
            <a:r>
              <a:rPr lang="en-US" b="1" dirty="0"/>
              <a:t>Inefficiencies observed in LAC hospitals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52E321-7A83-2C42-A4D3-71CF87353108}"/>
              </a:ext>
            </a:extLst>
          </p:cNvPr>
          <p:cNvSpPr/>
          <p:nvPr/>
        </p:nvSpPr>
        <p:spPr>
          <a:xfrm>
            <a:off x="979805" y="1253170"/>
            <a:ext cx="10058401" cy="3970318"/>
          </a:xfrm>
          <a:prstGeom prst="rect">
            <a:avLst/>
          </a:prstGeom>
          <a:ln w="25400">
            <a:miter lim="400000"/>
          </a:ln>
        </p:spPr>
        <p:txBody>
          <a:bodyPr tIns="91439" bIns="91439">
            <a:noAutofit/>
          </a:bodyPr>
          <a:lstStyle/>
          <a:p>
            <a:pPr marL="342900" indent="-342900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•"/>
            </a:pPr>
            <a:r>
              <a:rPr lang="en-US" sz="2200" b="1" dirty="0">
                <a:solidFill>
                  <a:schemeClr val="accent2"/>
                </a:solidFill>
                <a:latin typeface="Avenir Medium" panose="02000503020000020003" pitchFamily="2" charset="0"/>
                <a:sym typeface="Avenir Book"/>
              </a:rPr>
              <a:t>Inefficiencies observed in private hospitals </a:t>
            </a:r>
          </a:p>
          <a:p>
            <a:pPr marL="555171" lvl="1" indent="-326571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–"/>
            </a:pPr>
            <a:r>
              <a:rPr 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Small size </a:t>
            </a:r>
            <a:r>
              <a:rPr lang="en-US" sz="2200" dirty="0">
                <a:solidFill>
                  <a:schemeClr val="accent2"/>
                </a:solidFill>
                <a:latin typeface="Avenir Book"/>
                <a:sym typeface="Wingdings" panose="05000000000000000000" pitchFamily="2" charset="2"/>
              </a:rPr>
              <a:t> low economies of scale</a:t>
            </a:r>
            <a:endParaRPr lang="en-US" sz="2200" dirty="0">
              <a:solidFill>
                <a:schemeClr val="accent2"/>
              </a:solidFill>
              <a:latin typeface="Avenir Book"/>
              <a:sym typeface="Avenir Book"/>
            </a:endParaRPr>
          </a:p>
          <a:p>
            <a:pPr marL="555171" lvl="1" indent="-326571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–"/>
            </a:pPr>
            <a:r>
              <a:rPr 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Underutilization </a:t>
            </a:r>
            <a:r>
              <a:rPr lang="en-US" sz="2200" dirty="0">
                <a:solidFill>
                  <a:schemeClr val="accent2"/>
                </a:solidFill>
                <a:latin typeface="Avenir Book"/>
                <a:sym typeface="Wingdings" panose="05000000000000000000" pitchFamily="2" charset="2"/>
              </a:rPr>
              <a:t> underused capacity</a:t>
            </a:r>
            <a:endParaRPr lang="en-US" sz="2200" dirty="0">
              <a:solidFill>
                <a:schemeClr val="accent2"/>
              </a:solidFill>
              <a:latin typeface="Avenir Book"/>
              <a:sym typeface="Avenir Book"/>
            </a:endParaRPr>
          </a:p>
          <a:p>
            <a:pPr marL="555171" lvl="1" indent="-326571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–"/>
            </a:pPr>
            <a:r>
              <a:rPr 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Fee-for-Service </a:t>
            </a:r>
            <a:r>
              <a:rPr lang="en-US" sz="2200" dirty="0">
                <a:solidFill>
                  <a:schemeClr val="accent2"/>
                </a:solidFill>
                <a:latin typeface="Avenir Book"/>
                <a:sym typeface="Wingdings" panose="05000000000000000000" pitchFamily="2" charset="2"/>
              </a:rPr>
              <a:t> v</a:t>
            </a:r>
            <a:r>
              <a:rPr 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olume-driven </a:t>
            </a:r>
            <a:r>
              <a:rPr lang="en-US" sz="2200" dirty="0">
                <a:solidFill>
                  <a:schemeClr val="accent2"/>
                </a:solidFill>
                <a:latin typeface="Avenir Book"/>
                <a:sym typeface="Wingdings" panose="05000000000000000000" pitchFamily="2" charset="2"/>
              </a:rPr>
              <a:t> unnecessary care</a:t>
            </a:r>
            <a:endParaRPr lang="en-US" sz="2200" dirty="0">
              <a:solidFill>
                <a:schemeClr val="accent2"/>
              </a:solidFill>
              <a:latin typeface="Avenir Book"/>
              <a:sym typeface="Avenir Book"/>
            </a:endParaRPr>
          </a:p>
          <a:p>
            <a:pPr marL="342900" indent="-342900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•"/>
            </a:pPr>
            <a:r>
              <a:rPr lang="en-US" sz="2200" b="1" dirty="0">
                <a:solidFill>
                  <a:schemeClr val="accent2"/>
                </a:solidFill>
                <a:latin typeface="Avenir Medium" panose="02000503020000020003" pitchFamily="2" charset="0"/>
                <a:sym typeface="Avenir Book"/>
              </a:rPr>
              <a:t>Inefficiencies observed in both public and private hospitals</a:t>
            </a:r>
          </a:p>
          <a:p>
            <a:pPr marL="555171" lvl="1" indent="-326571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–"/>
            </a:pPr>
            <a:r>
              <a:rPr 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Preventable hospitalizations</a:t>
            </a:r>
          </a:p>
          <a:p>
            <a:pPr marL="555171" lvl="1" indent="-326571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–"/>
            </a:pPr>
            <a:r>
              <a:rPr 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Lack of continuous care and post-discharge care -&gt; readmissions</a:t>
            </a:r>
          </a:p>
          <a:p>
            <a:pPr marL="555171" lvl="1" indent="-326571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–"/>
            </a:pPr>
            <a:r>
              <a:rPr lang="en-US" alt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Weak information environment – data rarely collected or used to identify and address inefficiencies</a:t>
            </a:r>
          </a:p>
          <a:p>
            <a:pPr marL="555171" lvl="1" indent="-326571" defTabSz="457200">
              <a:spcBef>
                <a:spcPts val="750"/>
              </a:spcBef>
              <a:spcAft>
                <a:spcPts val="600"/>
              </a:spcAft>
              <a:buSzPct val="100000"/>
              <a:buFont typeface="Arial"/>
              <a:buChar char="–"/>
            </a:pPr>
            <a:r>
              <a:rPr lang="en-US" sz="2200" dirty="0">
                <a:solidFill>
                  <a:schemeClr val="accent2"/>
                </a:solidFill>
                <a:latin typeface="Avenir Book"/>
                <a:sym typeface="Avenir Book"/>
              </a:rPr>
              <a:t>Quality lapses: lack of standardization in care practices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28B5CA-9E54-0A43-9853-F993E139A82F}"/>
              </a:ext>
            </a:extLst>
          </p:cNvPr>
          <p:cNvSpPr txBox="1"/>
          <p:nvPr/>
        </p:nvSpPr>
        <p:spPr>
          <a:xfrm>
            <a:off x="11502657" y="6439850"/>
            <a:ext cx="211548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9704907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4642"/>
            <a:ext cx="10549128" cy="1143001"/>
          </a:xfrm>
        </p:spPr>
        <p:txBody>
          <a:bodyPr>
            <a:noAutofit/>
          </a:bodyPr>
          <a:lstStyle/>
          <a:p>
            <a:pPr algn="ctr"/>
            <a:r>
              <a:rPr lang="en-US" b="1" u="sng" dirty="0"/>
              <a:t>What matters </a:t>
            </a:r>
            <a:r>
              <a:rPr lang="en-US" b="1" dirty="0"/>
              <a:t>for improving hospital efficiency </a:t>
            </a:r>
            <a:br>
              <a:rPr lang="en-US" b="1" dirty="0"/>
            </a:br>
            <a:r>
              <a:rPr lang="en-US" b="1" dirty="0"/>
              <a:t>(and quality) - no magic bullet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1"/>
          </p:nvPr>
        </p:nvSpPr>
        <p:spPr>
          <a:xfrm>
            <a:off x="339396" y="1644184"/>
            <a:ext cx="3671384" cy="3593230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b="1" dirty="0">
                <a:latin typeface="Avenir Medium" panose="02000503020000020003" pitchFamily="2" charset="0"/>
              </a:rPr>
              <a:t>Payment systems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Strategic purchasing reforms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Some payment tied to performance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b="1" dirty="0" smtClean="0">
                <a:latin typeface="Avenir Medium" panose="02000503020000020003" pitchFamily="2" charset="0"/>
              </a:rPr>
              <a:t>Governance Arrangements</a:t>
            </a:r>
            <a:endParaRPr lang="en-US" sz="2000" b="1" dirty="0">
              <a:latin typeface="Avenir Medium" panose="02000503020000020003" pitchFamily="2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/>
              <a:t>Autonomy with accountability for performance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Availability and use of </a:t>
            </a:r>
            <a:r>
              <a:rPr lang="en-US" sz="2000" dirty="0" smtClean="0"/>
              <a:t>data/digitalization</a:t>
            </a: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lvl="1">
              <a:spcAft>
                <a:spcPts val="600"/>
              </a:spcAft>
              <a:buFont typeface="+mj-lt"/>
              <a:buAutoNum type="arabicPeriod"/>
            </a:pPr>
            <a:endParaRPr lang="en-US" sz="2000" b="1" dirty="0">
              <a:latin typeface="Avenir Medium" panose="02000503020000020003" pitchFamily="2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7919961" y="3110935"/>
            <a:ext cx="835107" cy="8878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7CE45DC-0F05-914D-BFB9-38EF4568D57E}"/>
              </a:ext>
            </a:extLst>
          </p:cNvPr>
          <p:cNvSpPr>
            <a:spLocks/>
          </p:cNvSpPr>
          <p:nvPr/>
        </p:nvSpPr>
        <p:spPr>
          <a:xfrm>
            <a:off x="8846337" y="1999899"/>
            <a:ext cx="3119120" cy="3119120"/>
          </a:xfrm>
          <a:prstGeom prst="ellipse">
            <a:avLst/>
          </a:prstGeom>
          <a:solidFill>
            <a:srgbClr val="F8C354">
              <a:alpha val="14510"/>
            </a:srgbClr>
          </a:solidFill>
          <a:ln w="50800" cap="flat">
            <a:solidFill>
              <a:srgbClr val="F8C35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normAutofit fontScale="92500" lnSpcReduction="20000"/>
          </a:bodyPr>
          <a:lstStyle/>
          <a:p>
            <a:pPr algn="ctr" hangingPunct="0"/>
            <a:r>
              <a:rPr lang="en-US" sz="2400" dirty="0">
                <a:solidFill>
                  <a:schemeClr val="accent1"/>
                </a:solidFill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All are needed: Any one alone probably will be </a:t>
            </a:r>
            <a:r>
              <a:rPr lang="en-US" sz="2400" b="1" dirty="0">
                <a:solidFill>
                  <a:schemeClr val="accent1"/>
                </a:solidFill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insufficient</a:t>
            </a:r>
            <a:r>
              <a:rPr lang="en-US" sz="2400" dirty="0">
                <a:solidFill>
                  <a:schemeClr val="accent1"/>
                </a:solidFill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 to improve efficiency in a sustainable way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570088-9496-CB46-896E-60708ABF6910}"/>
              </a:ext>
            </a:extLst>
          </p:cNvPr>
          <p:cNvSpPr/>
          <p:nvPr/>
        </p:nvSpPr>
        <p:spPr>
          <a:xfrm>
            <a:off x="4010780" y="1644184"/>
            <a:ext cx="3909181" cy="3593230"/>
          </a:xfrm>
          <a:prstGeom prst="rect">
            <a:avLst/>
          </a:prstGeom>
          <a:noFill/>
          <a:ln w="25400">
            <a:noFill/>
            <a:miter lim="400000"/>
          </a:ln>
        </p:spPr>
        <p:txBody>
          <a:bodyPr tIns="91439" bIns="91439">
            <a:noAutofit/>
          </a:bodyPr>
          <a:lstStyle/>
          <a:p>
            <a:pPr lvl="0" defTabSz="457200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sz="2000" b="1" kern="0" dirty="0" smtClean="0">
                <a:solidFill>
                  <a:srgbClr val="006CBF"/>
                </a:solidFill>
                <a:latin typeface="Avenir Medium" panose="02000503020000020003" pitchFamily="2" charset="0"/>
                <a:sym typeface="Avenir Book"/>
              </a:rPr>
              <a:t>3.  Management </a:t>
            </a:r>
            <a:r>
              <a:rPr lang="en-US" sz="2000" b="1" kern="0" dirty="0">
                <a:solidFill>
                  <a:srgbClr val="006CBF"/>
                </a:solidFill>
                <a:latin typeface="Avenir Medium" panose="02000503020000020003" pitchFamily="2" charset="0"/>
                <a:sym typeface="Avenir Book"/>
              </a:rPr>
              <a:t>(clinical &amp; </a:t>
            </a:r>
            <a:r>
              <a:rPr lang="en-US" sz="2000" b="1" kern="0" dirty="0" smtClean="0">
                <a:solidFill>
                  <a:srgbClr val="006CBF"/>
                </a:solidFill>
                <a:latin typeface="Avenir Medium" panose="02000503020000020003" pitchFamily="2" charset="0"/>
                <a:sym typeface="Avenir Book"/>
              </a:rPr>
              <a:t>non-clinical)</a:t>
            </a:r>
          </a:p>
          <a:p>
            <a:pPr marL="555171" lvl="1" indent="-326571" defTabSz="4572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6CBF"/>
                </a:solidFill>
                <a:latin typeface="Avenir Medium" panose="02000503020000020003" pitchFamily="2" charset="0"/>
                <a:sym typeface="Avenir Book"/>
              </a:rPr>
              <a:t>Standardized clinical processes</a:t>
            </a:r>
          </a:p>
          <a:p>
            <a:pPr marL="555171" lvl="1" indent="-326571" defTabSz="4572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kern="0" dirty="0" smtClean="0">
                <a:solidFill>
                  <a:srgbClr val="006CBF"/>
                </a:solidFill>
                <a:latin typeface="Avenir Book"/>
                <a:sym typeface="Avenir Book"/>
              </a:rPr>
              <a:t>HR &amp; Fin. </a:t>
            </a:r>
            <a:r>
              <a:rPr lang="en-US" sz="2000" kern="0" dirty="0">
                <a:solidFill>
                  <a:srgbClr val="006CBF"/>
                </a:solidFill>
                <a:latin typeface="Avenir Book"/>
                <a:sym typeface="Avenir Book"/>
              </a:rPr>
              <a:t>management </a:t>
            </a:r>
            <a:endParaRPr lang="en-US" sz="2000" b="1" kern="0" dirty="0" smtClean="0">
              <a:solidFill>
                <a:srgbClr val="006CBF"/>
              </a:solidFill>
              <a:latin typeface="Avenir Medium" panose="02000503020000020003" pitchFamily="2" charset="0"/>
              <a:sym typeface="Avenir Book"/>
            </a:endParaRPr>
          </a:p>
          <a:p>
            <a:pPr marL="342900" indent="-342900" defTabSz="457200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4"/>
            </a:pPr>
            <a:r>
              <a:rPr lang="en-US" sz="2000" b="1" dirty="0" smtClean="0">
                <a:solidFill>
                  <a:schemeClr val="accent2"/>
                </a:solidFill>
                <a:latin typeface="Avenir Medium" panose="02000503020000020003" pitchFamily="2" charset="0"/>
                <a:sym typeface="Avenir Book"/>
              </a:rPr>
              <a:t>Care </a:t>
            </a:r>
            <a:r>
              <a:rPr lang="en-US" sz="2000" b="1" dirty="0">
                <a:solidFill>
                  <a:schemeClr val="accent2"/>
                </a:solidFill>
                <a:latin typeface="Avenir Medium" panose="02000503020000020003" pitchFamily="2" charset="0"/>
                <a:sym typeface="Avenir Book"/>
              </a:rPr>
              <a:t>model</a:t>
            </a:r>
          </a:p>
          <a:p>
            <a:pPr marL="571500" lvl="1" indent="-342900" defTabSz="4572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Avenir Book"/>
                <a:sym typeface="Avenir Book"/>
              </a:rPr>
              <a:t>Appropriate setting for care</a:t>
            </a:r>
          </a:p>
          <a:p>
            <a:pPr marL="571500" lvl="1" indent="-342900" defTabSz="4572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Avenir Book"/>
                <a:sym typeface="Avenir Book"/>
              </a:rPr>
              <a:t>Relations with other providers</a:t>
            </a:r>
          </a:p>
          <a:p>
            <a:pPr marL="342900" indent="-342900" defTabSz="457200">
              <a:spcBef>
                <a:spcPts val="600"/>
              </a:spcBef>
              <a:spcAft>
                <a:spcPts val="600"/>
              </a:spcAft>
              <a:buSzPct val="100000"/>
              <a:buFont typeface="+mj-lt"/>
              <a:buAutoNum type="arabicPeriod" startAt="4"/>
            </a:pPr>
            <a:r>
              <a:rPr lang="en-US" sz="2000" b="1" dirty="0">
                <a:solidFill>
                  <a:schemeClr val="accent2"/>
                </a:solidFill>
                <a:latin typeface="Avenir Medium" panose="02000503020000020003" pitchFamily="2" charset="0"/>
                <a:sym typeface="Avenir Book"/>
              </a:rPr>
              <a:t>Investment approach</a:t>
            </a:r>
          </a:p>
          <a:p>
            <a:pPr marL="571500" lvl="1" indent="-342900" defTabSz="4572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Avenir Book"/>
                <a:sym typeface="Avenir Book"/>
              </a:rPr>
              <a:t>PPPs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E02E9D-9C74-7349-9DE1-D70621852ABE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5625112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38568"/>
            <a:ext cx="10549128" cy="1143001"/>
          </a:xfrm>
        </p:spPr>
        <p:txBody>
          <a:bodyPr>
            <a:noAutofit/>
          </a:bodyPr>
          <a:lstStyle/>
          <a:p>
            <a:pPr algn="ctr"/>
            <a:r>
              <a:rPr lang="en-US" b="1" u="sng" dirty="0"/>
              <a:t>Incentives Matter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Emerging payment systems for hospitals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1"/>
          </p:nvPr>
        </p:nvSpPr>
        <p:spPr>
          <a:xfrm>
            <a:off x="990600" y="1621054"/>
            <a:ext cx="10000488" cy="441637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/>
              <a:t>Per Episode</a:t>
            </a:r>
            <a:r>
              <a:rPr lang="en-US" sz="2400" dirty="0"/>
              <a:t> (Case-Mix Adjusted)</a:t>
            </a:r>
          </a:p>
          <a:p>
            <a:pPr marL="948736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DRGs: Fixed Payment/Inpatient </a:t>
            </a:r>
            <a:r>
              <a:rPr lang="en-US" sz="1800" dirty="0" smtClean="0"/>
              <a:t>Stay by diagnostic group: Chile (and most OECD countries)</a:t>
            </a:r>
          </a:p>
          <a:p>
            <a:pPr marL="948736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Brazil – “AIH” case-based system  </a:t>
            </a:r>
          </a:p>
          <a:p>
            <a:pPr marL="948736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DRGs Used for used for measurement or budgetary </a:t>
            </a:r>
            <a:r>
              <a:rPr lang="en-US" sz="1800" dirty="0" smtClean="0"/>
              <a:t>purpose: Colombia, Mexico (IMSS), Argentina.</a:t>
            </a:r>
          </a:p>
          <a:p>
            <a:pPr>
              <a:defRPr/>
            </a:pPr>
            <a:r>
              <a:rPr lang="en-US" sz="2400" b="1" dirty="0" smtClean="0"/>
              <a:t>Global Budgets </a:t>
            </a:r>
            <a:r>
              <a:rPr lang="en-US" sz="2400" dirty="0" smtClean="0"/>
              <a:t>for Hospitals</a:t>
            </a:r>
          </a:p>
          <a:p>
            <a:pPr marL="948736" lvl="3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 smtClean="0"/>
              <a:t> </a:t>
            </a:r>
            <a:r>
              <a:rPr lang="en-US" sz="1800" dirty="0"/>
              <a:t>“1-Line” Fixed Payment for Specified </a:t>
            </a:r>
            <a:r>
              <a:rPr lang="en-US" sz="1800" dirty="0" smtClean="0"/>
              <a:t>Services (usually in a contract)</a:t>
            </a:r>
            <a:endParaRPr lang="en-US" sz="1800" dirty="0"/>
          </a:p>
          <a:p>
            <a:pPr marL="948736" lvl="3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 How Established Critical: inputs vs. outputs; case mix-adjuster helps</a:t>
            </a:r>
          </a:p>
          <a:p>
            <a:pPr marL="948736" lvl="4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Part of payment may be linked to performance</a:t>
            </a:r>
          </a:p>
          <a:p>
            <a:pPr marL="948736" lvl="4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Blended with </a:t>
            </a:r>
            <a:r>
              <a:rPr lang="en-US" sz="1800" dirty="0" smtClean="0"/>
              <a:t>DRGs in many OECD countries</a:t>
            </a:r>
            <a:endParaRPr lang="en-US" sz="1800" dirty="0"/>
          </a:p>
          <a:p>
            <a:pPr marL="948736" lvl="3" indent="-285750"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Brazil: Autonomous public hospitals (OSSs</a:t>
            </a:r>
            <a:r>
              <a:rPr lang="en-US" sz="1800" dirty="0" smtClean="0"/>
              <a:t>); UK</a:t>
            </a:r>
            <a:r>
              <a:rPr lang="en-US" sz="1800" dirty="0"/>
              <a:t>, Germany, France, Canada, Australia, </a:t>
            </a:r>
            <a:r>
              <a:rPr lang="en-US" sz="1800" dirty="0" smtClean="0"/>
              <a:t>Thailand</a:t>
            </a:r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3AB305-2090-A14A-ADB6-90C71C52E4D0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8427620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191" y="416060"/>
            <a:ext cx="10549128" cy="1143001"/>
          </a:xfrm>
        </p:spPr>
        <p:txBody>
          <a:bodyPr>
            <a:noAutofit/>
          </a:bodyPr>
          <a:lstStyle/>
          <a:p>
            <a:pPr algn="ctr"/>
            <a:r>
              <a:rPr lang="en-US" sz="3200" b="1" u="sng" dirty="0"/>
              <a:t>Governance/accountability Matters</a:t>
            </a:r>
            <a:r>
              <a:rPr lang="en-US" sz="3200" dirty="0"/>
              <a:t>: Comparison of Selected Efficiency </a:t>
            </a:r>
            <a:r>
              <a:rPr lang="en-US" sz="3200" dirty="0" smtClean="0"/>
              <a:t>Indicators</a:t>
            </a:r>
            <a:r>
              <a:rPr lang="en-US" sz="3200" dirty="0"/>
              <a:t>: </a:t>
            </a:r>
            <a:r>
              <a:rPr lang="en-US" sz="3200" dirty="0" smtClean="0"/>
              <a:t>Public Hospitals under </a:t>
            </a:r>
            <a:r>
              <a:rPr lang="en-US" sz="2800" dirty="0" smtClean="0"/>
              <a:t>OSS/PPP </a:t>
            </a:r>
            <a:r>
              <a:rPr lang="en-US" sz="2800" dirty="0"/>
              <a:t>and Direct </a:t>
            </a:r>
            <a:r>
              <a:rPr lang="en-US" sz="2800" dirty="0" smtClean="0"/>
              <a:t>Administration, </a:t>
            </a:r>
            <a:r>
              <a:rPr lang="en-US" sz="2800" dirty="0"/>
              <a:t>Sao Paulo, Brazil (2016)</a:t>
            </a:r>
            <a:endParaRPr lang="en-US" sz="4000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3D5F06A9-5F94-C84C-AE77-F6353025520F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27332688"/>
              </p:ext>
            </p:extLst>
          </p:nvPr>
        </p:nvGraphicFramePr>
        <p:xfrm>
          <a:off x="1101600" y="1831738"/>
          <a:ext cx="10081755" cy="4212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00">
                  <a:extLst>
                    <a:ext uri="{9D8B030D-6E8A-4147-A177-3AD203B41FA5}">
                      <a16:colId xmlns:a16="http://schemas.microsoft.com/office/drawing/2014/main" val="205179984"/>
                    </a:ext>
                  </a:extLst>
                </a:gridCol>
                <a:gridCol w="2144616">
                  <a:extLst>
                    <a:ext uri="{9D8B030D-6E8A-4147-A177-3AD203B41FA5}">
                      <a16:colId xmlns:a16="http://schemas.microsoft.com/office/drawing/2014/main" val="2916597972"/>
                    </a:ext>
                  </a:extLst>
                </a:gridCol>
                <a:gridCol w="3357939">
                  <a:extLst>
                    <a:ext uri="{9D8B030D-6E8A-4147-A177-3AD203B41FA5}">
                      <a16:colId xmlns:a16="http://schemas.microsoft.com/office/drawing/2014/main" val="2643052284"/>
                    </a:ext>
                  </a:extLst>
                </a:gridCol>
              </a:tblGrid>
              <a:tr h="78859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>
                          <a:latin typeface="Avenir Medium" panose="02000503020000020003" pitchFamily="2" charset="0"/>
                        </a:rPr>
                        <a:t>Indicator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>
                          <a:latin typeface="Avenir Medium" panose="02000503020000020003" pitchFamily="2" charset="0"/>
                        </a:rPr>
                        <a:t>OSS</a:t>
                      </a:r>
                    </a:p>
                    <a:p>
                      <a:pPr algn="ctr"/>
                      <a:r>
                        <a:rPr lang="en-US" sz="2400" b="1" i="0" dirty="0">
                          <a:latin typeface="Avenir Medium" panose="02000503020000020003" pitchFamily="2" charset="0"/>
                        </a:rPr>
                        <a:t>N=29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>
                          <a:latin typeface="Avenir Medium" panose="02000503020000020003" pitchFamily="2" charset="0"/>
                        </a:rPr>
                        <a:t>Direct Administration</a:t>
                      </a:r>
                    </a:p>
                    <a:p>
                      <a:pPr algn="ctr"/>
                      <a:r>
                        <a:rPr lang="en-US" sz="2400" b="1" i="0" dirty="0">
                          <a:latin typeface="Avenir Medium" panose="02000503020000020003" pitchFamily="2" charset="0"/>
                        </a:rPr>
                        <a:t>N=18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957481"/>
                  </a:ext>
                </a:extLst>
              </a:tr>
              <a:tr h="4135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Avg. length</a:t>
                      </a:r>
                      <a:r>
                        <a:rPr lang="en-US" sz="2000" baseline="0" dirty="0">
                          <a:latin typeface="Avenir Book" panose="02000503020000020003" pitchFamily="2" charset="0"/>
                        </a:rPr>
                        <a:t> of stay (days)</a:t>
                      </a:r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5.64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7.07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875491"/>
                  </a:ext>
                </a:extLst>
              </a:tr>
              <a:tr h="4135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% occupation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697300"/>
                  </a:ext>
                </a:extLst>
              </a:tr>
              <a:tr h="4135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Personnel/bed (no.)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5.95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8.41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631827"/>
                  </a:ext>
                </a:extLst>
              </a:tr>
              <a:tr h="4135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Cost/discharge ($R)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8,936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12,020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18264"/>
                  </a:ext>
                </a:extLst>
              </a:tr>
              <a:tr h="4135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Cost/patient day ($R)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1,583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1,701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4146079"/>
                  </a:ext>
                </a:extLst>
              </a:tr>
              <a:tr h="462028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Annual</a:t>
                      </a:r>
                      <a:r>
                        <a:rPr lang="en-US" sz="2000" baseline="0" dirty="0">
                          <a:latin typeface="Avenir Book" panose="02000503020000020003" pitchFamily="2" charset="0"/>
                        </a:rPr>
                        <a:t> cost/occupied bed ($R)</a:t>
                      </a:r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491,687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venir Book" panose="02000503020000020003" pitchFamily="2" charset="0"/>
                        </a:rPr>
                        <a:t>509,694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97322"/>
                  </a:ext>
                </a:extLst>
              </a:tr>
              <a:tr h="462028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venir Book" panose="02000503020000020003" pitchFamily="2" charset="0"/>
                        </a:rPr>
                        <a:t>Data</a:t>
                      </a:r>
                      <a:r>
                        <a:rPr lang="en-US" sz="2000" baseline="0" dirty="0" smtClean="0">
                          <a:latin typeface="Avenir Book" panose="02000503020000020003" pitchFamily="2" charset="0"/>
                        </a:rPr>
                        <a:t> Envelope Analysis (DEA)</a:t>
                      </a:r>
                      <a:r>
                        <a:rPr lang="en-US" sz="2000" dirty="0" smtClean="0">
                          <a:latin typeface="Avenir Book" panose="02000503020000020003" pitchFamily="2" charset="0"/>
                        </a:rPr>
                        <a:t> score</a:t>
                      </a:r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latin typeface="Avenir Book" panose="02000503020000020003" pitchFamily="2" charset="0"/>
                        </a:rPr>
                        <a:t>.52</a:t>
                      </a:r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latin typeface="Avenir Book" panose="02000503020000020003" pitchFamily="2" charset="0"/>
                        </a:rPr>
                        <a:t>.39</a:t>
                      </a:r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5276574"/>
                  </a:ext>
                </a:extLst>
              </a:tr>
              <a:tr h="3977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effectLst/>
                          <a:latin typeface="Avenir Book" panose="02000503020000020003" pitchFamily="2" charset="0"/>
                        </a:rPr>
                        <a:t>AIH</a:t>
                      </a:r>
                      <a:r>
                        <a:rPr lang="en-US" sz="2000" b="0" i="0" u="none" strike="noStrike" baseline="0" dirty="0">
                          <a:effectLst/>
                          <a:latin typeface="Avenir Book" panose="02000503020000020003" pitchFamily="2" charset="0"/>
                        </a:rPr>
                        <a:t> Avg. Payment </a:t>
                      </a:r>
                      <a:r>
                        <a:rPr lang="en-US" sz="2000" b="0" i="0" u="none" strike="noStrike" dirty="0">
                          <a:effectLst/>
                          <a:latin typeface="Avenir Book" panose="02000503020000020003" pitchFamily="2" charset="0"/>
                        </a:rPr>
                        <a:t>(R$)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 pitchFamily="2" charset="0"/>
                      </a:endParaRPr>
                    </a:p>
                  </a:txBody>
                  <a:tcPr marL="5292" marR="5292" marT="529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venir Book" panose="02000503020000020003" pitchFamily="2" charset="0"/>
                        </a:rPr>
                        <a:t>1,035.9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 pitchFamily="2" charset="0"/>
                      </a:endParaRPr>
                    </a:p>
                  </a:txBody>
                  <a:tcPr marL="5292" marR="5292" marT="529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venir Book" panose="02000503020000020003" pitchFamily="2" charset="0"/>
                        </a:rPr>
                        <a:t>872.1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 pitchFamily="2" charset="0"/>
                      </a:endParaRPr>
                    </a:p>
                  </a:txBody>
                  <a:tcPr marL="5292" marR="5292" marT="5292" marB="0" anchor="ctr"/>
                </a:tc>
                <a:extLst>
                  <a:ext uri="{0D108BD9-81ED-4DB2-BD59-A6C34878D82A}">
                    <a16:rowId xmlns:a16="http://schemas.microsoft.com/office/drawing/2014/main" val="13485681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5C46A5A-6095-9841-A706-0E033EF8DD2B}"/>
              </a:ext>
            </a:extLst>
          </p:cNvPr>
          <p:cNvSpPr/>
          <p:nvPr/>
        </p:nvSpPr>
        <p:spPr>
          <a:xfrm>
            <a:off x="1328155" y="6044339"/>
            <a:ext cx="24309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Avenir Book" panose="02000503020000020003" pitchFamily="2" charset="0"/>
              </a:rPr>
              <a:t>Source: </a:t>
            </a:r>
            <a:r>
              <a:rPr lang="en-US" sz="1200" dirty="0" err="1">
                <a:solidFill>
                  <a:srgbClr val="000000"/>
                </a:solidFill>
                <a:latin typeface="Avenir Book" panose="02000503020000020003" pitchFamily="2" charset="0"/>
              </a:rPr>
              <a:t>Bittar</a:t>
            </a:r>
            <a:r>
              <a:rPr lang="en-US" sz="1200" dirty="0">
                <a:solidFill>
                  <a:srgbClr val="000000"/>
                </a:solidFill>
                <a:latin typeface="Avenir Book" panose="02000503020000020003" pitchFamily="2" charset="0"/>
              </a:rPr>
              <a:t> and Mendes, 2017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5E8D7-67A6-5E4A-A58B-090C752C1D0D}"/>
              </a:ext>
            </a:extLst>
          </p:cNvPr>
          <p:cNvSpPr txBox="1"/>
          <p:nvPr/>
        </p:nvSpPr>
        <p:spPr>
          <a:xfrm>
            <a:off x="11417644" y="6439850"/>
            <a:ext cx="345989" cy="3539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Avenir Book" panose="02000503020000020003" pitchFamily="2" charset="0"/>
                <a:ea typeface="+mj-ea"/>
                <a:cs typeface="+mj-cs"/>
                <a:sym typeface="Calibri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712864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Gj0On_a_Cky_qXg5nTsdd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rXHWNkxEGBbxvRZVb_e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wYxGOwlxEC81V2QljX8Q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uQqyui2oUqogXSBh2Ww.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1QVPNLA6ECA2j_Kx._Jn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XPWl.pP2kyk6yqnA1I50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bSalJZavESCRm_c9.VYC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Mfus.3RzkqSicidb7SLXg"/>
</p:tagLst>
</file>

<file path=ppt/theme/theme1.xml><?xml version="1.0" encoding="utf-8"?>
<a:theme xmlns:a="http://schemas.openxmlformats.org/drawingml/2006/main" name="Aceso Slide Master 112515">
  <a:themeElements>
    <a:clrScheme name="Aceso Slide Master 112515">
      <a:dk1>
        <a:srgbClr val="2F276A"/>
      </a:dk1>
      <a:lt1>
        <a:srgbClr val="FFFFFF"/>
      </a:lt1>
      <a:dk2>
        <a:srgbClr val="A7A7A7"/>
      </a:dk2>
      <a:lt2>
        <a:srgbClr val="535353"/>
      </a:lt2>
      <a:accent1>
        <a:srgbClr val="2F276A"/>
      </a:accent1>
      <a:accent2>
        <a:srgbClr val="006CBF"/>
      </a:accent2>
      <a:accent3>
        <a:srgbClr val="65C8D0"/>
      </a:accent3>
      <a:accent4>
        <a:srgbClr val="F7C254"/>
      </a:accent4>
      <a:accent5>
        <a:srgbClr val="7368C6"/>
      </a:accent5>
      <a:accent6>
        <a:srgbClr val="6ABD9F"/>
      </a:accent6>
      <a:hlink>
        <a:srgbClr val="0000FF"/>
      </a:hlink>
      <a:folHlink>
        <a:srgbClr val="FF00FF"/>
      </a:folHlink>
    </a:clrScheme>
    <a:fontScheme name="Aceso Slide Master 112515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ceso Slide Master 112515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50800" cap="flat">
          <a:solidFill>
            <a:schemeClr val="accent1"/>
          </a:solidFill>
          <a:prstDash val="solid"/>
          <a:round/>
        </a:ln>
        <a:effectLst>
          <a:outerShdw blurRad="76200" dist="381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1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50800" cap="flat">
          <a:solidFill>
            <a:schemeClr val="accent1"/>
          </a:solidFill>
          <a:prstDash val="solid"/>
          <a:round/>
        </a:ln>
        <a:effectLst>
          <a:outerShdw blurRad="76200" dist="381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1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5C955B82D19E4B83E758B21AB0751C" ma:contentTypeVersion="15" ma:contentTypeDescription="Create a new document." ma:contentTypeScope="" ma:versionID="3a0ae218c2a817aade48f60819c4714c">
  <xsd:schema xmlns:xsd="http://www.w3.org/2001/XMLSchema" xmlns:xs="http://www.w3.org/2001/XMLSchema" xmlns:p="http://schemas.microsoft.com/office/2006/metadata/properties" xmlns:ns2="a0b9eb7d-64f5-4fd4-9e37-d4fc55f45d3f" xmlns:ns3="34bdb4a1-532e-466c-a840-5a5d02757c0b" xmlns:ns4="cdc7663a-08f0-4737-9e8c-148ce897a09c" targetNamespace="http://schemas.microsoft.com/office/2006/metadata/properties" ma:root="true" ma:fieldsID="2865b3a701266c2e223fa3503776a878" ns2:_="" ns3:_="" ns4:_="">
    <xsd:import namespace="a0b9eb7d-64f5-4fd4-9e37-d4fc55f45d3f"/>
    <xsd:import namespace="34bdb4a1-532e-466c-a840-5a5d02757c0b"/>
    <xsd:import namespace="cdc7663a-08f0-4737-9e8c-148ce897a0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b9eb7d-64f5-4fd4-9e37-d4fc55f45d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e61f9b1-e23d-4f49-b3d7-56b99155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db4a1-532e-466c-a840-5a5d02757c0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c7663a-08f0-4737-9e8c-148ce897a09c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212e9426-aaa5-4044-9a3d-272df834202a}" ma:internalName="TaxCatchAll" ma:showField="CatchAllData" ma:web="34bdb4a1-532e-466c-a840-5a5d02757c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b9eb7d-64f5-4fd4-9e37-d4fc55f45d3f">
      <Terms xmlns="http://schemas.microsoft.com/office/infopath/2007/PartnerControls"/>
    </lcf76f155ced4ddcb4097134ff3c332f>
    <TaxCatchAll xmlns="cdc7663a-08f0-4737-9e8c-148ce897a09c" xsi:nil="true"/>
  </documentManagement>
</p:properties>
</file>

<file path=customXml/itemProps1.xml><?xml version="1.0" encoding="utf-8"?>
<ds:datastoreItem xmlns:ds="http://schemas.openxmlformats.org/officeDocument/2006/customXml" ds:itemID="{D4286C0F-6E17-4C80-9987-A440BC08472F}"/>
</file>

<file path=customXml/itemProps2.xml><?xml version="1.0" encoding="utf-8"?>
<ds:datastoreItem xmlns:ds="http://schemas.openxmlformats.org/officeDocument/2006/customXml" ds:itemID="{E139D2B9-6222-4734-A40F-123B4ADBFB54}"/>
</file>

<file path=customXml/itemProps3.xml><?xml version="1.0" encoding="utf-8"?>
<ds:datastoreItem xmlns:ds="http://schemas.openxmlformats.org/officeDocument/2006/customXml" ds:itemID="{0911736B-C84B-4278-B52A-EC00B624CA21}"/>
</file>

<file path=docProps/app.xml><?xml version="1.0" encoding="utf-8"?>
<Properties xmlns="http://schemas.openxmlformats.org/officeDocument/2006/extended-properties" xmlns:vt="http://schemas.openxmlformats.org/officeDocument/2006/docPropsVTypes">
  <TotalTime>14922</TotalTime>
  <Words>1300</Words>
  <Application>Microsoft Office PowerPoint</Application>
  <PresentationFormat>Widescreen</PresentationFormat>
  <Paragraphs>256</Paragraphs>
  <Slides>18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ＭＳ Ｐゴシック</vt:lpstr>
      <vt:lpstr>Andes ExtraLight</vt:lpstr>
      <vt:lpstr>Arial</vt:lpstr>
      <vt:lpstr>Arial Unicode MS</vt:lpstr>
      <vt:lpstr>Avenir Book</vt:lpstr>
      <vt:lpstr>Avenir Heavy</vt:lpstr>
      <vt:lpstr>Avenir Medium</vt:lpstr>
      <vt:lpstr>Calibri</vt:lpstr>
      <vt:lpstr>Courier New</vt:lpstr>
      <vt:lpstr>Helvetica</vt:lpstr>
      <vt:lpstr>Symbol</vt:lpstr>
      <vt:lpstr>Times New Roman</vt:lpstr>
      <vt:lpstr>Wingdings</vt:lpstr>
      <vt:lpstr>Aceso Slide Master 112515</vt:lpstr>
      <vt:lpstr>think-cell Slide</vt:lpstr>
      <vt:lpstr>Clip</vt:lpstr>
      <vt:lpstr>PowerPoint Presentation</vt:lpstr>
      <vt:lpstr>Summary</vt:lpstr>
      <vt:lpstr>What is efficiency?</vt:lpstr>
      <vt:lpstr>Why hospitals?</vt:lpstr>
      <vt:lpstr>Inefficiencies observed in LAC hospitals</vt:lpstr>
      <vt:lpstr>Inefficiencies observed in LAC hospitals</vt:lpstr>
      <vt:lpstr>What matters for improving hospital efficiency  (and quality) - no magic bullet</vt:lpstr>
      <vt:lpstr>Incentives Matter:  Emerging payment systems for hospitals</vt:lpstr>
      <vt:lpstr>Governance/accountability Matters: Comparison of Selected Efficiency Indicators: Public Hospitals under OSS/PPP and Direct Administration, Sao Paulo, Brazil (2016)</vt:lpstr>
      <vt:lpstr>Management Matters: World Management Survey:  Hospital Management Practice Domains</vt:lpstr>
      <vt:lpstr>World Management Survey:  Cross country variation in hospital management</vt:lpstr>
      <vt:lpstr>Management matters: Good management is strongly correlated with better clinical and financial performance (World Management Survey)</vt:lpstr>
      <vt:lpstr>Care models matter:  Disease burden – thinking beyond the hospital</vt:lpstr>
      <vt:lpstr>Continuum of Care Efforts –&gt; Coordinated care</vt:lpstr>
      <vt:lpstr>Investment approach matters:  The historical arguments for hospitals – still valid?</vt:lpstr>
      <vt:lpstr>Traditional and modern approaches to hospital investment planning</vt:lpstr>
      <vt:lpstr>Brazil: Suggested Policies to Improve Efficiency with Estimated Savings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Gerard La Forgia</dc:creator>
  <cp:lastModifiedBy>Gerard La Forgia</cp:lastModifiedBy>
  <cp:revision>140</cp:revision>
  <dcterms:created xsi:type="dcterms:W3CDTF">2021-11-20T16:07:13Z</dcterms:created>
  <dcterms:modified xsi:type="dcterms:W3CDTF">2021-12-01T19:31:27Z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0x010100955C955B82D19E4B83E758B21AB0751C</vt:lpwstr>
  </property>
  <property fmtid="{D5CDD505-2E9C-101B-9397-08002B2CF9AE}" pid="3" name="MediaServiceImageTags">
    <vt:lpwstr/>
  </property>
</Properties>
</file>