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drawings/drawing1.xml" ContentType="application/vnd.openxmlformats-officedocument.drawingml.chartshapes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media/image57.jpg" ContentType="image/jpg"/>
  <Override PartName="/ppt/media/image58.jpg" ContentType="image/jpg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media/image49.jpg" ContentType="image/jpg"/>
  <Override PartName="/ppt/media/image50.jpg" ContentType="image/jpg"/>
  <Override PartName="/ppt/media/image63.jpg" ContentType="image/jpg"/>
  <Override PartName="/ppt/media/image64.jpg" ContentType="image/jpg"/>
  <Override PartName="/ppt/media/image65.jpg" ContentType="image/jpg"/>
  <Override PartName="/ppt/media/image66.jpg" ContentType="image/jpg"/>
  <Override PartName="/ppt/media/image67.jpg" ContentType="image/jpg"/>
  <Override PartName="/ppt/media/image68.jpg" ContentType="image/jpg"/>
  <Override PartName="/ppt/authors.xml" ContentType="application/vnd.ms-powerpoint.authors+xml"/>
  <Override PartName="/ppt/media/image61.jpg" ContentType="image/jpg"/>
  <Override PartName="/ppt/media/image56.jpg" ContentType="image/jpg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7" r:id="rId1"/>
  </p:sldMasterIdLst>
  <p:notesMasterIdLst>
    <p:notesMasterId r:id="rId31"/>
  </p:notesMasterIdLst>
  <p:handoutMasterIdLst>
    <p:handoutMasterId r:id="rId32"/>
  </p:handoutMasterIdLst>
  <p:sldIdLst>
    <p:sldId id="263" r:id="rId2"/>
    <p:sldId id="503" r:id="rId3"/>
    <p:sldId id="505" r:id="rId4"/>
    <p:sldId id="502" r:id="rId5"/>
    <p:sldId id="1412" r:id="rId6"/>
    <p:sldId id="507" r:id="rId7"/>
    <p:sldId id="285" r:id="rId8"/>
    <p:sldId id="1327" r:id="rId9"/>
    <p:sldId id="291" r:id="rId10"/>
    <p:sldId id="433" r:id="rId11"/>
    <p:sldId id="499" r:id="rId12"/>
    <p:sldId id="1500" r:id="rId13"/>
    <p:sldId id="1487" r:id="rId14"/>
    <p:sldId id="1490" r:id="rId15"/>
    <p:sldId id="1493" r:id="rId16"/>
    <p:sldId id="441" r:id="rId17"/>
    <p:sldId id="442" r:id="rId18"/>
    <p:sldId id="1501" r:id="rId19"/>
    <p:sldId id="630" r:id="rId20"/>
    <p:sldId id="1497" r:id="rId21"/>
    <p:sldId id="631" r:id="rId22"/>
    <p:sldId id="264" r:id="rId23"/>
    <p:sldId id="1499" r:id="rId24"/>
    <p:sldId id="1498" r:id="rId25"/>
    <p:sldId id="1502" r:id="rId26"/>
    <p:sldId id="512" r:id="rId27"/>
    <p:sldId id="1489" r:id="rId28"/>
    <p:sldId id="259" r:id="rId29"/>
    <p:sldId id="261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8B5461-7A56-C247-3C24-F3B9DC02839D}" name="Saudamini Dabak" initials="SD" userId="28f488ead33b8905" providerId="Windows Live"/>
  <p188:author id="{016BB872-10D3-FEE0-FDBB-F5CBC4960251}" name="Manit Sittimart" initials="MS" userId="1a41f8dd639428ac" providerId="Windows Live"/>
  <p188:author id="{2510A98E-2839-FEC4-EC8D-79FB5B28DC3C}" name="Wanrudee Mink I." initials="WMI" userId="218919359092f722" providerId="Windows Live"/>
  <p188:author id="{4EF7A0C1-2A52-8656-9AD1-E79017C9046A}" name="Aparna Ananth" initials="AA" userId="960007f4f9e53c8e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thijade" initials="H" lastIdx="1" clrIdx="0">
    <p:extLst>
      <p:ext uri="{19B8F6BF-5375-455C-9EA6-DF929625EA0E}">
        <p15:presenceInfo xmlns:p15="http://schemas.microsoft.com/office/powerpoint/2012/main" userId="Athijade" providerId="None"/>
      </p:ext>
    </p:extLst>
  </p:cmAuthor>
  <p:cmAuthor id="2" name="Saudamini Dabak" initials="SD" lastIdx="5" clrIdx="1">
    <p:extLst>
      <p:ext uri="{19B8F6BF-5375-455C-9EA6-DF929625EA0E}">
        <p15:presenceInfo xmlns:p15="http://schemas.microsoft.com/office/powerpoint/2012/main" userId="28f488ead33b8905" providerId="Windows Live"/>
      </p:ext>
    </p:extLst>
  </p:cmAuthor>
  <p:cmAuthor id="3" name="Dr.Yot" initials="D" lastIdx="2" clrIdx="2">
    <p:extLst>
      <p:ext uri="{19B8F6BF-5375-455C-9EA6-DF929625EA0E}">
        <p15:presenceInfo xmlns:p15="http://schemas.microsoft.com/office/powerpoint/2012/main" userId="Dr.Yo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EE4"/>
    <a:srgbClr val="253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99" autoAdjust="0"/>
    <p:restoredTop sz="95226" autoAdjust="0"/>
  </p:normalViewPr>
  <p:slideViewPr>
    <p:cSldViewPr snapToGrid="0">
      <p:cViewPr varScale="1">
        <p:scale>
          <a:sx n="82" d="100"/>
          <a:sy n="82" d="100"/>
        </p:scale>
        <p:origin x="28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38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884685690659401E-2"/>
          <c:w val="1"/>
          <c:h val="0.85704017716458958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14C-48F7-B950-E84E30BF99F2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14C-48F7-B950-E84E30BF99F2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14C-48F7-B950-E84E30BF99F2}"/>
              </c:ext>
            </c:extLst>
          </c:dPt>
          <c:dLbls>
            <c:dLbl>
              <c:idx val="1"/>
              <c:dLblPos val="ct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164998715504921"/>
                      <c:h val="0.122867403317567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14C-48F7-B950-E84E30BF99F2}"/>
                </c:ext>
              </c:extLst>
            </c:dLbl>
            <c:dLbl>
              <c:idx val="2"/>
              <c:layout>
                <c:manualLayout>
                  <c:x val="7.2102044263274656E-2"/>
                  <c:y val="0.1790450686647087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Effectiveness</a:t>
                    </a:r>
                    <a:r>
                      <a:rPr lang="en-US" baseline="0" dirty="0"/>
                      <a:t> &amp; </a:t>
                    </a:r>
                    <a:fld id="{F7C4A4FA-800E-4649-AF3B-03D027C45F23}" type="CATEGORYNAME">
                      <a:rPr lang="en-US" smtClean="0"/>
                      <a:pPr/>
                      <a:t>[CATEGORY NAME]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115359012826501"/>
                      <c:h val="0.2299575842953971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14C-48F7-B950-E84E30BF99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TH SarabunPSK" panose="020B0500040200020003" pitchFamily="34" charset="-34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Sheet6!$B$1:$B$3</c:f>
              <c:strCache>
                <c:ptCount val="3"/>
                <c:pt idx="0">
                  <c:v>Budget
impact</c:v>
                </c:pt>
                <c:pt idx="1">
                  <c:v>Feasibility</c:v>
                </c:pt>
                <c:pt idx="2">
                  <c:v>Cost
effectiveness</c:v>
                </c:pt>
              </c:strCache>
            </c:strRef>
          </c:cat>
          <c:val>
            <c:numRef>
              <c:f>Sheet6!$A$1:$A$3</c:f>
              <c:numCache>
                <c:formatCode>General</c:formatCode>
                <c:ptCount val="3"/>
                <c:pt idx="0">
                  <c:v>33.333333333333336</c:v>
                </c:pt>
                <c:pt idx="1">
                  <c:v>33.333333333333336</c:v>
                </c:pt>
                <c:pt idx="2">
                  <c:v>33.333333333333336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14C-48F7-B950-E84E30BF99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bg1"/>
          </a:solidFill>
          <a:latin typeface="+mn-lt"/>
          <a:cs typeface="TH SarabunPSK" panose="020B0500040200020003" pitchFamily="34" charset="-34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en-US" dirty="0">
                <a:solidFill>
                  <a:schemeClr val="tx1"/>
                </a:solidFill>
              </a:rPr>
              <a:t>Example: Threshold analysis for price of oxaliplatin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23869154548586924"/>
          <c:y val="0.25604385202272412"/>
          <c:w val="0.65866125937656173"/>
          <c:h val="0.601103582054340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threshold analysis for price of oxaliplatin price to be cost-effective under the Thai health care setting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Original price</c:v>
                </c:pt>
                <c:pt idx="1">
                  <c:v>Negotiated price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#,##0">
                  <c:v>8000</c:v>
                </c:pt>
                <c:pt idx="1">
                  <c:v>2500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A9-472E-8274-2714035DAF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701344832"/>
        <c:axId val="-1701335584"/>
      </c:barChart>
      <c:catAx>
        <c:axId val="-17013448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701335584"/>
        <c:crosses val="autoZero"/>
        <c:auto val="1"/>
        <c:lblAlgn val="ctr"/>
        <c:lblOffset val="100"/>
        <c:noMultiLvlLbl val="0"/>
      </c:catAx>
      <c:valAx>
        <c:axId val="-1701335584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THB</a:t>
                </a:r>
              </a:p>
            </c:rich>
          </c:tx>
          <c:overlay val="0"/>
        </c:title>
        <c:numFmt formatCode="#,##0" sourceLinked="1"/>
        <c:majorTickMark val="out"/>
        <c:minorTickMark val="none"/>
        <c:tickLblPos val="nextTo"/>
        <c:crossAx val="-17013448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pngimg.com/download/24544" TargetMode="External"/><Relationship Id="rId1" Type="http://schemas.openxmlformats.org/officeDocument/2006/relationships/image" Target="../media/image4.png"/><Relationship Id="rId6" Type="http://schemas.openxmlformats.org/officeDocument/2006/relationships/hyperlink" Target="https://www.publicdomainpictures.net/en/view-image.php?image=361700&amp;picture=people-network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www.pngall.com/gold-medal-png" TargetMode="Externa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pngimg.com/download/24544" TargetMode="External"/><Relationship Id="rId1" Type="http://schemas.openxmlformats.org/officeDocument/2006/relationships/image" Target="../media/image4.png"/><Relationship Id="rId6" Type="http://schemas.openxmlformats.org/officeDocument/2006/relationships/hyperlink" Target="https://www.publicdomainpictures.net/en/view-image.php?image=361700&amp;picture=people-network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www.pngall.com/gold-medal-png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D0F8F9-3CA1-4FC4-B466-B45E55506D2C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8048FE6-8B1C-4169-A4D1-A5775E70701F}">
      <dgm:prSet phldrT="[Text]"/>
      <dgm:spPr/>
      <dgm:t>
        <a:bodyPr/>
        <a:lstStyle/>
        <a:p>
          <a:r>
            <a:rPr lang="en-US" dirty="0">
              <a:latin typeface="+mn-lt"/>
              <a:cs typeface="TH SarabunPSK" panose="020B0500040200020003" pitchFamily="34" charset="-34"/>
            </a:rPr>
            <a:t>Introduction to Healthcare and HTA in Thailand</a:t>
          </a:r>
        </a:p>
      </dgm:t>
    </dgm:pt>
    <dgm:pt modelId="{96553AA5-C636-412C-ADCE-B16D6E207EDC}" type="parTrans" cxnId="{536FB7D2-2D5B-41E8-8CED-E3387EB7F0C3}">
      <dgm:prSet/>
      <dgm:spPr/>
      <dgm:t>
        <a:bodyPr/>
        <a:lstStyle/>
        <a:p>
          <a:endParaRPr lang="en-US">
            <a:latin typeface="+mn-lt"/>
            <a:cs typeface="TH SarabunPSK" panose="020B0500040200020003" pitchFamily="34" charset="-34"/>
          </a:endParaRPr>
        </a:p>
      </dgm:t>
    </dgm:pt>
    <dgm:pt modelId="{6E3D6F08-1728-4F59-8B90-83089C294FAD}" type="sibTrans" cxnId="{536FB7D2-2D5B-41E8-8CED-E3387EB7F0C3}">
      <dgm:prSet/>
      <dgm:spPr/>
      <dgm:t>
        <a:bodyPr/>
        <a:lstStyle/>
        <a:p>
          <a:endParaRPr lang="en-US">
            <a:latin typeface="+mn-lt"/>
            <a:cs typeface="TH SarabunPSK" panose="020B0500040200020003" pitchFamily="34" charset="-34"/>
          </a:endParaRPr>
        </a:p>
      </dgm:t>
    </dgm:pt>
    <dgm:pt modelId="{088D431B-83AA-4CC3-9C63-41D5EDD1371E}">
      <dgm:prSet phldrT="[Text]"/>
      <dgm:spPr/>
      <dgm:t>
        <a:bodyPr/>
        <a:lstStyle/>
        <a:p>
          <a:r>
            <a:rPr lang="en-US" dirty="0">
              <a:latin typeface="+mn-lt"/>
              <a:cs typeface="TH SarabunPSK" panose="020B0500040200020003" pitchFamily="34" charset="-34"/>
            </a:rPr>
            <a:t>Case studies and channels for applying HTA in Thailand</a:t>
          </a:r>
        </a:p>
      </dgm:t>
    </dgm:pt>
    <dgm:pt modelId="{F24EC711-EACC-468D-B64F-C40618985455}" type="parTrans" cxnId="{0F6C9290-483E-4569-899D-2F603A3FCF21}">
      <dgm:prSet/>
      <dgm:spPr/>
      <dgm:t>
        <a:bodyPr/>
        <a:lstStyle/>
        <a:p>
          <a:endParaRPr lang="en-US">
            <a:latin typeface="+mn-lt"/>
            <a:cs typeface="TH SarabunPSK" panose="020B0500040200020003" pitchFamily="34" charset="-34"/>
          </a:endParaRPr>
        </a:p>
      </dgm:t>
    </dgm:pt>
    <dgm:pt modelId="{D2C7BDE7-F029-40CF-972D-C247FE8319C4}" type="sibTrans" cxnId="{0F6C9290-483E-4569-899D-2F603A3FCF21}">
      <dgm:prSet/>
      <dgm:spPr/>
      <dgm:t>
        <a:bodyPr/>
        <a:lstStyle/>
        <a:p>
          <a:endParaRPr lang="en-US">
            <a:latin typeface="+mn-lt"/>
            <a:cs typeface="TH SarabunPSK" panose="020B0500040200020003" pitchFamily="34" charset="-34"/>
          </a:endParaRPr>
        </a:p>
      </dgm:t>
    </dgm:pt>
    <dgm:pt modelId="{AC57F721-13FA-4A64-81A7-4D9222805776}">
      <dgm:prSet phldrT="[Text]"/>
      <dgm:spPr/>
      <dgm:t>
        <a:bodyPr/>
        <a:lstStyle/>
        <a:p>
          <a:r>
            <a:rPr lang="en-US" dirty="0">
              <a:latin typeface="+mn-lt"/>
              <a:cs typeface="TH SarabunPSK" panose="020B0500040200020003" pitchFamily="34" charset="-34"/>
            </a:rPr>
            <a:t>Work in response to COVID-19 and International Collaboration</a:t>
          </a:r>
        </a:p>
      </dgm:t>
    </dgm:pt>
    <dgm:pt modelId="{0EE1CDA5-C24C-4C1A-8EAA-F24216F2F015}" type="parTrans" cxnId="{5AFC1661-45FE-4CB1-B58F-9A6AA9537CD5}">
      <dgm:prSet/>
      <dgm:spPr/>
      <dgm:t>
        <a:bodyPr/>
        <a:lstStyle/>
        <a:p>
          <a:endParaRPr lang="en-US">
            <a:latin typeface="+mn-lt"/>
            <a:cs typeface="TH SarabunPSK" panose="020B0500040200020003" pitchFamily="34" charset="-34"/>
          </a:endParaRPr>
        </a:p>
      </dgm:t>
    </dgm:pt>
    <dgm:pt modelId="{CC04B730-ACFD-4808-AD3E-AD3791605CAB}" type="sibTrans" cxnId="{5AFC1661-45FE-4CB1-B58F-9A6AA9537CD5}">
      <dgm:prSet/>
      <dgm:spPr/>
      <dgm:t>
        <a:bodyPr/>
        <a:lstStyle/>
        <a:p>
          <a:endParaRPr lang="en-US">
            <a:latin typeface="+mn-lt"/>
            <a:cs typeface="TH SarabunPSK" panose="020B0500040200020003" pitchFamily="34" charset="-34"/>
          </a:endParaRPr>
        </a:p>
      </dgm:t>
    </dgm:pt>
    <dgm:pt modelId="{75FB1E20-D51B-48DC-9D5E-B243B67554CD}" type="pres">
      <dgm:prSet presAssocID="{A1D0F8F9-3CA1-4FC4-B466-B45E55506D2C}" presName="Name0" presStyleCnt="0">
        <dgm:presLayoutVars>
          <dgm:chMax val="7"/>
          <dgm:chPref val="7"/>
          <dgm:dir/>
        </dgm:presLayoutVars>
      </dgm:prSet>
      <dgm:spPr/>
    </dgm:pt>
    <dgm:pt modelId="{962B49AA-38C8-41AA-9775-332CCA103FD3}" type="pres">
      <dgm:prSet presAssocID="{A1D0F8F9-3CA1-4FC4-B466-B45E55506D2C}" presName="Name1" presStyleCnt="0"/>
      <dgm:spPr/>
    </dgm:pt>
    <dgm:pt modelId="{077E7F99-18BB-4738-9B59-FCCC0798CBD0}" type="pres">
      <dgm:prSet presAssocID="{A1D0F8F9-3CA1-4FC4-B466-B45E55506D2C}" presName="cycle" presStyleCnt="0"/>
      <dgm:spPr/>
    </dgm:pt>
    <dgm:pt modelId="{E0772F47-36F7-4F12-BA7F-620DA12BBCC3}" type="pres">
      <dgm:prSet presAssocID="{A1D0F8F9-3CA1-4FC4-B466-B45E55506D2C}" presName="srcNode" presStyleLbl="node1" presStyleIdx="0" presStyleCnt="3"/>
      <dgm:spPr/>
    </dgm:pt>
    <dgm:pt modelId="{DEE8EE39-1F1C-48F7-96A3-AB1FF2B0C357}" type="pres">
      <dgm:prSet presAssocID="{A1D0F8F9-3CA1-4FC4-B466-B45E55506D2C}" presName="conn" presStyleLbl="parChTrans1D2" presStyleIdx="0" presStyleCnt="1"/>
      <dgm:spPr/>
    </dgm:pt>
    <dgm:pt modelId="{E91DAC47-1119-4DC1-A8BD-CF8ACF6AF810}" type="pres">
      <dgm:prSet presAssocID="{A1D0F8F9-3CA1-4FC4-B466-B45E55506D2C}" presName="extraNode" presStyleLbl="node1" presStyleIdx="0" presStyleCnt="3"/>
      <dgm:spPr/>
    </dgm:pt>
    <dgm:pt modelId="{B5926257-6217-4427-A268-C494A0E8F09E}" type="pres">
      <dgm:prSet presAssocID="{A1D0F8F9-3CA1-4FC4-B466-B45E55506D2C}" presName="dstNode" presStyleLbl="node1" presStyleIdx="0" presStyleCnt="3"/>
      <dgm:spPr/>
    </dgm:pt>
    <dgm:pt modelId="{0CF8AC93-9200-4DD5-90CF-80265D11287C}" type="pres">
      <dgm:prSet presAssocID="{E8048FE6-8B1C-4169-A4D1-A5775E70701F}" presName="text_1" presStyleLbl="node1" presStyleIdx="0" presStyleCnt="3">
        <dgm:presLayoutVars>
          <dgm:bulletEnabled val="1"/>
        </dgm:presLayoutVars>
      </dgm:prSet>
      <dgm:spPr/>
    </dgm:pt>
    <dgm:pt modelId="{852E873B-503A-47E3-BBC2-8937AA44000B}" type="pres">
      <dgm:prSet presAssocID="{E8048FE6-8B1C-4169-A4D1-A5775E70701F}" presName="accent_1" presStyleCnt="0"/>
      <dgm:spPr/>
    </dgm:pt>
    <dgm:pt modelId="{48C60A24-F989-456A-8C56-ACAF76DB35FD}" type="pres">
      <dgm:prSet presAssocID="{E8048FE6-8B1C-4169-A4D1-A5775E70701F}" presName="accentRepeatNode" presStyleLbl="solidFgAcc1" presStyleIdx="0" presStyleCnt="3"/>
      <dgm:spPr>
        <a:blipFill dpi="0"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a:blipFill>
      </dgm:spPr>
    </dgm:pt>
    <dgm:pt modelId="{E8F2DFC9-0FE8-4565-A97C-C32D9C23EFB4}" type="pres">
      <dgm:prSet presAssocID="{088D431B-83AA-4CC3-9C63-41D5EDD1371E}" presName="text_2" presStyleLbl="node1" presStyleIdx="1" presStyleCnt="3">
        <dgm:presLayoutVars>
          <dgm:bulletEnabled val="1"/>
        </dgm:presLayoutVars>
      </dgm:prSet>
      <dgm:spPr/>
    </dgm:pt>
    <dgm:pt modelId="{089ACB4A-0519-4994-BF36-C38A9B80C98A}" type="pres">
      <dgm:prSet presAssocID="{088D431B-83AA-4CC3-9C63-41D5EDD1371E}" presName="accent_2" presStyleCnt="0"/>
      <dgm:spPr/>
    </dgm:pt>
    <dgm:pt modelId="{39A27804-A300-4381-8A33-244DD41FBC24}" type="pres">
      <dgm:prSet presAssocID="{088D431B-83AA-4CC3-9C63-41D5EDD1371E}" presName="accentRepeatNode" presStyleLbl="solidFgAcc1" presStyleIdx="1" presStyleCnt="3"/>
      <dgm:spPr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a:blipFill>
      </dgm:spPr>
    </dgm:pt>
    <dgm:pt modelId="{3A7C8653-4153-4305-8BC4-B52F6D4BFF54}" type="pres">
      <dgm:prSet presAssocID="{AC57F721-13FA-4A64-81A7-4D9222805776}" presName="text_3" presStyleLbl="node1" presStyleIdx="2" presStyleCnt="3">
        <dgm:presLayoutVars>
          <dgm:bulletEnabled val="1"/>
        </dgm:presLayoutVars>
      </dgm:prSet>
      <dgm:spPr/>
    </dgm:pt>
    <dgm:pt modelId="{333E5E80-42FB-4EDD-ACAD-07BDF535CF5E}" type="pres">
      <dgm:prSet presAssocID="{AC57F721-13FA-4A64-81A7-4D9222805776}" presName="accent_3" presStyleCnt="0"/>
      <dgm:spPr/>
    </dgm:pt>
    <dgm:pt modelId="{475D7AC7-E958-495D-9DCD-40FCF7198422}" type="pres">
      <dgm:prSet presAssocID="{AC57F721-13FA-4A64-81A7-4D9222805776}" presName="accentRepeatNode" presStyleLbl="solidFgAcc1" presStyleIdx="2" presStyleCnt="3"/>
      <dgm:spPr>
        <a:blipFill dpi="0" rotWithShape="0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/>
          </a:stretch>
        </a:blipFill>
      </dgm:spPr>
    </dgm:pt>
  </dgm:ptLst>
  <dgm:cxnLst>
    <dgm:cxn modelId="{3CB9CA14-BCFD-4F6C-BB3D-673B21FE2ADA}" type="presOf" srcId="{6E3D6F08-1728-4F59-8B90-83089C294FAD}" destId="{DEE8EE39-1F1C-48F7-96A3-AB1FF2B0C357}" srcOrd="0" destOrd="0" presId="urn:microsoft.com/office/officeart/2008/layout/VerticalCurvedList"/>
    <dgm:cxn modelId="{7AA37521-AC7D-4E9D-85D5-4AAEF3E27FEB}" type="presOf" srcId="{E8048FE6-8B1C-4169-A4D1-A5775E70701F}" destId="{0CF8AC93-9200-4DD5-90CF-80265D11287C}" srcOrd="0" destOrd="0" presId="urn:microsoft.com/office/officeart/2008/layout/VerticalCurvedList"/>
    <dgm:cxn modelId="{5AFC1661-45FE-4CB1-B58F-9A6AA9537CD5}" srcId="{A1D0F8F9-3CA1-4FC4-B466-B45E55506D2C}" destId="{AC57F721-13FA-4A64-81A7-4D9222805776}" srcOrd="2" destOrd="0" parTransId="{0EE1CDA5-C24C-4C1A-8EAA-F24216F2F015}" sibTransId="{CC04B730-ACFD-4808-AD3E-AD3791605CAB}"/>
    <dgm:cxn modelId="{2F795365-12B5-44B5-9F7C-1F4C4ED74B74}" type="presOf" srcId="{088D431B-83AA-4CC3-9C63-41D5EDD1371E}" destId="{E8F2DFC9-0FE8-4565-A97C-C32D9C23EFB4}" srcOrd="0" destOrd="0" presId="urn:microsoft.com/office/officeart/2008/layout/VerticalCurvedList"/>
    <dgm:cxn modelId="{6B9C0D87-3BF1-4E65-A319-9E1DD2D0341C}" type="presOf" srcId="{AC57F721-13FA-4A64-81A7-4D9222805776}" destId="{3A7C8653-4153-4305-8BC4-B52F6D4BFF54}" srcOrd="0" destOrd="0" presId="urn:microsoft.com/office/officeart/2008/layout/VerticalCurvedList"/>
    <dgm:cxn modelId="{58272E89-E758-4449-9D6D-AD88E23852DD}" type="presOf" srcId="{A1D0F8F9-3CA1-4FC4-B466-B45E55506D2C}" destId="{75FB1E20-D51B-48DC-9D5E-B243B67554CD}" srcOrd="0" destOrd="0" presId="urn:microsoft.com/office/officeart/2008/layout/VerticalCurvedList"/>
    <dgm:cxn modelId="{0F6C9290-483E-4569-899D-2F603A3FCF21}" srcId="{A1D0F8F9-3CA1-4FC4-B466-B45E55506D2C}" destId="{088D431B-83AA-4CC3-9C63-41D5EDD1371E}" srcOrd="1" destOrd="0" parTransId="{F24EC711-EACC-468D-B64F-C40618985455}" sibTransId="{D2C7BDE7-F029-40CF-972D-C247FE8319C4}"/>
    <dgm:cxn modelId="{536FB7D2-2D5B-41E8-8CED-E3387EB7F0C3}" srcId="{A1D0F8F9-3CA1-4FC4-B466-B45E55506D2C}" destId="{E8048FE6-8B1C-4169-A4D1-A5775E70701F}" srcOrd="0" destOrd="0" parTransId="{96553AA5-C636-412C-ADCE-B16D6E207EDC}" sibTransId="{6E3D6F08-1728-4F59-8B90-83089C294FAD}"/>
    <dgm:cxn modelId="{896B6CF5-AC57-42C4-9704-C4FE76398D23}" type="presParOf" srcId="{75FB1E20-D51B-48DC-9D5E-B243B67554CD}" destId="{962B49AA-38C8-41AA-9775-332CCA103FD3}" srcOrd="0" destOrd="0" presId="urn:microsoft.com/office/officeart/2008/layout/VerticalCurvedList"/>
    <dgm:cxn modelId="{6C584300-2B09-42CF-93AF-592C209AB0F8}" type="presParOf" srcId="{962B49AA-38C8-41AA-9775-332CCA103FD3}" destId="{077E7F99-18BB-4738-9B59-FCCC0798CBD0}" srcOrd="0" destOrd="0" presId="urn:microsoft.com/office/officeart/2008/layout/VerticalCurvedList"/>
    <dgm:cxn modelId="{3A35B79C-269E-40E7-AAB8-26EFB5FBD409}" type="presParOf" srcId="{077E7F99-18BB-4738-9B59-FCCC0798CBD0}" destId="{E0772F47-36F7-4F12-BA7F-620DA12BBCC3}" srcOrd="0" destOrd="0" presId="urn:microsoft.com/office/officeart/2008/layout/VerticalCurvedList"/>
    <dgm:cxn modelId="{729BF6DF-8E55-4D23-8112-0C4CB5F500F2}" type="presParOf" srcId="{077E7F99-18BB-4738-9B59-FCCC0798CBD0}" destId="{DEE8EE39-1F1C-48F7-96A3-AB1FF2B0C357}" srcOrd="1" destOrd="0" presId="urn:microsoft.com/office/officeart/2008/layout/VerticalCurvedList"/>
    <dgm:cxn modelId="{D101C223-C169-44C3-9FB1-AF8384B45DA1}" type="presParOf" srcId="{077E7F99-18BB-4738-9B59-FCCC0798CBD0}" destId="{E91DAC47-1119-4DC1-A8BD-CF8ACF6AF810}" srcOrd="2" destOrd="0" presId="urn:microsoft.com/office/officeart/2008/layout/VerticalCurvedList"/>
    <dgm:cxn modelId="{7E8FFC5B-6C58-4135-BF76-1EB76059068B}" type="presParOf" srcId="{077E7F99-18BB-4738-9B59-FCCC0798CBD0}" destId="{B5926257-6217-4427-A268-C494A0E8F09E}" srcOrd="3" destOrd="0" presId="urn:microsoft.com/office/officeart/2008/layout/VerticalCurvedList"/>
    <dgm:cxn modelId="{937FD01F-CF4B-426C-948A-9DB97EDFC947}" type="presParOf" srcId="{962B49AA-38C8-41AA-9775-332CCA103FD3}" destId="{0CF8AC93-9200-4DD5-90CF-80265D11287C}" srcOrd="1" destOrd="0" presId="urn:microsoft.com/office/officeart/2008/layout/VerticalCurvedList"/>
    <dgm:cxn modelId="{94081E7D-697D-4B15-BD30-64AED4EB04AA}" type="presParOf" srcId="{962B49AA-38C8-41AA-9775-332CCA103FD3}" destId="{852E873B-503A-47E3-BBC2-8937AA44000B}" srcOrd="2" destOrd="0" presId="urn:microsoft.com/office/officeart/2008/layout/VerticalCurvedList"/>
    <dgm:cxn modelId="{142F288E-662A-49D9-88AF-6A8D1D594CDC}" type="presParOf" srcId="{852E873B-503A-47E3-BBC2-8937AA44000B}" destId="{48C60A24-F989-456A-8C56-ACAF76DB35FD}" srcOrd="0" destOrd="0" presId="urn:microsoft.com/office/officeart/2008/layout/VerticalCurvedList"/>
    <dgm:cxn modelId="{AA0D74C5-C928-48E3-AFA6-6D4909BA6625}" type="presParOf" srcId="{962B49AA-38C8-41AA-9775-332CCA103FD3}" destId="{E8F2DFC9-0FE8-4565-A97C-C32D9C23EFB4}" srcOrd="3" destOrd="0" presId="urn:microsoft.com/office/officeart/2008/layout/VerticalCurvedList"/>
    <dgm:cxn modelId="{6A9A3241-CC15-4301-AAC4-3EEB1E8A8A5B}" type="presParOf" srcId="{962B49AA-38C8-41AA-9775-332CCA103FD3}" destId="{089ACB4A-0519-4994-BF36-C38A9B80C98A}" srcOrd="4" destOrd="0" presId="urn:microsoft.com/office/officeart/2008/layout/VerticalCurvedList"/>
    <dgm:cxn modelId="{080E3F02-B77F-45AE-9DBC-43E2A457B872}" type="presParOf" srcId="{089ACB4A-0519-4994-BF36-C38A9B80C98A}" destId="{39A27804-A300-4381-8A33-244DD41FBC24}" srcOrd="0" destOrd="0" presId="urn:microsoft.com/office/officeart/2008/layout/VerticalCurvedList"/>
    <dgm:cxn modelId="{6BEBA28F-0208-48D5-A528-6BF633440C00}" type="presParOf" srcId="{962B49AA-38C8-41AA-9775-332CCA103FD3}" destId="{3A7C8653-4153-4305-8BC4-B52F6D4BFF54}" srcOrd="5" destOrd="0" presId="urn:microsoft.com/office/officeart/2008/layout/VerticalCurvedList"/>
    <dgm:cxn modelId="{41ECEE2F-4807-44F4-8F0D-64053E966AEE}" type="presParOf" srcId="{962B49AA-38C8-41AA-9775-332CCA103FD3}" destId="{333E5E80-42FB-4EDD-ACAD-07BDF535CF5E}" srcOrd="6" destOrd="0" presId="urn:microsoft.com/office/officeart/2008/layout/VerticalCurvedList"/>
    <dgm:cxn modelId="{A1C1FDE0-08D2-4C9E-B2EA-D88F5E885B7A}" type="presParOf" srcId="{333E5E80-42FB-4EDD-ACAD-07BDF535CF5E}" destId="{475D7AC7-E958-495D-9DCD-40FCF719842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E9328E-A012-467D-BB03-1EC001165BF6}" type="doc">
      <dgm:prSet loTypeId="urn:microsoft.com/office/officeart/2011/layout/ConvergingText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h-TH"/>
        </a:p>
      </dgm:t>
    </dgm:pt>
    <dgm:pt modelId="{A3CD74DA-AF5E-4933-B372-8EF989C4A73E}">
      <dgm:prSet phldrT="[Text]" custT="1"/>
      <dgm:spPr/>
      <dgm:t>
        <a:bodyPr/>
        <a:lstStyle/>
        <a:p>
          <a:r>
            <a:rPr lang="en-US" sz="2000" b="1" dirty="0">
              <a:cs typeface="TH Sarabun New" panose="020B0500040200020003" pitchFamily="34" charset="-34"/>
            </a:rPr>
            <a:t>Topic nomination </a:t>
          </a:r>
        </a:p>
      </dgm:t>
    </dgm:pt>
    <dgm:pt modelId="{84E27C13-2C13-4568-940B-EE11F29B269D}" type="parTrans" cxnId="{FCA4E952-F297-47FB-82E7-30FA83501C95}">
      <dgm:prSet/>
      <dgm:spPr/>
      <dgm:t>
        <a:bodyPr/>
        <a:lstStyle/>
        <a:p>
          <a:endParaRPr lang="th-TH" sz="2400" b="1">
            <a:latin typeface="TH Sarabun New" panose="020B0500040200020003" pitchFamily="34" charset="-34"/>
            <a:cs typeface="TH Sarabun New" panose="020B0500040200020003" pitchFamily="34" charset="-34"/>
          </a:endParaRPr>
        </a:p>
      </dgm:t>
    </dgm:pt>
    <dgm:pt modelId="{49229DBB-2747-4AE4-A80E-E6B99118ECE5}" type="sibTrans" cxnId="{FCA4E952-F297-47FB-82E7-30FA83501C95}">
      <dgm:prSet/>
      <dgm:spPr/>
      <dgm:t>
        <a:bodyPr/>
        <a:lstStyle/>
        <a:p>
          <a:endParaRPr lang="th-TH" sz="2400" b="1">
            <a:latin typeface="TH Sarabun New" panose="020B0500040200020003" pitchFamily="34" charset="-34"/>
            <a:cs typeface="TH Sarabun New" panose="020B0500040200020003" pitchFamily="34" charset="-34"/>
          </a:endParaRPr>
        </a:p>
      </dgm:t>
    </dgm:pt>
    <dgm:pt modelId="{DC0368BF-FBAC-48AA-9B4B-2195736FC15C}" type="pres">
      <dgm:prSet presAssocID="{D4E9328E-A012-467D-BB03-1EC001165BF6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</dgm:pt>
    <dgm:pt modelId="{FCBEA982-01D0-4B9E-B76D-0E02097CF5BD}" type="pres">
      <dgm:prSet presAssocID="{A3CD74DA-AF5E-4933-B372-8EF989C4A73E}" presName="composite" presStyleCnt="0"/>
      <dgm:spPr/>
    </dgm:pt>
    <dgm:pt modelId="{4090E589-6AD3-42A3-AD2F-826136725204}" type="pres">
      <dgm:prSet presAssocID="{A3CD74DA-AF5E-4933-B372-8EF989C4A73E}" presName="ParentAccent1" presStyleLbl="alignNode1" presStyleIdx="0" presStyleCnt="11"/>
      <dgm:spPr/>
    </dgm:pt>
    <dgm:pt modelId="{B872115D-06F2-4F7A-A186-18AA1520B151}" type="pres">
      <dgm:prSet presAssocID="{A3CD74DA-AF5E-4933-B372-8EF989C4A73E}" presName="ParentAccent2" presStyleLbl="alignNode1" presStyleIdx="1" presStyleCnt="11"/>
      <dgm:spPr/>
    </dgm:pt>
    <dgm:pt modelId="{E82A8506-B817-4C24-A562-453A75CE8C2C}" type="pres">
      <dgm:prSet presAssocID="{A3CD74DA-AF5E-4933-B372-8EF989C4A73E}" presName="ParentAccent3" presStyleLbl="alignNode1" presStyleIdx="2" presStyleCnt="11"/>
      <dgm:spPr/>
    </dgm:pt>
    <dgm:pt modelId="{19233E4F-0D8F-48C0-968F-1DD7AACC670A}" type="pres">
      <dgm:prSet presAssocID="{A3CD74DA-AF5E-4933-B372-8EF989C4A73E}" presName="ParentAccent4" presStyleLbl="alignNode1" presStyleIdx="3" presStyleCnt="11"/>
      <dgm:spPr/>
    </dgm:pt>
    <dgm:pt modelId="{84BAD694-6DCA-417B-8FE6-14EA0A05E4C8}" type="pres">
      <dgm:prSet presAssocID="{A3CD74DA-AF5E-4933-B372-8EF989C4A73E}" presName="ParentAccent5" presStyleLbl="alignNode1" presStyleIdx="4" presStyleCnt="11"/>
      <dgm:spPr/>
    </dgm:pt>
    <dgm:pt modelId="{2C10445E-A44B-450F-AADE-309AAA37FE99}" type="pres">
      <dgm:prSet presAssocID="{A3CD74DA-AF5E-4933-B372-8EF989C4A73E}" presName="ParentAccent6" presStyleLbl="alignNode1" presStyleIdx="5" presStyleCnt="11"/>
      <dgm:spPr/>
    </dgm:pt>
    <dgm:pt modelId="{9B79D64F-4206-4C13-B8A6-7C11D14FD8A9}" type="pres">
      <dgm:prSet presAssocID="{A3CD74DA-AF5E-4933-B372-8EF989C4A73E}" presName="ParentAccent7" presStyleLbl="alignNode1" presStyleIdx="6" presStyleCnt="11"/>
      <dgm:spPr/>
    </dgm:pt>
    <dgm:pt modelId="{BD764F44-ADA5-433D-BFF3-B28A7E0F24C6}" type="pres">
      <dgm:prSet presAssocID="{A3CD74DA-AF5E-4933-B372-8EF989C4A73E}" presName="ParentAccent8" presStyleLbl="alignNode1" presStyleIdx="7" presStyleCnt="11"/>
      <dgm:spPr/>
    </dgm:pt>
    <dgm:pt modelId="{2B2D719A-0835-4151-ABC0-F8906B54326F}" type="pres">
      <dgm:prSet presAssocID="{A3CD74DA-AF5E-4933-B372-8EF989C4A73E}" presName="ParentAccent9" presStyleLbl="alignNode1" presStyleIdx="8" presStyleCnt="11"/>
      <dgm:spPr/>
    </dgm:pt>
    <dgm:pt modelId="{1B9F6D33-D174-40C9-90F8-CD3B0DEB0118}" type="pres">
      <dgm:prSet presAssocID="{A3CD74DA-AF5E-4933-B372-8EF989C4A73E}" presName="ParentAccent10" presStyleLbl="alignNode1" presStyleIdx="9" presStyleCnt="11"/>
      <dgm:spPr/>
    </dgm:pt>
    <dgm:pt modelId="{E87EF91A-9021-4316-AB1A-1C3326B1D0A5}" type="pres">
      <dgm:prSet presAssocID="{A3CD74DA-AF5E-4933-B372-8EF989C4A73E}" presName="Parent" presStyleLbl="alignNode1" presStyleIdx="10" presStyleCnt="11" custScaleX="172947" custScaleY="109060" custLinFactNeighborX="12872" custLinFactNeighborY="-71">
        <dgm:presLayoutVars>
          <dgm:chMax val="5"/>
          <dgm:chPref val="3"/>
          <dgm:bulletEnabled val="1"/>
        </dgm:presLayoutVars>
      </dgm:prSet>
      <dgm:spPr/>
    </dgm:pt>
  </dgm:ptLst>
  <dgm:cxnLst>
    <dgm:cxn modelId="{569D5D25-9962-4A08-89C0-D7F5463C27D0}" type="presOf" srcId="{D4E9328E-A012-467D-BB03-1EC001165BF6}" destId="{DC0368BF-FBAC-48AA-9B4B-2195736FC15C}" srcOrd="0" destOrd="0" presId="urn:microsoft.com/office/officeart/2011/layout/ConvergingText"/>
    <dgm:cxn modelId="{FCA4E952-F297-47FB-82E7-30FA83501C95}" srcId="{D4E9328E-A012-467D-BB03-1EC001165BF6}" destId="{A3CD74DA-AF5E-4933-B372-8EF989C4A73E}" srcOrd="0" destOrd="0" parTransId="{84E27C13-2C13-4568-940B-EE11F29B269D}" sibTransId="{49229DBB-2747-4AE4-A80E-E6B99118ECE5}"/>
    <dgm:cxn modelId="{F3F000D2-2C4E-45E9-B5ED-6F1F86D8647F}" type="presOf" srcId="{A3CD74DA-AF5E-4933-B372-8EF989C4A73E}" destId="{E87EF91A-9021-4316-AB1A-1C3326B1D0A5}" srcOrd="0" destOrd="0" presId="urn:microsoft.com/office/officeart/2011/layout/ConvergingText"/>
    <dgm:cxn modelId="{B0D2D3A1-A6E5-4D11-82E3-1F337E3D78AE}" type="presParOf" srcId="{DC0368BF-FBAC-48AA-9B4B-2195736FC15C}" destId="{FCBEA982-01D0-4B9E-B76D-0E02097CF5BD}" srcOrd="0" destOrd="0" presId="urn:microsoft.com/office/officeart/2011/layout/ConvergingText"/>
    <dgm:cxn modelId="{8012B868-FED9-4748-A8B5-3FC4F63ED4F8}" type="presParOf" srcId="{FCBEA982-01D0-4B9E-B76D-0E02097CF5BD}" destId="{4090E589-6AD3-42A3-AD2F-826136725204}" srcOrd="0" destOrd="0" presId="urn:microsoft.com/office/officeart/2011/layout/ConvergingText"/>
    <dgm:cxn modelId="{8F491564-33D5-42C8-A8DD-8FFB5F55DFEA}" type="presParOf" srcId="{FCBEA982-01D0-4B9E-B76D-0E02097CF5BD}" destId="{B872115D-06F2-4F7A-A186-18AA1520B151}" srcOrd="1" destOrd="0" presId="urn:microsoft.com/office/officeart/2011/layout/ConvergingText"/>
    <dgm:cxn modelId="{4ACF1F80-D8EC-498F-9BED-C22AA748FDFB}" type="presParOf" srcId="{FCBEA982-01D0-4B9E-B76D-0E02097CF5BD}" destId="{E82A8506-B817-4C24-A562-453A75CE8C2C}" srcOrd="2" destOrd="0" presId="urn:microsoft.com/office/officeart/2011/layout/ConvergingText"/>
    <dgm:cxn modelId="{01513BCD-1EAE-4237-9254-C8101B27AE50}" type="presParOf" srcId="{FCBEA982-01D0-4B9E-B76D-0E02097CF5BD}" destId="{19233E4F-0D8F-48C0-968F-1DD7AACC670A}" srcOrd="3" destOrd="0" presId="urn:microsoft.com/office/officeart/2011/layout/ConvergingText"/>
    <dgm:cxn modelId="{EB44DD3A-3F6C-41F8-B5F0-AC423515E795}" type="presParOf" srcId="{FCBEA982-01D0-4B9E-B76D-0E02097CF5BD}" destId="{84BAD694-6DCA-417B-8FE6-14EA0A05E4C8}" srcOrd="4" destOrd="0" presId="urn:microsoft.com/office/officeart/2011/layout/ConvergingText"/>
    <dgm:cxn modelId="{6E1B615F-0356-46F8-9E6E-CE2AEEAFD078}" type="presParOf" srcId="{FCBEA982-01D0-4B9E-B76D-0E02097CF5BD}" destId="{2C10445E-A44B-450F-AADE-309AAA37FE99}" srcOrd="5" destOrd="0" presId="urn:microsoft.com/office/officeart/2011/layout/ConvergingText"/>
    <dgm:cxn modelId="{4A1EF01E-C3DD-453B-8788-C825B16AE775}" type="presParOf" srcId="{FCBEA982-01D0-4B9E-B76D-0E02097CF5BD}" destId="{9B79D64F-4206-4C13-B8A6-7C11D14FD8A9}" srcOrd="6" destOrd="0" presId="urn:microsoft.com/office/officeart/2011/layout/ConvergingText"/>
    <dgm:cxn modelId="{95FD4F85-0C0E-4B07-9076-BA36F94DFD0C}" type="presParOf" srcId="{FCBEA982-01D0-4B9E-B76D-0E02097CF5BD}" destId="{BD764F44-ADA5-433D-BFF3-B28A7E0F24C6}" srcOrd="7" destOrd="0" presId="urn:microsoft.com/office/officeart/2011/layout/ConvergingText"/>
    <dgm:cxn modelId="{AEF7259F-7EAF-4CA9-A0B1-1AC6F011365D}" type="presParOf" srcId="{FCBEA982-01D0-4B9E-B76D-0E02097CF5BD}" destId="{2B2D719A-0835-4151-ABC0-F8906B54326F}" srcOrd="8" destOrd="0" presId="urn:microsoft.com/office/officeart/2011/layout/ConvergingText"/>
    <dgm:cxn modelId="{70AAC64C-4DCB-4122-AC19-1B4416373B09}" type="presParOf" srcId="{FCBEA982-01D0-4B9E-B76D-0E02097CF5BD}" destId="{1B9F6D33-D174-40C9-90F8-CD3B0DEB0118}" srcOrd="9" destOrd="0" presId="urn:microsoft.com/office/officeart/2011/layout/ConvergingText"/>
    <dgm:cxn modelId="{193039AE-EEDB-4312-8FB7-996F62C92A72}" type="presParOf" srcId="{FCBEA982-01D0-4B9E-B76D-0E02097CF5BD}" destId="{E87EF91A-9021-4316-AB1A-1C3326B1D0A5}" srcOrd="10" destOrd="0" presId="urn:microsoft.com/office/officeart/2011/layout/Converging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D2E0B2-AA1C-43C1-B668-A44E0CDA0650}" type="doc">
      <dgm:prSet loTypeId="urn:microsoft.com/office/officeart/2005/8/layout/radial4" loCatId="relationship" qsTypeId="urn:microsoft.com/office/officeart/2005/8/quickstyle/simple5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97E89AD1-8471-498E-89AF-5D6077835F9C}">
      <dgm:prSet phldrT="[Text]" phldr="0" custT="1"/>
      <dgm:spPr>
        <a:gradFill flip="none" rotWithShape="0">
          <a:gsLst>
            <a:gs pos="0">
              <a:schemeClr val="accent6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6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6">
                <a:lumMod val="40000"/>
                <a:lumOff val="60000"/>
                <a:shade val="100000"/>
                <a:satMod val="115000"/>
              </a:schemeClr>
            </a:gs>
          </a:gsLst>
          <a:lin ang="8100000" scaled="1"/>
          <a:tileRect/>
        </a:gradFill>
      </dgm:spPr>
      <dgm:t>
        <a:bodyPr/>
        <a:lstStyle/>
        <a:p>
          <a:r>
            <a:rPr lang="en-US" sz="2000" b="1" dirty="0">
              <a:latin typeface="+mn-lt"/>
              <a:cs typeface="TH SarabunPSK" panose="020B0500040200020003" pitchFamily="34" charset="-34"/>
            </a:rPr>
            <a:t>Guidance document on COVID-19 vaccine certificate </a:t>
          </a:r>
        </a:p>
      </dgm:t>
    </dgm:pt>
    <dgm:pt modelId="{E98AC490-19E7-4CC7-B796-94393A9B7E0D}" type="parTrans" cxnId="{D137B6EC-F0B1-4459-BC57-676CAFA980C5}">
      <dgm:prSet/>
      <dgm:spPr/>
      <dgm:t>
        <a:bodyPr/>
        <a:lstStyle/>
        <a:p>
          <a:endParaRPr lang="en-US"/>
        </a:p>
      </dgm:t>
    </dgm:pt>
    <dgm:pt modelId="{F0C64BAC-06FE-41B2-8B63-0D78F146FC44}" type="sibTrans" cxnId="{D137B6EC-F0B1-4459-BC57-676CAFA980C5}">
      <dgm:prSet/>
      <dgm:spPr/>
      <dgm:t>
        <a:bodyPr/>
        <a:lstStyle/>
        <a:p>
          <a:endParaRPr lang="en-US"/>
        </a:p>
      </dgm:t>
    </dgm:pt>
    <dgm:pt modelId="{A3D3E3C5-DB27-4231-827C-8A398B521B24}">
      <dgm:prSet phldrT="[Text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>
          <a:solidFill>
            <a:schemeClr val="accent1"/>
          </a:solidFill>
        </a:ln>
      </dgm:spPr>
      <dgm:t>
        <a:bodyPr/>
        <a:lstStyle/>
        <a:p>
          <a:pPr rtl="0"/>
          <a:r>
            <a:rPr lang="en-US" sz="2000" b="1" dirty="0">
              <a:solidFill>
                <a:schemeClr val="bg1"/>
              </a:solidFill>
              <a:latin typeface="+mn-lt"/>
              <a:cs typeface="TH SarabunPSK" panose="020B0500040200020003" pitchFamily="34" charset="-34"/>
            </a:rPr>
            <a:t>Literature review</a:t>
          </a:r>
        </a:p>
      </dgm:t>
    </dgm:pt>
    <dgm:pt modelId="{EEB09298-396C-4CBA-B703-62584618E934}" type="parTrans" cxnId="{0453D63A-CD7E-4BB4-9509-23AEBC18E719}">
      <dgm:prSet/>
      <dgm:spPr/>
      <dgm:t>
        <a:bodyPr/>
        <a:lstStyle/>
        <a:p>
          <a:endParaRPr lang="en-US"/>
        </a:p>
      </dgm:t>
    </dgm:pt>
    <dgm:pt modelId="{713DFEEC-EAE6-4E0F-953B-FEEA71BFE202}" type="sibTrans" cxnId="{0453D63A-CD7E-4BB4-9509-23AEBC18E719}">
      <dgm:prSet/>
      <dgm:spPr/>
      <dgm:t>
        <a:bodyPr/>
        <a:lstStyle/>
        <a:p>
          <a:endParaRPr lang="en-US"/>
        </a:p>
      </dgm:t>
    </dgm:pt>
    <dgm:pt modelId="{7AE1A9AB-7198-46D5-9F37-9800613BA346}">
      <dgm:prSet phldrT="[Text]" custT="1"/>
      <dgm:spPr>
        <a:gradFill rotWithShape="0">
          <a:gsLst>
            <a:gs pos="0">
              <a:srgbClr val="0070C0"/>
            </a:gs>
            <a:gs pos="50000">
              <a:srgbClr val="349CC5"/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</dgm:spPr>
      <dgm:t>
        <a:bodyPr/>
        <a:lstStyle/>
        <a:p>
          <a:r>
            <a:rPr lang="en-US" sz="1800" b="1" dirty="0">
              <a:solidFill>
                <a:schemeClr val="bg1"/>
              </a:solidFill>
              <a:latin typeface="+mn-lt"/>
              <a:cs typeface="TH SarabunPSK" panose="020B0500040200020003" pitchFamily="34" charset="-34"/>
            </a:rPr>
            <a:t>Working group meetings/Country surveys</a:t>
          </a:r>
        </a:p>
      </dgm:t>
    </dgm:pt>
    <dgm:pt modelId="{17247F6D-6965-4C98-94DF-72BAEE15BBFD}" type="parTrans" cxnId="{DC9C6262-E543-4899-A3FD-FF8535A9002E}">
      <dgm:prSet/>
      <dgm:spPr/>
      <dgm:t>
        <a:bodyPr/>
        <a:lstStyle/>
        <a:p>
          <a:endParaRPr lang="en-US"/>
        </a:p>
      </dgm:t>
    </dgm:pt>
    <dgm:pt modelId="{21F2482C-4FF9-4325-89CB-6FFD824A261E}" type="sibTrans" cxnId="{DC9C6262-E543-4899-A3FD-FF8535A9002E}">
      <dgm:prSet/>
      <dgm:spPr/>
      <dgm:t>
        <a:bodyPr/>
        <a:lstStyle/>
        <a:p>
          <a:endParaRPr lang="en-US"/>
        </a:p>
      </dgm:t>
    </dgm:pt>
    <dgm:pt modelId="{441E0E6B-22CA-4162-816F-4E3F3A787756}">
      <dgm:prSet phldrT="[Text]" custT="1"/>
      <dgm:spPr>
        <a:gradFill flip="none" rotWithShape="0">
          <a:gsLst>
            <a:gs pos="0">
              <a:schemeClr val="tx2">
                <a:lumMod val="40000"/>
                <a:lumOff val="60000"/>
                <a:shade val="30000"/>
                <a:satMod val="115000"/>
              </a:schemeClr>
            </a:gs>
            <a:gs pos="50000">
              <a:schemeClr val="tx2">
                <a:lumMod val="40000"/>
                <a:lumOff val="60000"/>
                <a:shade val="67500"/>
                <a:satMod val="115000"/>
              </a:schemeClr>
            </a:gs>
            <a:gs pos="100000">
              <a:schemeClr val="tx2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rtl="0"/>
          <a:r>
            <a:rPr lang="en-US" sz="1600" b="1" dirty="0">
              <a:solidFill>
                <a:schemeClr val="bg1"/>
              </a:solidFill>
              <a:latin typeface="+mn-lt"/>
              <a:cs typeface="TH SarabunPSK" panose="020B0500040200020003" pitchFamily="34" charset="-34"/>
            </a:rPr>
            <a:t>Impact assessment study (cost-benefit analysis)</a:t>
          </a:r>
          <a:endParaRPr lang="th" sz="1600" b="1" dirty="0">
            <a:solidFill>
              <a:schemeClr val="bg1"/>
            </a:solidFill>
            <a:latin typeface="+mn-lt"/>
            <a:cs typeface="TH SarabunPSK" panose="020B0500040200020003" pitchFamily="34" charset="-34"/>
          </a:endParaRPr>
        </a:p>
      </dgm:t>
    </dgm:pt>
    <dgm:pt modelId="{02D12706-2ACF-4E82-9709-3367BFBA8BB7}" type="parTrans" cxnId="{B11A857E-87BE-4E43-A331-C9CF69D622F4}">
      <dgm:prSet/>
      <dgm:spPr/>
      <dgm:t>
        <a:bodyPr/>
        <a:lstStyle/>
        <a:p>
          <a:endParaRPr lang="en-US"/>
        </a:p>
      </dgm:t>
    </dgm:pt>
    <dgm:pt modelId="{1B9E32A6-1C51-4628-A4B8-557774D53F70}" type="sibTrans" cxnId="{B11A857E-87BE-4E43-A331-C9CF69D622F4}">
      <dgm:prSet/>
      <dgm:spPr/>
      <dgm:t>
        <a:bodyPr/>
        <a:lstStyle/>
        <a:p>
          <a:endParaRPr lang="en-US"/>
        </a:p>
      </dgm:t>
    </dgm:pt>
    <dgm:pt modelId="{73EFF9D6-36AB-4564-81AF-3DE6EEF5509F}" type="pres">
      <dgm:prSet presAssocID="{EDD2E0B2-AA1C-43C1-B668-A44E0CDA0650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413F5E4-5272-437C-9327-22F2156DADBB}" type="pres">
      <dgm:prSet presAssocID="{97E89AD1-8471-498E-89AF-5D6077835F9C}" presName="centerShape" presStyleLbl="node0" presStyleIdx="0" presStyleCnt="1" custScaleX="136112" custLinFactNeighborX="-9159" custLinFactNeighborY="-44980"/>
      <dgm:spPr/>
    </dgm:pt>
    <dgm:pt modelId="{EF9B8F37-42AC-4E7E-97D8-FE018B7FB816}" type="pres">
      <dgm:prSet presAssocID="{EEB09298-396C-4CBA-B703-62584618E934}" presName="parTrans" presStyleLbl="bgSibTrans2D1" presStyleIdx="0" presStyleCnt="3" custLinFactNeighborX="6763" custLinFactNeighborY="-7243"/>
      <dgm:spPr/>
    </dgm:pt>
    <dgm:pt modelId="{A6FD080A-FC47-4B83-B037-9AACF4038C18}" type="pres">
      <dgm:prSet presAssocID="{A3D3E3C5-DB27-4231-827C-8A398B521B24}" presName="node" presStyleLbl="node1" presStyleIdx="0" presStyleCnt="3" custScaleX="82986" custScaleY="106784" custRadScaleRad="123413" custRadScaleInc="-20744">
        <dgm:presLayoutVars>
          <dgm:bulletEnabled val="1"/>
        </dgm:presLayoutVars>
      </dgm:prSet>
      <dgm:spPr/>
    </dgm:pt>
    <dgm:pt modelId="{8A570DB0-85F1-45F4-97F8-B4E3737B3F68}" type="pres">
      <dgm:prSet presAssocID="{17247F6D-6965-4C98-94DF-72BAEE15BBFD}" presName="parTrans" presStyleLbl="bgSibTrans2D1" presStyleIdx="1" presStyleCnt="3"/>
      <dgm:spPr/>
    </dgm:pt>
    <dgm:pt modelId="{224A9E73-A586-471F-BCFE-E32EE9DBE82D}" type="pres">
      <dgm:prSet presAssocID="{7AE1A9AB-7198-46D5-9F37-9800613BA346}" presName="node" presStyleLbl="node1" presStyleIdx="1" presStyleCnt="3" custScaleX="122158" custRadScaleRad="18946" custRadScaleInc="-174703">
        <dgm:presLayoutVars>
          <dgm:bulletEnabled val="1"/>
        </dgm:presLayoutVars>
      </dgm:prSet>
      <dgm:spPr/>
    </dgm:pt>
    <dgm:pt modelId="{D88A9BA0-3756-430C-B078-1447546C7441}" type="pres">
      <dgm:prSet presAssocID="{02D12706-2ACF-4E82-9709-3367BFBA8BB7}" presName="parTrans" presStyleLbl="bgSibTrans2D1" presStyleIdx="2" presStyleCnt="3" custScaleX="72658" custScaleY="89310" custLinFactNeighborX="-27307" custLinFactNeighborY="38325"/>
      <dgm:spPr/>
    </dgm:pt>
    <dgm:pt modelId="{F3F5B4A9-AEAE-48F0-9BFE-093BEEE7C1AD}" type="pres">
      <dgm:prSet presAssocID="{441E0E6B-22CA-4162-816F-4E3F3A787756}" presName="node" presStyleLbl="node1" presStyleIdx="2" presStyleCnt="3" custScaleX="111037" custScaleY="138700" custRadScaleRad="100496" custRadScaleInc="6508">
        <dgm:presLayoutVars>
          <dgm:bulletEnabled val="1"/>
        </dgm:presLayoutVars>
      </dgm:prSet>
      <dgm:spPr/>
    </dgm:pt>
  </dgm:ptLst>
  <dgm:cxnLst>
    <dgm:cxn modelId="{090DB431-6FE3-473B-9A63-05C3FA0976E9}" type="presOf" srcId="{A3D3E3C5-DB27-4231-827C-8A398B521B24}" destId="{A6FD080A-FC47-4B83-B037-9AACF4038C18}" srcOrd="0" destOrd="0" presId="urn:microsoft.com/office/officeart/2005/8/layout/radial4"/>
    <dgm:cxn modelId="{0453D63A-CD7E-4BB4-9509-23AEBC18E719}" srcId="{97E89AD1-8471-498E-89AF-5D6077835F9C}" destId="{A3D3E3C5-DB27-4231-827C-8A398B521B24}" srcOrd="0" destOrd="0" parTransId="{EEB09298-396C-4CBA-B703-62584618E934}" sibTransId="{713DFEEC-EAE6-4E0F-953B-FEEA71BFE202}"/>
    <dgm:cxn modelId="{DC9C6262-E543-4899-A3FD-FF8535A9002E}" srcId="{97E89AD1-8471-498E-89AF-5D6077835F9C}" destId="{7AE1A9AB-7198-46D5-9F37-9800613BA346}" srcOrd="1" destOrd="0" parTransId="{17247F6D-6965-4C98-94DF-72BAEE15BBFD}" sibTransId="{21F2482C-4FF9-4325-89CB-6FFD824A261E}"/>
    <dgm:cxn modelId="{B99C9947-63C3-4AB2-A049-312B7F82CB4C}" type="presOf" srcId="{17247F6D-6965-4C98-94DF-72BAEE15BBFD}" destId="{8A570DB0-85F1-45F4-97F8-B4E3737B3F68}" srcOrd="0" destOrd="0" presId="urn:microsoft.com/office/officeart/2005/8/layout/radial4"/>
    <dgm:cxn modelId="{4F47534C-CF46-4EB6-A01C-B2125FBED34A}" type="presOf" srcId="{02D12706-2ACF-4E82-9709-3367BFBA8BB7}" destId="{D88A9BA0-3756-430C-B078-1447546C7441}" srcOrd="0" destOrd="0" presId="urn:microsoft.com/office/officeart/2005/8/layout/radial4"/>
    <dgm:cxn modelId="{9BFF974F-3308-45B5-8BA4-2CAA47127AAC}" type="presOf" srcId="{EEB09298-396C-4CBA-B703-62584618E934}" destId="{EF9B8F37-42AC-4E7E-97D8-FE018B7FB816}" srcOrd="0" destOrd="0" presId="urn:microsoft.com/office/officeart/2005/8/layout/radial4"/>
    <dgm:cxn modelId="{B11A857E-87BE-4E43-A331-C9CF69D622F4}" srcId="{97E89AD1-8471-498E-89AF-5D6077835F9C}" destId="{441E0E6B-22CA-4162-816F-4E3F3A787756}" srcOrd="2" destOrd="0" parTransId="{02D12706-2ACF-4E82-9709-3367BFBA8BB7}" sibTransId="{1B9E32A6-1C51-4628-A4B8-557774D53F70}"/>
    <dgm:cxn modelId="{FAC36096-AF0F-4A41-B752-9E77CABF00F1}" type="presOf" srcId="{441E0E6B-22CA-4162-816F-4E3F3A787756}" destId="{F3F5B4A9-AEAE-48F0-9BFE-093BEEE7C1AD}" srcOrd="0" destOrd="0" presId="urn:microsoft.com/office/officeart/2005/8/layout/radial4"/>
    <dgm:cxn modelId="{AA89E59A-E765-4517-806E-B2990AA2F2F0}" type="presOf" srcId="{7AE1A9AB-7198-46D5-9F37-9800613BA346}" destId="{224A9E73-A586-471F-BCFE-E32EE9DBE82D}" srcOrd="0" destOrd="0" presId="urn:microsoft.com/office/officeart/2005/8/layout/radial4"/>
    <dgm:cxn modelId="{DAB8A4B9-B4D5-44D7-8AF1-E4311402CDF7}" type="presOf" srcId="{97E89AD1-8471-498E-89AF-5D6077835F9C}" destId="{C413F5E4-5272-437C-9327-22F2156DADBB}" srcOrd="0" destOrd="0" presId="urn:microsoft.com/office/officeart/2005/8/layout/radial4"/>
    <dgm:cxn modelId="{5DB130D9-8AFE-48A0-8B65-7D7CAA392C23}" type="presOf" srcId="{EDD2E0B2-AA1C-43C1-B668-A44E0CDA0650}" destId="{73EFF9D6-36AB-4564-81AF-3DE6EEF5509F}" srcOrd="0" destOrd="0" presId="urn:microsoft.com/office/officeart/2005/8/layout/radial4"/>
    <dgm:cxn modelId="{D137B6EC-F0B1-4459-BC57-676CAFA980C5}" srcId="{EDD2E0B2-AA1C-43C1-B668-A44E0CDA0650}" destId="{97E89AD1-8471-498E-89AF-5D6077835F9C}" srcOrd="0" destOrd="0" parTransId="{E98AC490-19E7-4CC7-B796-94393A9B7E0D}" sibTransId="{F0C64BAC-06FE-41B2-8B63-0D78F146FC44}"/>
    <dgm:cxn modelId="{3484EDA7-B295-4C95-8BB4-6D7D24C416B4}" type="presParOf" srcId="{73EFF9D6-36AB-4564-81AF-3DE6EEF5509F}" destId="{C413F5E4-5272-437C-9327-22F2156DADBB}" srcOrd="0" destOrd="0" presId="urn:microsoft.com/office/officeart/2005/8/layout/radial4"/>
    <dgm:cxn modelId="{6DFE5365-617B-4606-9240-B150ADA08137}" type="presParOf" srcId="{73EFF9D6-36AB-4564-81AF-3DE6EEF5509F}" destId="{EF9B8F37-42AC-4E7E-97D8-FE018B7FB816}" srcOrd="1" destOrd="0" presId="urn:microsoft.com/office/officeart/2005/8/layout/radial4"/>
    <dgm:cxn modelId="{183524D4-326E-40BE-939C-C3525CB94448}" type="presParOf" srcId="{73EFF9D6-36AB-4564-81AF-3DE6EEF5509F}" destId="{A6FD080A-FC47-4B83-B037-9AACF4038C18}" srcOrd="2" destOrd="0" presId="urn:microsoft.com/office/officeart/2005/8/layout/radial4"/>
    <dgm:cxn modelId="{646C40F4-C98A-4004-9468-CE5F1B8639BB}" type="presParOf" srcId="{73EFF9D6-36AB-4564-81AF-3DE6EEF5509F}" destId="{8A570DB0-85F1-45F4-97F8-B4E3737B3F68}" srcOrd="3" destOrd="0" presId="urn:microsoft.com/office/officeart/2005/8/layout/radial4"/>
    <dgm:cxn modelId="{995D8268-73ED-4E19-9EAE-3F6350522BCB}" type="presParOf" srcId="{73EFF9D6-36AB-4564-81AF-3DE6EEF5509F}" destId="{224A9E73-A586-471F-BCFE-E32EE9DBE82D}" srcOrd="4" destOrd="0" presId="urn:microsoft.com/office/officeart/2005/8/layout/radial4"/>
    <dgm:cxn modelId="{AA3EA75C-DBCD-4EE4-9908-4C90E6EDDA55}" type="presParOf" srcId="{73EFF9D6-36AB-4564-81AF-3DE6EEF5509F}" destId="{D88A9BA0-3756-430C-B078-1447546C7441}" srcOrd="5" destOrd="0" presId="urn:microsoft.com/office/officeart/2005/8/layout/radial4"/>
    <dgm:cxn modelId="{78BCC849-E73D-4015-8276-5097D6AB3B11}" type="presParOf" srcId="{73EFF9D6-36AB-4564-81AF-3DE6EEF5509F}" destId="{F3F5B4A9-AEAE-48F0-9BFE-093BEEE7C1AD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8EE39-1F1C-48F7-96A3-AB1FF2B0C357}">
      <dsp:nvSpPr>
        <dsp:cNvPr id="0" name=""/>
        <dsp:cNvSpPr/>
      </dsp:nvSpPr>
      <dsp:spPr>
        <a:xfrm>
          <a:off x="-5159399" y="-790327"/>
          <a:ext cx="6144189" cy="6144189"/>
        </a:xfrm>
        <a:prstGeom prst="blockArc">
          <a:avLst>
            <a:gd name="adj1" fmla="val 18900000"/>
            <a:gd name="adj2" fmla="val 2700000"/>
            <a:gd name="adj3" fmla="val 352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F8AC93-9200-4DD5-90CF-80265D11287C}">
      <dsp:nvSpPr>
        <dsp:cNvPr id="0" name=""/>
        <dsp:cNvSpPr/>
      </dsp:nvSpPr>
      <dsp:spPr>
        <a:xfrm>
          <a:off x="633418" y="456353"/>
          <a:ext cx="7907520" cy="9127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4461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>
              <a:latin typeface="+mn-lt"/>
              <a:cs typeface="TH SarabunPSK" panose="020B0500040200020003" pitchFamily="34" charset="-34"/>
            </a:rPr>
            <a:t>Introduction to Healthcare and HTA in Thailand</a:t>
          </a:r>
        </a:p>
      </dsp:txBody>
      <dsp:txXfrm>
        <a:off x="633418" y="456353"/>
        <a:ext cx="7907520" cy="912706"/>
      </dsp:txXfrm>
    </dsp:sp>
    <dsp:sp modelId="{48C60A24-F989-456A-8C56-ACAF76DB35FD}">
      <dsp:nvSpPr>
        <dsp:cNvPr id="0" name=""/>
        <dsp:cNvSpPr/>
      </dsp:nvSpPr>
      <dsp:spPr>
        <a:xfrm>
          <a:off x="62976" y="342265"/>
          <a:ext cx="1140883" cy="1140883"/>
        </a:xfrm>
        <a:prstGeom prst="ellipse">
          <a:avLst/>
        </a:prstGeom>
        <a:blipFill dpi="0"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F2DFC9-0FE8-4565-A97C-C32D9C23EFB4}">
      <dsp:nvSpPr>
        <dsp:cNvPr id="0" name=""/>
        <dsp:cNvSpPr/>
      </dsp:nvSpPr>
      <dsp:spPr>
        <a:xfrm>
          <a:off x="965187" y="1825413"/>
          <a:ext cx="7575751" cy="912706"/>
        </a:xfrm>
        <a:prstGeom prst="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4461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>
              <a:latin typeface="+mn-lt"/>
              <a:cs typeface="TH SarabunPSK" panose="020B0500040200020003" pitchFamily="34" charset="-34"/>
            </a:rPr>
            <a:t>Case studies and channels for applying HTA in Thailand</a:t>
          </a:r>
        </a:p>
      </dsp:txBody>
      <dsp:txXfrm>
        <a:off x="965187" y="1825413"/>
        <a:ext cx="7575751" cy="912706"/>
      </dsp:txXfrm>
    </dsp:sp>
    <dsp:sp modelId="{39A27804-A300-4381-8A33-244DD41FBC24}">
      <dsp:nvSpPr>
        <dsp:cNvPr id="0" name=""/>
        <dsp:cNvSpPr/>
      </dsp:nvSpPr>
      <dsp:spPr>
        <a:xfrm>
          <a:off x="394745" y="1711325"/>
          <a:ext cx="1140883" cy="1140883"/>
        </a:xfrm>
        <a:prstGeom prst="ellipse">
          <a:avLst/>
        </a:prstGeom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7C8653-4153-4305-8BC4-B52F6D4BFF54}">
      <dsp:nvSpPr>
        <dsp:cNvPr id="0" name=""/>
        <dsp:cNvSpPr/>
      </dsp:nvSpPr>
      <dsp:spPr>
        <a:xfrm>
          <a:off x="633418" y="3194473"/>
          <a:ext cx="7907520" cy="912706"/>
        </a:xfrm>
        <a:prstGeom prst="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4461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>
              <a:latin typeface="+mn-lt"/>
              <a:cs typeface="TH SarabunPSK" panose="020B0500040200020003" pitchFamily="34" charset="-34"/>
            </a:rPr>
            <a:t>Work in response to COVID-19 and International Collaboration</a:t>
          </a:r>
        </a:p>
      </dsp:txBody>
      <dsp:txXfrm>
        <a:off x="633418" y="3194473"/>
        <a:ext cx="7907520" cy="912706"/>
      </dsp:txXfrm>
    </dsp:sp>
    <dsp:sp modelId="{475D7AC7-E958-495D-9DCD-40FCF7198422}">
      <dsp:nvSpPr>
        <dsp:cNvPr id="0" name=""/>
        <dsp:cNvSpPr/>
      </dsp:nvSpPr>
      <dsp:spPr>
        <a:xfrm>
          <a:off x="62976" y="3080385"/>
          <a:ext cx="1140883" cy="1140883"/>
        </a:xfrm>
        <a:prstGeom prst="ellipse">
          <a:avLst/>
        </a:prstGeom>
        <a:blipFill dpi="0" rotWithShape="0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0E589-6AD3-42A3-AD2F-826136725204}">
      <dsp:nvSpPr>
        <dsp:cNvPr id="0" name=""/>
        <dsp:cNvSpPr/>
      </dsp:nvSpPr>
      <dsp:spPr>
        <a:xfrm>
          <a:off x="2501433" y="1269956"/>
          <a:ext cx="104109" cy="10414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2115D-06F2-4F7A-A186-18AA1520B151}">
      <dsp:nvSpPr>
        <dsp:cNvPr id="0" name=""/>
        <dsp:cNvSpPr/>
      </dsp:nvSpPr>
      <dsp:spPr>
        <a:xfrm>
          <a:off x="2324513" y="1269956"/>
          <a:ext cx="104109" cy="10414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2A8506-B817-4C24-A562-453A75CE8C2C}">
      <dsp:nvSpPr>
        <dsp:cNvPr id="0" name=""/>
        <dsp:cNvSpPr/>
      </dsp:nvSpPr>
      <dsp:spPr>
        <a:xfrm>
          <a:off x="2147593" y="1269956"/>
          <a:ext cx="104109" cy="10414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233E4F-0D8F-48C0-968F-1DD7AACC670A}">
      <dsp:nvSpPr>
        <dsp:cNvPr id="0" name=""/>
        <dsp:cNvSpPr/>
      </dsp:nvSpPr>
      <dsp:spPr>
        <a:xfrm>
          <a:off x="1970673" y="1269956"/>
          <a:ext cx="104109" cy="10414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BAD694-6DCA-417B-8FE6-14EA0A05E4C8}">
      <dsp:nvSpPr>
        <dsp:cNvPr id="0" name=""/>
        <dsp:cNvSpPr/>
      </dsp:nvSpPr>
      <dsp:spPr>
        <a:xfrm>
          <a:off x="1793754" y="1269956"/>
          <a:ext cx="104109" cy="10414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10445E-A44B-450F-AADE-309AAA37FE99}">
      <dsp:nvSpPr>
        <dsp:cNvPr id="0" name=""/>
        <dsp:cNvSpPr/>
      </dsp:nvSpPr>
      <dsp:spPr>
        <a:xfrm>
          <a:off x="1512502" y="1217884"/>
          <a:ext cx="208441" cy="20828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79D64F-4206-4C13-B8A6-7C11D14FD8A9}">
      <dsp:nvSpPr>
        <dsp:cNvPr id="0" name=""/>
        <dsp:cNvSpPr/>
      </dsp:nvSpPr>
      <dsp:spPr>
        <a:xfrm>
          <a:off x="2331616" y="1054815"/>
          <a:ext cx="104109" cy="10414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764F44-ADA5-433D-BFF3-B28A7E0F24C6}">
      <dsp:nvSpPr>
        <dsp:cNvPr id="0" name=""/>
        <dsp:cNvSpPr/>
      </dsp:nvSpPr>
      <dsp:spPr>
        <a:xfrm>
          <a:off x="2331616" y="1486678"/>
          <a:ext cx="104109" cy="10414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2D719A-0835-4151-ABC0-F8906B54326F}">
      <dsp:nvSpPr>
        <dsp:cNvPr id="0" name=""/>
        <dsp:cNvSpPr/>
      </dsp:nvSpPr>
      <dsp:spPr>
        <a:xfrm>
          <a:off x="2424627" y="1148419"/>
          <a:ext cx="104109" cy="10414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9F6D33-D174-40C9-90F8-CD3B0DEB0118}">
      <dsp:nvSpPr>
        <dsp:cNvPr id="0" name=""/>
        <dsp:cNvSpPr/>
      </dsp:nvSpPr>
      <dsp:spPr>
        <a:xfrm>
          <a:off x="2430842" y="1393602"/>
          <a:ext cx="104109" cy="10414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7EF91A-9021-4316-AB1A-1C3326B1D0A5}">
      <dsp:nvSpPr>
        <dsp:cNvPr id="0" name=""/>
        <dsp:cNvSpPr/>
      </dsp:nvSpPr>
      <dsp:spPr>
        <a:xfrm>
          <a:off x="136915" y="746481"/>
          <a:ext cx="1823195" cy="114959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cs typeface="TH Sarabun New" panose="020B0500040200020003" pitchFamily="34" charset="-34"/>
            </a:rPr>
            <a:t>Topic nomination </a:t>
          </a:r>
        </a:p>
      </dsp:txBody>
      <dsp:txXfrm>
        <a:off x="403916" y="914836"/>
        <a:ext cx="1289193" cy="8128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3F5E4-5272-437C-9327-22F2156DADBB}">
      <dsp:nvSpPr>
        <dsp:cNvPr id="0" name=""/>
        <dsp:cNvSpPr/>
      </dsp:nvSpPr>
      <dsp:spPr>
        <a:xfrm>
          <a:off x="1901126" y="21075"/>
          <a:ext cx="2340492" cy="1719534"/>
        </a:xfrm>
        <a:prstGeom prst="ellipse">
          <a:avLst/>
        </a:prstGeom>
        <a:gradFill flip="none" rotWithShape="0">
          <a:gsLst>
            <a:gs pos="0">
              <a:schemeClr val="accent6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6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6">
                <a:lumMod val="40000"/>
                <a:lumOff val="60000"/>
                <a:shade val="100000"/>
                <a:satMod val="115000"/>
              </a:schemeClr>
            </a:gs>
          </a:gsLst>
          <a:lin ang="8100000" scaled="1"/>
          <a:tileRect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+mn-lt"/>
              <a:cs typeface="TH SarabunPSK" panose="020B0500040200020003" pitchFamily="34" charset="-34"/>
            </a:rPr>
            <a:t>Guidance document on COVID-19 vaccine certificate </a:t>
          </a:r>
        </a:p>
      </dsp:txBody>
      <dsp:txXfrm>
        <a:off x="2243883" y="272895"/>
        <a:ext cx="1654978" cy="1215894"/>
      </dsp:txXfrm>
    </dsp:sp>
    <dsp:sp modelId="{EF9B8F37-42AC-4E7E-97D8-FE018B7FB816}">
      <dsp:nvSpPr>
        <dsp:cNvPr id="0" name=""/>
        <dsp:cNvSpPr/>
      </dsp:nvSpPr>
      <dsp:spPr>
        <a:xfrm rot="9358914">
          <a:off x="943152" y="1318087"/>
          <a:ext cx="1196759" cy="4900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6FD080A-FC47-4B83-B037-9AACF4038C18}">
      <dsp:nvSpPr>
        <dsp:cNvPr id="0" name=""/>
        <dsp:cNvSpPr/>
      </dsp:nvSpPr>
      <dsp:spPr>
        <a:xfrm>
          <a:off x="236212" y="1144421"/>
          <a:ext cx="1355623" cy="139550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>
          <a:solidFill>
            <a:schemeClr val="accent1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bg1"/>
              </a:solidFill>
              <a:latin typeface="+mn-lt"/>
              <a:cs typeface="TH SarabunPSK" panose="020B0500040200020003" pitchFamily="34" charset="-34"/>
            </a:rPr>
            <a:t>Literature review</a:t>
          </a:r>
        </a:p>
      </dsp:txBody>
      <dsp:txXfrm>
        <a:off x="275917" y="1184126"/>
        <a:ext cx="1276213" cy="1316092"/>
      </dsp:txXfrm>
    </dsp:sp>
    <dsp:sp modelId="{8A570DB0-85F1-45F4-97F8-B4E3737B3F68}">
      <dsp:nvSpPr>
        <dsp:cNvPr id="0" name=""/>
        <dsp:cNvSpPr/>
      </dsp:nvSpPr>
      <dsp:spPr>
        <a:xfrm rot="5399913">
          <a:off x="2467361" y="2169939"/>
          <a:ext cx="1208101" cy="4900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24A9E73-A586-471F-BCFE-E32EE9DBE82D}">
      <dsp:nvSpPr>
        <dsp:cNvPr id="0" name=""/>
        <dsp:cNvSpPr/>
      </dsp:nvSpPr>
      <dsp:spPr>
        <a:xfrm>
          <a:off x="2073666" y="2365600"/>
          <a:ext cx="1995521" cy="130684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70C0"/>
            </a:gs>
            <a:gs pos="50000">
              <a:srgbClr val="349CC5"/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bg1"/>
              </a:solidFill>
              <a:latin typeface="+mn-lt"/>
              <a:cs typeface="TH SarabunPSK" panose="020B0500040200020003" pitchFamily="34" charset="-34"/>
            </a:rPr>
            <a:t>Working group meetings/Country surveys</a:t>
          </a:r>
        </a:p>
      </dsp:txBody>
      <dsp:txXfrm>
        <a:off x="2111942" y="2403876"/>
        <a:ext cx="1918969" cy="1230293"/>
      </dsp:txXfrm>
    </dsp:sp>
    <dsp:sp modelId="{D88A9BA0-3756-430C-B078-1447546C7441}">
      <dsp:nvSpPr>
        <dsp:cNvPr id="0" name=""/>
        <dsp:cNvSpPr/>
      </dsp:nvSpPr>
      <dsp:spPr>
        <a:xfrm rot="1201999">
          <a:off x="3972609" y="1483182"/>
          <a:ext cx="954258" cy="43767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3F5B4A9-AEAE-48F0-9BFE-093BEEE7C1AD}">
      <dsp:nvSpPr>
        <dsp:cNvPr id="0" name=""/>
        <dsp:cNvSpPr/>
      </dsp:nvSpPr>
      <dsp:spPr>
        <a:xfrm>
          <a:off x="4518395" y="832862"/>
          <a:ext cx="1813853" cy="1812595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40000"/>
                <a:lumOff val="60000"/>
                <a:shade val="30000"/>
                <a:satMod val="115000"/>
              </a:schemeClr>
            </a:gs>
            <a:gs pos="50000">
              <a:schemeClr val="tx2">
                <a:lumMod val="40000"/>
                <a:lumOff val="60000"/>
                <a:shade val="67500"/>
                <a:satMod val="115000"/>
              </a:schemeClr>
            </a:gs>
            <a:gs pos="100000">
              <a:schemeClr val="tx2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+mn-lt"/>
              <a:cs typeface="TH SarabunPSK" panose="020B0500040200020003" pitchFamily="34" charset="-34"/>
            </a:rPr>
            <a:t>Impact assessment study (cost-benefit analysis)</a:t>
          </a:r>
          <a:endParaRPr lang="th" sz="1600" b="1" kern="1200" dirty="0">
            <a:solidFill>
              <a:schemeClr val="bg1"/>
            </a:solidFill>
            <a:latin typeface="+mn-lt"/>
            <a:cs typeface="TH SarabunPSK" panose="020B0500040200020003" pitchFamily="34" charset="-34"/>
          </a:endParaRPr>
        </a:p>
      </dsp:txBody>
      <dsp:txXfrm>
        <a:off x="4571484" y="885951"/>
        <a:ext cx="1707675" cy="17064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Converging Text"/>
  <dgm:desc val="Use to show multiple steps or parts that merge into a whole. Limited to one Level 1 shape that contains text and a maximum of five Level 2 shapes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0.14728</cdr:x>
      <cdr:y>0.57039</cdr:y>
    </cdr:from>
    <cdr:to>
      <cdr:x>0.87027</cdr:x>
      <cdr:y>0.57039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61A17C83-A02C-4535-A909-91C7B2959905}"/>
            </a:ext>
          </a:extLst>
        </cdr:cNvPr>
        <cdr:cNvCxnSpPr/>
      </cdr:nvCxnSpPr>
      <cdr:spPr>
        <a:xfrm xmlns:a="http://schemas.openxmlformats.org/drawingml/2006/main">
          <a:off x="1257300" y="2023368"/>
          <a:ext cx="6172200" cy="0"/>
        </a:xfrm>
        <a:prstGeom xmlns:a="http://schemas.openxmlformats.org/drawingml/2006/main" prst="line">
          <a:avLst/>
        </a:prstGeom>
        <a:ln xmlns:a="http://schemas.openxmlformats.org/drawingml/2006/main" w="38100">
          <a:prstDash val="sys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D1348-93B0-4941-AE35-41CE0B5B74BB}" type="datetimeFigureOut">
              <a:rPr lang="en-US" smtClean="0"/>
              <a:pPr/>
              <a:t>12/2/2021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B2B3E-81F2-402C-A764-12DEC26ECC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7719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1251B-5D3D-43FC-A951-1444D8F1032D}" type="datetimeFigureOut">
              <a:rPr lang="en-US" smtClean="0"/>
              <a:pPr/>
              <a:t>12/2/2021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246800-8931-4DEA-B09E-E8F146C8AF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172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6800-8931-4DEA-B09E-E8F146C8AF8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110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6800-8931-4DEA-B09E-E8F146C8AF8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364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F54E7B-44ED-43A2-B244-A02E149FCBBD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32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https://health-policy-systems.biomedcentral.com/articles/10.1186/s12961-021-00696-z</a:t>
            </a:r>
          </a:p>
          <a:p>
            <a:r>
              <a:rPr lang="en-US" dirty="0"/>
              <a:t>http://ihppthaigov.net/DB/publication/attachinter/453/Full-text.pdf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6800-8931-4DEA-B09E-E8F146C8AF8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1730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46800-8931-4DEA-B09E-E8F146C8AF8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417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B3E322-9022-4D7A-B6E2-2B3A989269AB}" type="slidenum">
              <a:rPr lang="en-US" smtClean="0"/>
              <a:pPr>
                <a:defRPr/>
              </a:pPr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97017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77297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46800-8931-4DEA-B09E-E8F146C8AF8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846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830A2A-43D1-4E1D-88BC-9C24D83E3C25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33965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010E4-A39A-4381-B9F6-F47F41286C9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50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560" indent="-228560">
              <a:defRPr/>
            </a:pPr>
            <a:endParaRPr lang="en-US" dirty="0"/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3855690" y="9441370"/>
            <a:ext cx="2949990" cy="496427"/>
          </a:xfrm>
          <a:prstGeom prst="rect">
            <a:avLst/>
          </a:prstGeom>
          <a:noFill/>
        </p:spPr>
        <p:txBody>
          <a:bodyPr lIns="91424" tIns="45712" rIns="91424" bIns="45712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89E9277-7155-4957-B0D6-A86653FE14D6}" type="slidenum">
              <a:rPr lang="en-US" sz="1200"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en-US" sz="1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4956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830A2A-43D1-4E1D-88BC-9C24D83E3C25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1109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6800-8931-4DEA-B09E-E8F146C8AF8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38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2311878"/>
            <a:ext cx="9144000" cy="192207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4356100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5601825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D52E-96CE-48D7-AF5B-7BA523CC9D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659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11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90476" cy="685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759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3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27000">
              <a:lnSpc>
                <a:spcPct val="100000"/>
              </a:lnSpc>
            </a:pPr>
            <a:fld id="{81D60167-4931-47E6-BA6A-407CBD079E47}" type="slidenum">
              <a:rPr sz="1600" spc="-10" dirty="0" smtClean="0">
                <a:solidFill>
                  <a:srgbClr val="888888"/>
                </a:solidFill>
                <a:latin typeface="Calibri"/>
                <a:cs typeface="Calibri"/>
              </a:rPr>
              <a:t>‹#›</a:t>
            </a:fld>
            <a:endParaRPr sz="16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4352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3948" y="6121420"/>
            <a:ext cx="631648" cy="475430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</a:lstStyle>
          <a:p>
            <a:fld id="{E0AEE6D0-9AE9-4F86-9741-F1DA4BF18B4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30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363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350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D52E-96CE-48D7-AF5B-7BA523CC9D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084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D52E-96CE-48D7-AF5B-7BA523CC9D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407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D52E-96CE-48D7-AF5B-7BA523CC9D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15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D52E-96CE-48D7-AF5B-7BA523CC9D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20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D52E-96CE-48D7-AF5B-7BA523CC9D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16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E6D0-9AE9-4F86-9741-F1DA4BF18B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88706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" y="0"/>
            <a:ext cx="12187263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747" y="6176963"/>
            <a:ext cx="441385" cy="406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EE6D0-9AE9-4F86-9741-F1DA4BF18B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98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  <p:sldLayoutId id="2147483950" r:id="rId13"/>
    <p:sldLayoutId id="2147483951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jpe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fr.org/blog/thailands-universal-eye-screening-action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hyperlink" Target="https://www.pngall.com/check-mark-pn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hyperlink" Target="http://www.ncbi.nlm.nih.gov/pubmed/25444298" TargetMode="External"/><Relationship Id="rId4" Type="http://schemas.openxmlformats.org/officeDocument/2006/relationships/hyperlink" Target="http://www.flickr.com/photos/106574022@N04/10797544665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hyperlink" Target="../vaxcert.info" TargetMode="External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45.svg"/><Relationship Id="rId5" Type="http://schemas.openxmlformats.org/officeDocument/2006/relationships/diagramData" Target="../diagrams/data3.xml"/><Relationship Id="rId10" Type="http://schemas.openxmlformats.org/officeDocument/2006/relationships/image" Target="../media/image44.png"/><Relationship Id="rId4" Type="http://schemas.openxmlformats.org/officeDocument/2006/relationships/image" Target="../media/image41.png"/><Relationship Id="rId9" Type="http://schemas.microsoft.com/office/2007/relationships/diagramDrawing" Target="../diagrams/drawing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idsihealth.org/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hesapphire.health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g"/><Relationship Id="rId7" Type="http://schemas.openxmlformats.org/officeDocument/2006/relationships/image" Target="../media/image54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jpg"/><Relationship Id="rId3" Type="http://schemas.openxmlformats.org/officeDocument/2006/relationships/image" Target="../media/image57.jpg"/><Relationship Id="rId7" Type="http://schemas.openxmlformats.org/officeDocument/2006/relationships/image" Target="../media/image61.jpg"/><Relationship Id="rId12" Type="http://schemas.openxmlformats.org/officeDocument/2006/relationships/image" Target="../media/image66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0.png"/><Relationship Id="rId11" Type="http://schemas.openxmlformats.org/officeDocument/2006/relationships/image" Target="../media/image65.jpg"/><Relationship Id="rId5" Type="http://schemas.openxmlformats.org/officeDocument/2006/relationships/image" Target="../media/image59.png"/><Relationship Id="rId10" Type="http://schemas.openxmlformats.org/officeDocument/2006/relationships/image" Target="../media/image64.jpg"/><Relationship Id="rId4" Type="http://schemas.openxmlformats.org/officeDocument/2006/relationships/image" Target="../media/image58.jpg"/><Relationship Id="rId9" Type="http://schemas.openxmlformats.org/officeDocument/2006/relationships/image" Target="../media/image63.jpg"/><Relationship Id="rId14" Type="http://schemas.openxmlformats.org/officeDocument/2006/relationships/image" Target="../media/image6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igma.com/proto/KPwCc2I5Ce8CV3U1XFntHr/UCBP?page-id=198%3A875&amp;node-id=1028%3A2415&amp;viewport=4871%2C10089%2C0.8445935249328613&amp;scaling=scale-down-width&amp;hide-ui=1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0188" y="2648940"/>
            <a:ext cx="9971623" cy="1560119"/>
          </a:xfrm>
        </p:spPr>
        <p:txBody>
          <a:bodyPr>
            <a:noAutofit/>
          </a:bodyPr>
          <a:lstStyle/>
          <a:p>
            <a:r>
              <a:rPr lang="en-US" sz="4400" b="1" dirty="0">
                <a:latin typeface="+mn-lt"/>
                <a:cs typeface="TH SarabunPSK" panose="020B0500040200020003" pitchFamily="34" charset="-34"/>
              </a:rPr>
              <a:t>The role of Health Technology Assessment in supporting Universal Health Coverage in Thailand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65650"/>
            <a:ext cx="9144000" cy="1262647"/>
          </a:xfrm>
        </p:spPr>
        <p:txBody>
          <a:bodyPr>
            <a:normAutofit/>
          </a:bodyPr>
          <a:lstStyle/>
          <a:p>
            <a:r>
              <a:rPr lang="en-US" sz="3200" dirty="0">
                <a:cs typeface="TH SarabunPSK" panose="020B0500040200020003" pitchFamily="34" charset="-34"/>
              </a:rPr>
              <a:t>Manit Sittimart</a:t>
            </a:r>
          </a:p>
          <a:p>
            <a:r>
              <a:rPr lang="en-US" sz="3200" dirty="0">
                <a:cs typeface="TH SarabunPSK" panose="020B0500040200020003" pitchFamily="34" charset="-34"/>
              </a:rPr>
              <a:t>2 December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8E9ACC-1E73-4BE0-94D7-36BCB918A5CF}"/>
              </a:ext>
            </a:extLst>
          </p:cNvPr>
          <p:cNvSpPr txBox="1"/>
          <p:nvPr/>
        </p:nvSpPr>
        <p:spPr>
          <a:xfrm>
            <a:off x="4583680" y="5618747"/>
            <a:ext cx="3188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cs typeface="TH SarabunPSK" panose="020B0500040200020003" pitchFamily="34" charset="-34"/>
              </a:rPr>
              <a:t>Manit.s@hitap.net</a:t>
            </a:r>
          </a:p>
          <a:p>
            <a:pPr algn="ctr"/>
            <a:endParaRPr lang="en-US" sz="2400" dirty="0"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87988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 noGrp="1"/>
          </p:cNvSpPr>
          <p:nvPr>
            <p:ph type="title"/>
          </p:nvPr>
        </p:nvSpPr>
        <p:spPr>
          <a:xfrm>
            <a:off x="302150" y="166977"/>
            <a:ext cx="11648660" cy="144515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dirty="0">
                <a:latin typeface="+mn-lt"/>
                <a:cs typeface="Browallia New" panose="020B0604020202020204" pitchFamily="34" charset="-34"/>
              </a:rPr>
              <a:t>Governance structures supporting the use of HTA to inform health benefit package in Thailand as of 2018</a:t>
            </a:r>
          </a:p>
        </p:txBody>
      </p:sp>
      <p:sp>
        <p:nvSpPr>
          <p:cNvPr id="3" name="Rectangle: Rounded Corners 8"/>
          <p:cNvSpPr/>
          <p:nvPr/>
        </p:nvSpPr>
        <p:spPr>
          <a:xfrm>
            <a:off x="2790909" y="1823147"/>
            <a:ext cx="2087548" cy="6858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dirty="0">
                <a:solidFill>
                  <a:srgbClr val="FFFFFF"/>
                </a:solidFill>
                <a:latin typeface="Calibri"/>
              </a:rPr>
              <a:t>NHSO Board chaired by Health Minister</a:t>
            </a:r>
          </a:p>
        </p:txBody>
      </p:sp>
      <p:sp>
        <p:nvSpPr>
          <p:cNvPr id="4" name="Rectangle: Rounded Corners 9"/>
          <p:cNvSpPr/>
          <p:nvPr/>
        </p:nvSpPr>
        <p:spPr>
          <a:xfrm>
            <a:off x="2790909" y="2946048"/>
            <a:ext cx="2087548" cy="6858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dirty="0">
                <a:solidFill>
                  <a:srgbClr val="FFFFFF"/>
                </a:solidFill>
                <a:latin typeface="Calibri"/>
              </a:rPr>
              <a:t>Health Benefit Package subcommittee</a:t>
            </a:r>
          </a:p>
        </p:txBody>
      </p:sp>
      <p:sp>
        <p:nvSpPr>
          <p:cNvPr id="5" name="Rectangle: Rounded Corners 10"/>
          <p:cNvSpPr/>
          <p:nvPr/>
        </p:nvSpPr>
        <p:spPr>
          <a:xfrm>
            <a:off x="3940192" y="4084555"/>
            <a:ext cx="2146574" cy="707156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dirty="0">
                <a:solidFill>
                  <a:srgbClr val="FFFFFF"/>
                </a:solidFill>
                <a:latin typeface="Calibri"/>
              </a:rPr>
              <a:t>Health Economic Working Group </a:t>
            </a:r>
          </a:p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dirty="0">
                <a:solidFill>
                  <a:srgbClr val="FFFFFF"/>
                </a:solidFill>
                <a:latin typeface="Calibri"/>
              </a:rPr>
              <a:t>(NHSO = secretariat)</a:t>
            </a:r>
          </a:p>
        </p:txBody>
      </p:sp>
      <p:sp>
        <p:nvSpPr>
          <p:cNvPr id="6" name="Arrow: Down 11"/>
          <p:cNvSpPr/>
          <p:nvPr/>
        </p:nvSpPr>
        <p:spPr>
          <a:xfrm rot="10799991">
            <a:off x="3588677" y="2557497"/>
            <a:ext cx="384350" cy="332853"/>
          </a:xfrm>
          <a:custGeom>
            <a:avLst>
              <a:gd name="f0" fmla="val 1080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-270"/>
              <a:gd name="f11" fmla="+- 0 0 -90"/>
              <a:gd name="f12" fmla="*/ f5 1 21600"/>
              <a:gd name="f13" fmla="*/ f6 1 21600"/>
              <a:gd name="f14" fmla="pin 0 f1 10800"/>
              <a:gd name="f15" fmla="pin 0 f0 21600"/>
              <a:gd name="f16" fmla="*/ f10 f2 1"/>
              <a:gd name="f17" fmla="*/ f11 f2 1"/>
              <a:gd name="f18" fmla="val f14"/>
              <a:gd name="f19" fmla="val f15"/>
              <a:gd name="f20" fmla="+- 21600 0 f14"/>
              <a:gd name="f21" fmla="*/ f14 f12 1"/>
              <a:gd name="f22" fmla="*/ f15 f13 1"/>
              <a:gd name="f23" fmla="*/ 0 f13 1"/>
              <a:gd name="f24" fmla="*/ 0 f12 1"/>
              <a:gd name="f25" fmla="*/ f16 1 f4"/>
              <a:gd name="f26" fmla="*/ 21600 f12 1"/>
              <a:gd name="f27" fmla="*/ f17 1 f4"/>
              <a:gd name="f28" fmla="+- 21600 0 f19"/>
              <a:gd name="f29" fmla="*/ f18 f12 1"/>
              <a:gd name="f30" fmla="*/ f20 f12 1"/>
              <a:gd name="f31" fmla="*/ f19 f13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3 1"/>
            </a:gdLst>
            <a:ahLst>
              <a:ahXY gdRefX="f1" minX="f7" maxX="f9" gdRefY="f0" minY="f7" maxY="f8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24" y="f31"/>
              </a:cxn>
              <a:cxn ang="f33">
                <a:pos x="f26" y="f31"/>
              </a:cxn>
            </a:cxnLst>
            <a:rect l="f29" t="f23" r="f30" b="f37"/>
            <a:pathLst>
              <a:path w="21600" h="21600">
                <a:moveTo>
                  <a:pt x="f18" y="f7"/>
                </a:moveTo>
                <a:lnTo>
                  <a:pt x="f18" y="f19"/>
                </a:lnTo>
                <a:lnTo>
                  <a:pt x="f7" y="f19"/>
                </a:lnTo>
                <a:lnTo>
                  <a:pt x="f9" y="f8"/>
                </a:lnTo>
                <a:lnTo>
                  <a:pt x="f8" y="f19"/>
                </a:lnTo>
                <a:lnTo>
                  <a:pt x="f20" y="f19"/>
                </a:lnTo>
                <a:lnTo>
                  <a:pt x="f20" y="f7"/>
                </a:lnTo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Arrow: Down 12"/>
          <p:cNvSpPr/>
          <p:nvPr/>
        </p:nvSpPr>
        <p:spPr>
          <a:xfrm rot="10799991">
            <a:off x="2986795" y="3700634"/>
            <a:ext cx="384350" cy="332853"/>
          </a:xfrm>
          <a:custGeom>
            <a:avLst>
              <a:gd name="f0" fmla="val 1080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-270"/>
              <a:gd name="f11" fmla="+- 0 0 -90"/>
              <a:gd name="f12" fmla="*/ f5 1 21600"/>
              <a:gd name="f13" fmla="*/ f6 1 21600"/>
              <a:gd name="f14" fmla="pin 0 f1 10800"/>
              <a:gd name="f15" fmla="pin 0 f0 21600"/>
              <a:gd name="f16" fmla="*/ f10 f2 1"/>
              <a:gd name="f17" fmla="*/ f11 f2 1"/>
              <a:gd name="f18" fmla="val f14"/>
              <a:gd name="f19" fmla="val f15"/>
              <a:gd name="f20" fmla="+- 21600 0 f14"/>
              <a:gd name="f21" fmla="*/ f14 f12 1"/>
              <a:gd name="f22" fmla="*/ f15 f13 1"/>
              <a:gd name="f23" fmla="*/ 0 f13 1"/>
              <a:gd name="f24" fmla="*/ 0 f12 1"/>
              <a:gd name="f25" fmla="*/ f16 1 f4"/>
              <a:gd name="f26" fmla="*/ 21600 f12 1"/>
              <a:gd name="f27" fmla="*/ f17 1 f4"/>
              <a:gd name="f28" fmla="+- 21600 0 f19"/>
              <a:gd name="f29" fmla="*/ f18 f12 1"/>
              <a:gd name="f30" fmla="*/ f20 f12 1"/>
              <a:gd name="f31" fmla="*/ f19 f13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3 1"/>
            </a:gdLst>
            <a:ahLst>
              <a:ahXY gdRefX="f1" minX="f7" maxX="f9" gdRefY="f0" minY="f7" maxY="f8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24" y="f31"/>
              </a:cxn>
              <a:cxn ang="f33">
                <a:pos x="f26" y="f31"/>
              </a:cxn>
            </a:cxnLst>
            <a:rect l="f29" t="f23" r="f30" b="f37"/>
            <a:pathLst>
              <a:path w="21600" h="21600">
                <a:moveTo>
                  <a:pt x="f18" y="f7"/>
                </a:moveTo>
                <a:lnTo>
                  <a:pt x="f18" y="f19"/>
                </a:lnTo>
                <a:lnTo>
                  <a:pt x="f7" y="f19"/>
                </a:lnTo>
                <a:lnTo>
                  <a:pt x="f9" y="f8"/>
                </a:lnTo>
                <a:lnTo>
                  <a:pt x="f8" y="f19"/>
                </a:lnTo>
                <a:lnTo>
                  <a:pt x="f20" y="f19"/>
                </a:lnTo>
                <a:lnTo>
                  <a:pt x="f20" y="f7"/>
                </a:lnTo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Rectangle: Rounded Corners 13"/>
          <p:cNvSpPr/>
          <p:nvPr/>
        </p:nvSpPr>
        <p:spPr>
          <a:xfrm>
            <a:off x="6574567" y="1853292"/>
            <a:ext cx="2087548" cy="6858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>
                <a:solidFill>
                  <a:srgbClr val="FFFFFF"/>
                </a:solidFill>
                <a:latin typeface="Calibri"/>
              </a:rPr>
              <a:t>National Drug Committee chaired by Prime Minister</a:t>
            </a:r>
          </a:p>
        </p:txBody>
      </p:sp>
      <p:sp>
        <p:nvSpPr>
          <p:cNvPr id="9" name="Rectangle: Rounded Corners 14"/>
          <p:cNvSpPr/>
          <p:nvPr/>
        </p:nvSpPr>
        <p:spPr>
          <a:xfrm>
            <a:off x="6583359" y="2962382"/>
            <a:ext cx="2087548" cy="6858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dirty="0">
                <a:solidFill>
                  <a:srgbClr val="FFFFFF"/>
                </a:solidFill>
                <a:latin typeface="Calibri"/>
              </a:rPr>
              <a:t>NLEM subcommittee</a:t>
            </a:r>
          </a:p>
        </p:txBody>
      </p:sp>
      <p:sp>
        <p:nvSpPr>
          <p:cNvPr id="10" name="Rectangle: Rounded Corners 15"/>
          <p:cNvSpPr/>
          <p:nvPr/>
        </p:nvSpPr>
        <p:spPr>
          <a:xfrm>
            <a:off x="6583359" y="4107894"/>
            <a:ext cx="2087548" cy="751109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dirty="0">
                <a:solidFill>
                  <a:srgbClr val="FFFFFF"/>
                </a:solidFill>
                <a:latin typeface="Calibri"/>
              </a:rPr>
              <a:t>Health Economic Working Group</a:t>
            </a:r>
          </a:p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dirty="0">
                <a:solidFill>
                  <a:srgbClr val="FFFFFF"/>
                </a:solidFill>
                <a:latin typeface="Calibri"/>
              </a:rPr>
              <a:t>(FDA = secretariat)</a:t>
            </a:r>
          </a:p>
        </p:txBody>
      </p:sp>
      <p:sp>
        <p:nvSpPr>
          <p:cNvPr id="11" name="Arrow: Down 16"/>
          <p:cNvSpPr/>
          <p:nvPr/>
        </p:nvSpPr>
        <p:spPr>
          <a:xfrm rot="10799991">
            <a:off x="7418622" y="2584314"/>
            <a:ext cx="384350" cy="332853"/>
          </a:xfrm>
          <a:custGeom>
            <a:avLst>
              <a:gd name="f0" fmla="val 1080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-270"/>
              <a:gd name="f11" fmla="+- 0 0 -90"/>
              <a:gd name="f12" fmla="*/ f5 1 21600"/>
              <a:gd name="f13" fmla="*/ f6 1 21600"/>
              <a:gd name="f14" fmla="pin 0 f1 10800"/>
              <a:gd name="f15" fmla="pin 0 f0 21600"/>
              <a:gd name="f16" fmla="*/ f10 f2 1"/>
              <a:gd name="f17" fmla="*/ f11 f2 1"/>
              <a:gd name="f18" fmla="val f14"/>
              <a:gd name="f19" fmla="val f15"/>
              <a:gd name="f20" fmla="+- 21600 0 f14"/>
              <a:gd name="f21" fmla="*/ f14 f12 1"/>
              <a:gd name="f22" fmla="*/ f15 f13 1"/>
              <a:gd name="f23" fmla="*/ 0 f13 1"/>
              <a:gd name="f24" fmla="*/ 0 f12 1"/>
              <a:gd name="f25" fmla="*/ f16 1 f4"/>
              <a:gd name="f26" fmla="*/ 21600 f12 1"/>
              <a:gd name="f27" fmla="*/ f17 1 f4"/>
              <a:gd name="f28" fmla="+- 21600 0 f19"/>
              <a:gd name="f29" fmla="*/ f18 f12 1"/>
              <a:gd name="f30" fmla="*/ f20 f12 1"/>
              <a:gd name="f31" fmla="*/ f19 f13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3 1"/>
            </a:gdLst>
            <a:ahLst>
              <a:ahXY gdRefX="f1" minX="f7" maxX="f9" gdRefY="f0" minY="f7" maxY="f8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24" y="f31"/>
              </a:cxn>
              <a:cxn ang="f33">
                <a:pos x="f26" y="f31"/>
              </a:cxn>
            </a:cxnLst>
            <a:rect l="f29" t="f23" r="f30" b="f37"/>
            <a:pathLst>
              <a:path w="21600" h="21600">
                <a:moveTo>
                  <a:pt x="f18" y="f7"/>
                </a:moveTo>
                <a:lnTo>
                  <a:pt x="f18" y="f19"/>
                </a:lnTo>
                <a:lnTo>
                  <a:pt x="f7" y="f19"/>
                </a:lnTo>
                <a:lnTo>
                  <a:pt x="f9" y="f8"/>
                </a:lnTo>
                <a:lnTo>
                  <a:pt x="f8" y="f19"/>
                </a:lnTo>
                <a:lnTo>
                  <a:pt x="f20" y="f19"/>
                </a:lnTo>
                <a:lnTo>
                  <a:pt x="f20" y="f7"/>
                </a:lnTo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Arrow: Down 17"/>
          <p:cNvSpPr/>
          <p:nvPr/>
        </p:nvSpPr>
        <p:spPr>
          <a:xfrm rot="10799991">
            <a:off x="7434951" y="3708471"/>
            <a:ext cx="384350" cy="332853"/>
          </a:xfrm>
          <a:custGeom>
            <a:avLst>
              <a:gd name="f0" fmla="val 1080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-270"/>
              <a:gd name="f11" fmla="+- 0 0 -90"/>
              <a:gd name="f12" fmla="*/ f5 1 21600"/>
              <a:gd name="f13" fmla="*/ f6 1 21600"/>
              <a:gd name="f14" fmla="pin 0 f1 10800"/>
              <a:gd name="f15" fmla="pin 0 f0 21600"/>
              <a:gd name="f16" fmla="*/ f10 f2 1"/>
              <a:gd name="f17" fmla="*/ f11 f2 1"/>
              <a:gd name="f18" fmla="val f14"/>
              <a:gd name="f19" fmla="val f15"/>
              <a:gd name="f20" fmla="+- 21600 0 f14"/>
              <a:gd name="f21" fmla="*/ f14 f12 1"/>
              <a:gd name="f22" fmla="*/ f15 f13 1"/>
              <a:gd name="f23" fmla="*/ 0 f13 1"/>
              <a:gd name="f24" fmla="*/ 0 f12 1"/>
              <a:gd name="f25" fmla="*/ f16 1 f4"/>
              <a:gd name="f26" fmla="*/ 21600 f12 1"/>
              <a:gd name="f27" fmla="*/ f17 1 f4"/>
              <a:gd name="f28" fmla="+- 21600 0 f19"/>
              <a:gd name="f29" fmla="*/ f18 f12 1"/>
              <a:gd name="f30" fmla="*/ f20 f12 1"/>
              <a:gd name="f31" fmla="*/ f19 f13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3 1"/>
            </a:gdLst>
            <a:ahLst>
              <a:ahXY gdRefX="f1" minX="f7" maxX="f9" gdRefY="f0" minY="f7" maxY="f8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24" y="f31"/>
              </a:cxn>
              <a:cxn ang="f33">
                <a:pos x="f26" y="f31"/>
              </a:cxn>
            </a:cxnLst>
            <a:rect l="f29" t="f23" r="f30" b="f37"/>
            <a:pathLst>
              <a:path w="21600" h="21600">
                <a:moveTo>
                  <a:pt x="f18" y="f7"/>
                </a:moveTo>
                <a:lnTo>
                  <a:pt x="f18" y="f19"/>
                </a:lnTo>
                <a:lnTo>
                  <a:pt x="f7" y="f19"/>
                </a:lnTo>
                <a:lnTo>
                  <a:pt x="f9" y="f8"/>
                </a:lnTo>
                <a:lnTo>
                  <a:pt x="f8" y="f19"/>
                </a:lnTo>
                <a:lnTo>
                  <a:pt x="f20" y="f19"/>
                </a:lnTo>
                <a:lnTo>
                  <a:pt x="f20" y="f7"/>
                </a:lnTo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Oval 20"/>
          <p:cNvSpPr/>
          <p:nvPr/>
        </p:nvSpPr>
        <p:spPr>
          <a:xfrm>
            <a:off x="4970599" y="5174079"/>
            <a:ext cx="1997111" cy="62551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00000"/>
          </a:solidFill>
          <a:ln w="12701" cap="flat">
            <a:solidFill>
              <a:srgbClr val="000000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>
                <a:solidFill>
                  <a:srgbClr val="FFFFFF"/>
                </a:solidFill>
                <a:latin typeface="Calibri"/>
              </a:rPr>
              <a:t>HTA agencies</a:t>
            </a:r>
          </a:p>
        </p:txBody>
      </p:sp>
      <p:sp>
        <p:nvSpPr>
          <p:cNvPr id="14" name="Oval 21"/>
          <p:cNvSpPr/>
          <p:nvPr/>
        </p:nvSpPr>
        <p:spPr>
          <a:xfrm>
            <a:off x="2531135" y="5209174"/>
            <a:ext cx="1997111" cy="62551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0AD47"/>
          </a:solidFill>
          <a:ln w="12701" cap="flat">
            <a:solidFill>
              <a:srgbClr val="507E32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>
                <a:solidFill>
                  <a:srgbClr val="FFFFFF"/>
                </a:solidFill>
                <a:latin typeface="Calibri"/>
              </a:rPr>
              <a:t>Several groups of stakeholders</a:t>
            </a:r>
          </a:p>
        </p:txBody>
      </p:sp>
      <p:sp>
        <p:nvSpPr>
          <p:cNvPr id="15" name="Oval 22"/>
          <p:cNvSpPr/>
          <p:nvPr/>
        </p:nvSpPr>
        <p:spPr>
          <a:xfrm>
            <a:off x="7993900" y="5169246"/>
            <a:ext cx="1997111" cy="62551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ED7D31"/>
          </a:solidFill>
          <a:ln w="12701" cap="flat">
            <a:solidFill>
              <a:srgbClr val="AE5A21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>
                <a:solidFill>
                  <a:srgbClr val="FFFFFF"/>
                </a:solidFill>
                <a:latin typeface="Calibri"/>
              </a:rPr>
              <a:t>Health Professionals</a:t>
            </a:r>
          </a:p>
        </p:txBody>
      </p:sp>
      <p:sp>
        <p:nvSpPr>
          <p:cNvPr id="16" name="Arrow: Right 23"/>
          <p:cNvSpPr/>
          <p:nvPr/>
        </p:nvSpPr>
        <p:spPr>
          <a:xfrm rot="16200004">
            <a:off x="3649543" y="4860944"/>
            <a:ext cx="262620" cy="318677"/>
          </a:xfrm>
          <a:custGeom>
            <a:avLst>
              <a:gd name="f0" fmla="val 1080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pin 0 f0 21600"/>
              <a:gd name="f15" fmla="pin 0 f1 10800"/>
              <a:gd name="f16" fmla="*/ f10 f2 1"/>
              <a:gd name="f17" fmla="*/ f11 f2 1"/>
              <a:gd name="f18" fmla="val f15"/>
              <a:gd name="f19" fmla="val f14"/>
              <a:gd name="f20" fmla="+- 21600 0 f15"/>
              <a:gd name="f21" fmla="*/ f14 f12 1"/>
              <a:gd name="f22" fmla="*/ f15 f13 1"/>
              <a:gd name="f23" fmla="*/ 0 f12 1"/>
              <a:gd name="f24" fmla="*/ 0 f13 1"/>
              <a:gd name="f25" fmla="*/ f16 1 f4"/>
              <a:gd name="f26" fmla="*/ 21600 f13 1"/>
              <a:gd name="f27" fmla="*/ f17 1 f4"/>
              <a:gd name="f28" fmla="+- 21600 0 f19"/>
              <a:gd name="f29" fmla="*/ f20 f13 1"/>
              <a:gd name="f30" fmla="*/ f18 f13 1"/>
              <a:gd name="f31" fmla="*/ f19 f12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2 1"/>
            </a:gdLst>
            <a:ahLst>
              <a:ahXY gdRefX="f0" minX="f7" maxX="f8" gdRefY="f1" minY="f7" maxY="f9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24"/>
              </a:cxn>
              <a:cxn ang="f33">
                <a:pos x="f31" y="f26"/>
              </a:cxn>
            </a:cxnLst>
            <a:rect l="f23" t="f30" r="f37" b="f29"/>
            <a:pathLst>
              <a:path w="21600" h="21600">
                <a:moveTo>
                  <a:pt x="f7" y="f18"/>
                </a:moveTo>
                <a:lnTo>
                  <a:pt x="f19" y="f18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0"/>
                </a:lnTo>
                <a:lnTo>
                  <a:pt x="f7" y="f20"/>
                </a:lnTo>
                <a:close/>
              </a:path>
            </a:pathLst>
          </a:custGeom>
          <a:solidFill>
            <a:srgbClr val="70AD47"/>
          </a:solidFill>
          <a:ln w="12701" cap="flat">
            <a:solidFill>
              <a:srgbClr val="507E32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Arrow: Right 24"/>
          <p:cNvSpPr/>
          <p:nvPr/>
        </p:nvSpPr>
        <p:spPr>
          <a:xfrm rot="16200004">
            <a:off x="8349899" y="4860945"/>
            <a:ext cx="262620" cy="318677"/>
          </a:xfrm>
          <a:custGeom>
            <a:avLst>
              <a:gd name="f0" fmla="val 1080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pin 0 f0 21600"/>
              <a:gd name="f15" fmla="pin 0 f1 10800"/>
              <a:gd name="f16" fmla="*/ f10 f2 1"/>
              <a:gd name="f17" fmla="*/ f11 f2 1"/>
              <a:gd name="f18" fmla="val f15"/>
              <a:gd name="f19" fmla="val f14"/>
              <a:gd name="f20" fmla="+- 21600 0 f15"/>
              <a:gd name="f21" fmla="*/ f14 f12 1"/>
              <a:gd name="f22" fmla="*/ f15 f13 1"/>
              <a:gd name="f23" fmla="*/ 0 f12 1"/>
              <a:gd name="f24" fmla="*/ 0 f13 1"/>
              <a:gd name="f25" fmla="*/ f16 1 f4"/>
              <a:gd name="f26" fmla="*/ 21600 f13 1"/>
              <a:gd name="f27" fmla="*/ f17 1 f4"/>
              <a:gd name="f28" fmla="+- 21600 0 f19"/>
              <a:gd name="f29" fmla="*/ f20 f13 1"/>
              <a:gd name="f30" fmla="*/ f18 f13 1"/>
              <a:gd name="f31" fmla="*/ f19 f12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2 1"/>
            </a:gdLst>
            <a:ahLst>
              <a:ahXY gdRefX="f0" minX="f7" maxX="f8" gdRefY="f1" minY="f7" maxY="f9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24"/>
              </a:cxn>
              <a:cxn ang="f33">
                <a:pos x="f31" y="f26"/>
              </a:cxn>
            </a:cxnLst>
            <a:rect l="f23" t="f30" r="f37" b="f29"/>
            <a:pathLst>
              <a:path w="21600" h="21600">
                <a:moveTo>
                  <a:pt x="f7" y="f18"/>
                </a:moveTo>
                <a:lnTo>
                  <a:pt x="f19" y="f18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0"/>
                </a:lnTo>
                <a:lnTo>
                  <a:pt x="f7" y="f20"/>
                </a:lnTo>
                <a:close/>
              </a:path>
            </a:pathLst>
          </a:custGeom>
          <a:solidFill>
            <a:srgbClr val="ED7D31"/>
          </a:solidFill>
          <a:ln w="12701" cap="flat">
            <a:solidFill>
              <a:srgbClr val="AE5A21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Arrow: Up-Down 25"/>
          <p:cNvSpPr/>
          <p:nvPr/>
        </p:nvSpPr>
        <p:spPr>
          <a:xfrm>
            <a:off x="4970599" y="4859004"/>
            <a:ext cx="277577" cy="355463"/>
          </a:xfrm>
          <a:custGeom>
            <a:avLst>
              <a:gd name="f9" fmla="val 50000"/>
              <a:gd name="f10" fmla="val 500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val 50000"/>
              <a:gd name="f10" fmla="val 50000"/>
              <a:gd name="f11" fmla="+- 0 0 -270"/>
              <a:gd name="f12" fmla="+- 0 0 -90"/>
              <a:gd name="f13" fmla="abs f5"/>
              <a:gd name="f14" fmla="abs f6"/>
              <a:gd name="f15" fmla="abs f7"/>
              <a:gd name="f16" fmla="val f8"/>
              <a:gd name="f17" fmla="val f9"/>
              <a:gd name="f18" fmla="val f10"/>
              <a:gd name="f19" fmla="*/ f11 f2 1"/>
              <a:gd name="f20" fmla="*/ f12 f2 1"/>
              <a:gd name="f21" fmla="?: f13 f5 1"/>
              <a:gd name="f22" fmla="?: f14 f6 1"/>
              <a:gd name="f23" fmla="?: f15 f7 1"/>
              <a:gd name="f24" fmla="*/ f19 1 f4"/>
              <a:gd name="f25" fmla="*/ f20 1 f4"/>
              <a:gd name="f26" fmla="*/ f21 1 21600"/>
              <a:gd name="f27" fmla="*/ f22 1 21600"/>
              <a:gd name="f28" fmla="*/ 21600 f21 1"/>
              <a:gd name="f29" fmla="*/ 21600 f22 1"/>
              <a:gd name="f30" fmla="+- f24 0 f3"/>
              <a:gd name="f31" fmla="+- f25 0 f3"/>
              <a:gd name="f32" fmla="min f27 f26"/>
              <a:gd name="f33" fmla="*/ f28 1 f23"/>
              <a:gd name="f34" fmla="*/ f29 1 f23"/>
              <a:gd name="f35" fmla="val f33"/>
              <a:gd name="f36" fmla="val f34"/>
              <a:gd name="f37" fmla="*/ f16 f32 1"/>
              <a:gd name="f38" fmla="+- f36 0 f16"/>
              <a:gd name="f39" fmla="+- f35 0 f16"/>
              <a:gd name="f40" fmla="*/ f35 f32 1"/>
              <a:gd name="f41" fmla="*/ f36 f32 1"/>
              <a:gd name="f42" fmla="*/ f38 1 2"/>
              <a:gd name="f43" fmla="*/ f39 1 2"/>
              <a:gd name="f44" fmla="min f39 f38"/>
              <a:gd name="f45" fmla="*/ f39 f17 1"/>
              <a:gd name="f46" fmla="+- f16 f42 0"/>
              <a:gd name="f47" fmla="+- f16 f43 0"/>
              <a:gd name="f48" fmla="*/ f44 f18 1"/>
              <a:gd name="f49" fmla="*/ f45 1 200000"/>
              <a:gd name="f50" fmla="*/ f48 1 100000"/>
              <a:gd name="f51" fmla="+- f47 0 f49"/>
              <a:gd name="f52" fmla="+- f47 f49 0"/>
              <a:gd name="f53" fmla="*/ f47 f32 1"/>
              <a:gd name="f54" fmla="*/ f46 f32 1"/>
              <a:gd name="f55" fmla="+- f36 0 f50"/>
              <a:gd name="f56" fmla="*/ f51 f50 1"/>
              <a:gd name="f57" fmla="*/ f51 f32 1"/>
              <a:gd name="f58" fmla="*/ f52 f32 1"/>
              <a:gd name="f59" fmla="*/ f50 f32 1"/>
              <a:gd name="f60" fmla="*/ f56 1 f43"/>
              <a:gd name="f61" fmla="*/ f55 f32 1"/>
              <a:gd name="f62" fmla="+- f50 0 f60"/>
              <a:gd name="f63" fmla="+- f55 f60 0"/>
              <a:gd name="f64" fmla="*/ f62 f32 1"/>
              <a:gd name="f65" fmla="*/ f63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37" y="f59"/>
              </a:cxn>
              <a:cxn ang="f30">
                <a:pos x="f57" y="f54"/>
              </a:cxn>
              <a:cxn ang="f30">
                <a:pos x="f37" y="f61"/>
              </a:cxn>
              <a:cxn ang="f31">
                <a:pos x="f40" y="f61"/>
              </a:cxn>
              <a:cxn ang="f31">
                <a:pos x="f58" y="f54"/>
              </a:cxn>
              <a:cxn ang="f31">
                <a:pos x="f40" y="f59"/>
              </a:cxn>
            </a:cxnLst>
            <a:rect l="f57" t="f64" r="f58" b="f65"/>
            <a:pathLst>
              <a:path>
                <a:moveTo>
                  <a:pt x="f37" y="f59"/>
                </a:moveTo>
                <a:lnTo>
                  <a:pt x="f53" y="f37"/>
                </a:lnTo>
                <a:lnTo>
                  <a:pt x="f40" y="f59"/>
                </a:lnTo>
                <a:lnTo>
                  <a:pt x="f58" y="f59"/>
                </a:lnTo>
                <a:lnTo>
                  <a:pt x="f58" y="f61"/>
                </a:lnTo>
                <a:lnTo>
                  <a:pt x="f40" y="f61"/>
                </a:lnTo>
                <a:lnTo>
                  <a:pt x="f53" y="f41"/>
                </a:lnTo>
                <a:lnTo>
                  <a:pt x="f37" y="f61"/>
                </a:lnTo>
                <a:lnTo>
                  <a:pt x="f57" y="f61"/>
                </a:lnTo>
                <a:lnTo>
                  <a:pt x="f57" y="f59"/>
                </a:lnTo>
                <a:close/>
              </a:path>
            </a:pathLst>
          </a:custGeom>
          <a:solidFill>
            <a:srgbClr val="000000"/>
          </a:solidFill>
          <a:ln w="12701" cap="flat">
            <a:solidFill>
              <a:srgbClr val="000000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Arrow: Up-Down 26"/>
          <p:cNvSpPr/>
          <p:nvPr/>
        </p:nvSpPr>
        <p:spPr>
          <a:xfrm>
            <a:off x="6712736" y="4890407"/>
            <a:ext cx="277577" cy="355463"/>
          </a:xfrm>
          <a:custGeom>
            <a:avLst>
              <a:gd name="f9" fmla="val 50000"/>
              <a:gd name="f10" fmla="val 500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val 50000"/>
              <a:gd name="f10" fmla="val 50000"/>
              <a:gd name="f11" fmla="+- 0 0 -270"/>
              <a:gd name="f12" fmla="+- 0 0 -90"/>
              <a:gd name="f13" fmla="abs f5"/>
              <a:gd name="f14" fmla="abs f6"/>
              <a:gd name="f15" fmla="abs f7"/>
              <a:gd name="f16" fmla="val f8"/>
              <a:gd name="f17" fmla="val f9"/>
              <a:gd name="f18" fmla="val f10"/>
              <a:gd name="f19" fmla="*/ f11 f2 1"/>
              <a:gd name="f20" fmla="*/ f12 f2 1"/>
              <a:gd name="f21" fmla="?: f13 f5 1"/>
              <a:gd name="f22" fmla="?: f14 f6 1"/>
              <a:gd name="f23" fmla="?: f15 f7 1"/>
              <a:gd name="f24" fmla="*/ f19 1 f4"/>
              <a:gd name="f25" fmla="*/ f20 1 f4"/>
              <a:gd name="f26" fmla="*/ f21 1 21600"/>
              <a:gd name="f27" fmla="*/ f22 1 21600"/>
              <a:gd name="f28" fmla="*/ 21600 f21 1"/>
              <a:gd name="f29" fmla="*/ 21600 f22 1"/>
              <a:gd name="f30" fmla="+- f24 0 f3"/>
              <a:gd name="f31" fmla="+- f25 0 f3"/>
              <a:gd name="f32" fmla="min f27 f26"/>
              <a:gd name="f33" fmla="*/ f28 1 f23"/>
              <a:gd name="f34" fmla="*/ f29 1 f23"/>
              <a:gd name="f35" fmla="val f33"/>
              <a:gd name="f36" fmla="val f34"/>
              <a:gd name="f37" fmla="*/ f16 f32 1"/>
              <a:gd name="f38" fmla="+- f36 0 f16"/>
              <a:gd name="f39" fmla="+- f35 0 f16"/>
              <a:gd name="f40" fmla="*/ f35 f32 1"/>
              <a:gd name="f41" fmla="*/ f36 f32 1"/>
              <a:gd name="f42" fmla="*/ f38 1 2"/>
              <a:gd name="f43" fmla="*/ f39 1 2"/>
              <a:gd name="f44" fmla="min f39 f38"/>
              <a:gd name="f45" fmla="*/ f39 f17 1"/>
              <a:gd name="f46" fmla="+- f16 f42 0"/>
              <a:gd name="f47" fmla="+- f16 f43 0"/>
              <a:gd name="f48" fmla="*/ f44 f18 1"/>
              <a:gd name="f49" fmla="*/ f45 1 200000"/>
              <a:gd name="f50" fmla="*/ f48 1 100000"/>
              <a:gd name="f51" fmla="+- f47 0 f49"/>
              <a:gd name="f52" fmla="+- f47 f49 0"/>
              <a:gd name="f53" fmla="*/ f47 f32 1"/>
              <a:gd name="f54" fmla="*/ f46 f32 1"/>
              <a:gd name="f55" fmla="+- f36 0 f50"/>
              <a:gd name="f56" fmla="*/ f51 f50 1"/>
              <a:gd name="f57" fmla="*/ f51 f32 1"/>
              <a:gd name="f58" fmla="*/ f52 f32 1"/>
              <a:gd name="f59" fmla="*/ f50 f32 1"/>
              <a:gd name="f60" fmla="*/ f56 1 f43"/>
              <a:gd name="f61" fmla="*/ f55 f32 1"/>
              <a:gd name="f62" fmla="+- f50 0 f60"/>
              <a:gd name="f63" fmla="+- f55 f60 0"/>
              <a:gd name="f64" fmla="*/ f62 f32 1"/>
              <a:gd name="f65" fmla="*/ f63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37" y="f59"/>
              </a:cxn>
              <a:cxn ang="f30">
                <a:pos x="f57" y="f54"/>
              </a:cxn>
              <a:cxn ang="f30">
                <a:pos x="f37" y="f61"/>
              </a:cxn>
              <a:cxn ang="f31">
                <a:pos x="f40" y="f61"/>
              </a:cxn>
              <a:cxn ang="f31">
                <a:pos x="f58" y="f54"/>
              </a:cxn>
              <a:cxn ang="f31">
                <a:pos x="f40" y="f59"/>
              </a:cxn>
            </a:cxnLst>
            <a:rect l="f57" t="f64" r="f58" b="f65"/>
            <a:pathLst>
              <a:path>
                <a:moveTo>
                  <a:pt x="f37" y="f59"/>
                </a:moveTo>
                <a:lnTo>
                  <a:pt x="f53" y="f37"/>
                </a:lnTo>
                <a:lnTo>
                  <a:pt x="f40" y="f59"/>
                </a:lnTo>
                <a:lnTo>
                  <a:pt x="f58" y="f59"/>
                </a:lnTo>
                <a:lnTo>
                  <a:pt x="f58" y="f61"/>
                </a:lnTo>
                <a:lnTo>
                  <a:pt x="f40" y="f61"/>
                </a:lnTo>
                <a:lnTo>
                  <a:pt x="f53" y="f41"/>
                </a:lnTo>
                <a:lnTo>
                  <a:pt x="f37" y="f61"/>
                </a:lnTo>
                <a:lnTo>
                  <a:pt x="f57" y="f61"/>
                </a:lnTo>
                <a:lnTo>
                  <a:pt x="f57" y="f59"/>
                </a:lnTo>
                <a:close/>
              </a:path>
            </a:pathLst>
          </a:custGeom>
          <a:solidFill>
            <a:srgbClr val="000000"/>
          </a:solidFill>
          <a:ln w="12701" cap="flat">
            <a:solidFill>
              <a:srgbClr val="000000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A889E4F-2023-4A8D-B441-540570E5C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DB56E63-3874-4317-B0D7-0E9EBF361CAC}" type="slidenum">
              <a:rPr lang="en-US" smtClean="0"/>
              <a:t>10</a:t>
            </a:fld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F4ABFC9-38D1-4A0B-9A47-C815EED7451E}"/>
              </a:ext>
            </a:extLst>
          </p:cNvPr>
          <p:cNvSpPr txBox="1"/>
          <p:nvPr/>
        </p:nvSpPr>
        <p:spPr>
          <a:xfrm>
            <a:off x="7520065" y="6534158"/>
            <a:ext cx="494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Source: Adapted from presentation by Waranya Rattanavipapong, HITAP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A4A43A-4062-4531-BA4C-20228C39A1CF}"/>
              </a:ext>
            </a:extLst>
          </p:cNvPr>
          <p:cNvSpPr txBox="1"/>
          <p:nvPr/>
        </p:nvSpPr>
        <p:spPr>
          <a:xfrm>
            <a:off x="618187" y="2584313"/>
            <a:ext cx="21727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Universal Coverage Benefits Package (UCBP)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FA07BE-A214-45BB-877B-949BA98C03D1}"/>
              </a:ext>
            </a:extLst>
          </p:cNvPr>
          <p:cNvSpPr txBox="1"/>
          <p:nvPr/>
        </p:nvSpPr>
        <p:spPr>
          <a:xfrm>
            <a:off x="9248064" y="2583773"/>
            <a:ext cx="2255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National List of Essential Medicines (NLEM)</a:t>
            </a:r>
          </a:p>
        </p:txBody>
      </p:sp>
      <p:sp>
        <p:nvSpPr>
          <p:cNvPr id="24" name="Rectangle: Rounded Corners 10">
            <a:extLst>
              <a:ext uri="{FF2B5EF4-FFF2-40B4-BE49-F238E27FC236}">
                <a16:creationId xmlns:a16="http://schemas.microsoft.com/office/drawing/2014/main" id="{45E31629-31E4-4926-BAD4-6FC687669FA3}"/>
              </a:ext>
            </a:extLst>
          </p:cNvPr>
          <p:cNvSpPr/>
          <p:nvPr/>
        </p:nvSpPr>
        <p:spPr>
          <a:xfrm>
            <a:off x="1383116" y="4091565"/>
            <a:ext cx="2146574" cy="707156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dirty="0">
                <a:solidFill>
                  <a:srgbClr val="FFFFFF"/>
                </a:solidFill>
                <a:latin typeface="Calibri"/>
              </a:rPr>
              <a:t>Relevant Working Groups 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90CD169-3F47-4D5A-88E8-5FBBC42FC266}"/>
              </a:ext>
            </a:extLst>
          </p:cNvPr>
          <p:cNvGrpSpPr/>
          <p:nvPr/>
        </p:nvGrpSpPr>
        <p:grpSpPr>
          <a:xfrm>
            <a:off x="4915157" y="5815934"/>
            <a:ext cx="2361685" cy="771685"/>
            <a:chOff x="2057473" y="6001662"/>
            <a:chExt cx="2643360" cy="856338"/>
          </a:xfrm>
        </p:grpSpPr>
        <p:sp>
          <p:nvSpPr>
            <p:cNvPr id="26" name="Explosion: 14 Points 25">
              <a:extLst>
                <a:ext uri="{FF2B5EF4-FFF2-40B4-BE49-F238E27FC236}">
                  <a16:creationId xmlns:a16="http://schemas.microsoft.com/office/drawing/2014/main" id="{45354018-D270-474F-8C11-1D8720FFBCCF}"/>
                </a:ext>
              </a:extLst>
            </p:cNvPr>
            <p:cNvSpPr/>
            <p:nvPr/>
          </p:nvSpPr>
          <p:spPr>
            <a:xfrm>
              <a:off x="2057473" y="6001662"/>
              <a:ext cx="2643360" cy="856338"/>
            </a:xfrm>
            <a:prstGeom prst="irregularSeal2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1B304BE-6FD7-4DDE-8DD0-5AA36A75EB7B}"/>
                </a:ext>
              </a:extLst>
            </p:cNvPr>
            <p:cNvSpPr txBox="1"/>
            <p:nvPr/>
          </p:nvSpPr>
          <p:spPr>
            <a:xfrm>
              <a:off x="2531457" y="6245165"/>
              <a:ext cx="1628874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HITAP</a:t>
              </a:r>
              <a:endParaRPr lang="en-US" b="1" dirty="0"/>
            </a:p>
          </p:txBody>
        </p:sp>
      </p:grp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F552EBD9-D55D-4195-8E2E-18E6AD885A91}"/>
              </a:ext>
            </a:extLst>
          </p:cNvPr>
          <p:cNvSpPr/>
          <p:nvPr/>
        </p:nvSpPr>
        <p:spPr>
          <a:xfrm>
            <a:off x="3567108" y="4322711"/>
            <a:ext cx="335666" cy="321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row: Down 12">
            <a:extLst>
              <a:ext uri="{FF2B5EF4-FFF2-40B4-BE49-F238E27FC236}">
                <a16:creationId xmlns:a16="http://schemas.microsoft.com/office/drawing/2014/main" id="{3853511B-0A18-42C4-B87D-26E3EBD38381}"/>
              </a:ext>
            </a:extLst>
          </p:cNvPr>
          <p:cNvSpPr/>
          <p:nvPr/>
        </p:nvSpPr>
        <p:spPr>
          <a:xfrm rot="10799991">
            <a:off x="3973029" y="3690906"/>
            <a:ext cx="384350" cy="332853"/>
          </a:xfrm>
          <a:custGeom>
            <a:avLst>
              <a:gd name="f0" fmla="val 1080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-270"/>
              <a:gd name="f11" fmla="+- 0 0 -90"/>
              <a:gd name="f12" fmla="*/ f5 1 21600"/>
              <a:gd name="f13" fmla="*/ f6 1 21600"/>
              <a:gd name="f14" fmla="pin 0 f1 10800"/>
              <a:gd name="f15" fmla="pin 0 f0 21600"/>
              <a:gd name="f16" fmla="*/ f10 f2 1"/>
              <a:gd name="f17" fmla="*/ f11 f2 1"/>
              <a:gd name="f18" fmla="val f14"/>
              <a:gd name="f19" fmla="val f15"/>
              <a:gd name="f20" fmla="+- 21600 0 f14"/>
              <a:gd name="f21" fmla="*/ f14 f12 1"/>
              <a:gd name="f22" fmla="*/ f15 f13 1"/>
              <a:gd name="f23" fmla="*/ 0 f13 1"/>
              <a:gd name="f24" fmla="*/ 0 f12 1"/>
              <a:gd name="f25" fmla="*/ f16 1 f4"/>
              <a:gd name="f26" fmla="*/ 21600 f12 1"/>
              <a:gd name="f27" fmla="*/ f17 1 f4"/>
              <a:gd name="f28" fmla="+- 21600 0 f19"/>
              <a:gd name="f29" fmla="*/ f18 f12 1"/>
              <a:gd name="f30" fmla="*/ f20 f12 1"/>
              <a:gd name="f31" fmla="*/ f19 f13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3 1"/>
            </a:gdLst>
            <a:ahLst>
              <a:ahXY gdRefX="f1" minX="f7" maxX="f9" gdRefY="f0" minY="f7" maxY="f8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24" y="f31"/>
              </a:cxn>
              <a:cxn ang="f33">
                <a:pos x="f26" y="f31"/>
              </a:cxn>
            </a:cxnLst>
            <a:rect l="f29" t="f23" r="f30" b="f37"/>
            <a:pathLst>
              <a:path w="21600" h="21600">
                <a:moveTo>
                  <a:pt x="f18" y="f7"/>
                </a:moveTo>
                <a:lnTo>
                  <a:pt x="f18" y="f19"/>
                </a:lnTo>
                <a:lnTo>
                  <a:pt x="f7" y="f19"/>
                </a:lnTo>
                <a:lnTo>
                  <a:pt x="f9" y="f8"/>
                </a:lnTo>
                <a:lnTo>
                  <a:pt x="f8" y="f19"/>
                </a:lnTo>
                <a:lnTo>
                  <a:pt x="f20" y="f19"/>
                </a:lnTo>
                <a:lnTo>
                  <a:pt x="f20" y="f7"/>
                </a:lnTo>
                <a:close/>
              </a:path>
            </a:pathLst>
          </a:custGeom>
          <a:solidFill>
            <a:srgbClr val="4472C4"/>
          </a:solidFill>
          <a:ln w="12701" cap="flat">
            <a:solidFill>
              <a:srgbClr val="2F528F"/>
            </a:solidFill>
            <a:prstDash val="solid"/>
            <a:miter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4063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363747" y="282226"/>
            <a:ext cx="11540359" cy="1013497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+mn-lt"/>
                <a:cs typeface="TH SarabunPSK" panose="020B0500040200020003" pitchFamily="34" charset="-34"/>
              </a:rPr>
              <a:t>HITAP’s Contribution to HTA in Thailand</a:t>
            </a:r>
            <a:endParaRPr lang="en-GB" b="1" dirty="0">
              <a:latin typeface="+mn-lt"/>
              <a:cs typeface="TH SarabunPSK" panose="020B0500040200020003" pitchFamily="34" charset="-34"/>
            </a:endParaRPr>
          </a:p>
        </p:txBody>
      </p:sp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2227" y="1585277"/>
            <a:ext cx="7319011" cy="473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 descr="C:\Documents and Settings\Touu\Desktop\Hitap_PR Job\จุลสาร HITAP\จุลสาร ประจำปี 2554\เมษายน-มิถุนายน\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64776">
            <a:off x="8323678" y="4461217"/>
            <a:ext cx="953341" cy="13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36855">
            <a:off x="9099875" y="4528037"/>
            <a:ext cx="997472" cy="141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DEBAF-2D54-4CB2-9BA1-0B5A51E8746B}" type="slidenum">
              <a:rPr lang="en-US" smtClean="0"/>
              <a:t>11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FBEAFE-A246-40CC-93AD-D9021B604B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483" y="1737835"/>
            <a:ext cx="2109401" cy="9496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A5FD84-DD73-4F28-A6B9-3501119644FB}"/>
              </a:ext>
            </a:extLst>
          </p:cNvPr>
          <p:cNvSpPr txBox="1"/>
          <p:nvPr/>
        </p:nvSpPr>
        <p:spPr>
          <a:xfrm>
            <a:off x="868585" y="5180103"/>
            <a:ext cx="2794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TH SarabunPSK" panose="020B0500040200020003" pitchFamily="34" charset="-34"/>
              </a:rPr>
              <a:t>Guidelines (3</a:t>
            </a:r>
            <a:r>
              <a:rPr lang="en-US" baseline="30000" dirty="0">
                <a:cs typeface="TH SarabunPSK" panose="020B0500040200020003" pitchFamily="34" charset="-34"/>
              </a:rPr>
              <a:t>rd</a:t>
            </a:r>
            <a:r>
              <a:rPr lang="en-US" dirty="0">
                <a:cs typeface="TH SarabunPSK" panose="020B0500040200020003" pitchFamily="34" charset="-34"/>
              </a:rPr>
              <a:t> version)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TH SarabunPSK" panose="020B0500040200020003" pitchFamily="34" charset="-34"/>
              </a:rPr>
              <a:t>Standard cost list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TH SarabunPSK" panose="020B0500040200020003" pitchFamily="34" charset="-34"/>
              </a:rPr>
              <a:t>Database of HTA studies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TH SarabunPSK" panose="020B0500040200020003" pitchFamily="34" charset="-34"/>
              </a:rPr>
              <a:t>EQ-5D-3L/5L tariff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5FBBFB-7F70-44E1-B1B0-C92F1AE123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66529" y="1281455"/>
            <a:ext cx="1751502" cy="7119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9B3A34-9847-4329-B28E-1FF2D71900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7431" y="2005538"/>
            <a:ext cx="990600" cy="1038225"/>
          </a:xfrm>
          <a:prstGeom prst="rect">
            <a:avLst/>
          </a:prstGeom>
        </p:spPr>
      </p:pic>
      <p:pic>
        <p:nvPicPr>
          <p:cNvPr id="12" name="Content Placeholder 6" descr="Diagram&#10;&#10;Description automatically generated">
            <a:extLst>
              <a:ext uri="{FF2B5EF4-FFF2-40B4-BE49-F238E27FC236}">
                <a16:creationId xmlns:a16="http://schemas.microsoft.com/office/drawing/2014/main" id="{6A70481C-F203-46E7-94C2-1A2FC68E48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18" y="1378592"/>
            <a:ext cx="2179040" cy="1138548"/>
          </a:xfrm>
          <a:prstGeom prst="rect">
            <a:avLst/>
          </a:prstGeom>
        </p:spPr>
      </p:pic>
      <p:pic>
        <p:nvPicPr>
          <p:cNvPr id="9" name="Picture 8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D0F26731-1021-45BF-B0CC-52C93BD7AF0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1600">
            <a:off x="9759662" y="3588566"/>
            <a:ext cx="1104380" cy="1579286"/>
          </a:xfrm>
          <a:prstGeom prst="rect">
            <a:avLst/>
          </a:prstGeom>
        </p:spPr>
      </p:pic>
      <p:pic>
        <p:nvPicPr>
          <p:cNvPr id="11" name="Picture 10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8D2B212-65D6-4B02-AD95-A21FCE3DDC9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729" y="2514416"/>
            <a:ext cx="1996058" cy="158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44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A8EAC-8F44-4DF1-97ED-9A5B28B26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132" y="1348791"/>
            <a:ext cx="10515600" cy="2852737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  <a:cs typeface="TH SarabunPSK" panose="020B0500040200020003" pitchFamily="34" charset="-34"/>
              </a:rPr>
              <a:t>Case studies of applying HTA for Thailand’s national work</a:t>
            </a:r>
            <a:endParaRPr lang="en-GB" b="1" dirty="0">
              <a:latin typeface="+mn-lt"/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F75397-AF49-4413-9285-8DA45A498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077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93AF7F-398D-489C-AA91-E7A688C19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E6D0-9AE9-4F86-9741-F1DA4BF18B4F}" type="slidenum">
              <a:rPr lang="en-US" sz="1800" smtClean="0"/>
              <a:pPr/>
              <a:t>13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554D15-A259-4B9E-95C2-BA30472602B0}"/>
              </a:ext>
            </a:extLst>
          </p:cNvPr>
          <p:cNvSpPr txBox="1"/>
          <p:nvPr/>
        </p:nvSpPr>
        <p:spPr>
          <a:xfrm>
            <a:off x="313948" y="261150"/>
            <a:ext cx="11581203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cs typeface="TH SarabunPSK" panose="020B0500040200020003" pitchFamily="34" charset="-34"/>
              </a:rPr>
              <a:t>Accuracy and Feasibility of conducting a Refractive Error Screening Program by School Teachers in school children in Thailand (2014)</a:t>
            </a:r>
            <a:br>
              <a:rPr lang="en-US" sz="1200" b="1" dirty="0">
                <a:cs typeface="TH SarabunPSK" panose="020B0500040200020003" pitchFamily="34" charset="-34"/>
              </a:rPr>
            </a:br>
            <a:endParaRPr lang="en-US" sz="1200" b="1" dirty="0">
              <a:cs typeface="TH SarabunPSK" panose="020B0500040200020003" pitchFamily="34" charset="-3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7239FA-767C-4EDF-B9A5-37CB7682B4A3}"/>
              </a:ext>
            </a:extLst>
          </p:cNvPr>
          <p:cNvSpPr txBox="1"/>
          <p:nvPr/>
        </p:nvSpPr>
        <p:spPr>
          <a:xfrm>
            <a:off x="534356" y="1443841"/>
            <a:ext cx="609467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cs typeface="TH SarabunPSK" panose="020B0500040200020003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cs typeface="TH SarabunPSK" panose="020B0500040200020003" pitchFamily="34" charset="-34"/>
              </a:rPr>
              <a:t>Refractive error screening by health professionals in pre-primary and primary school children was not practiced in Thailand due to resource limitations. </a:t>
            </a:r>
          </a:p>
          <a:p>
            <a:endParaRPr lang="en-US" sz="2400" dirty="0">
              <a:cs typeface="TH SarabunPSK" panose="020B0500040200020003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cs typeface="TH SarabunPSK" panose="020B0500040200020003" pitchFamily="34" charset="-34"/>
              </a:rPr>
              <a:t>However, evidence suggests that a screening program conducted in schools by teachers in the country is reasonable and feasible at very low costs.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1EF3F51-D05D-4596-918F-56974D1002B0}"/>
              </a:ext>
            </a:extLst>
          </p:cNvPr>
          <p:cNvGrpSpPr/>
          <p:nvPr/>
        </p:nvGrpSpPr>
        <p:grpSpPr>
          <a:xfrm>
            <a:off x="7441393" y="1553812"/>
            <a:ext cx="4453758" cy="2332169"/>
            <a:chOff x="8153401" y="2906561"/>
            <a:chExt cx="2783731" cy="277603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F1D01EB-0E66-48A7-97E8-5CAEBB49D317}"/>
                </a:ext>
              </a:extLst>
            </p:cNvPr>
            <p:cNvSpPr/>
            <p:nvPr/>
          </p:nvSpPr>
          <p:spPr>
            <a:xfrm>
              <a:off x="8153401" y="2906561"/>
              <a:ext cx="2782111" cy="49611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Policy Impact</a:t>
              </a:r>
              <a:endParaRPr 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1B1544C-1D1A-4BF9-9223-5E2F900905DC}"/>
                </a:ext>
              </a:extLst>
            </p:cNvPr>
            <p:cNvSpPr/>
            <p:nvPr/>
          </p:nvSpPr>
          <p:spPr>
            <a:xfrm>
              <a:off x="8153401" y="3445738"/>
              <a:ext cx="2783731" cy="223685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accent1"/>
                  </a:solidFill>
                </a:rPr>
                <a:t>As of </a:t>
              </a:r>
              <a:r>
                <a:rPr lang="en-US" sz="2000" dirty="0">
                  <a:solidFill>
                    <a:schemeClr val="accent2">
                      <a:lumMod val="75000"/>
                    </a:schemeClr>
                  </a:solidFill>
                </a:rPr>
                <a:t>January 9, 2016, Thailand has implemented </a:t>
              </a:r>
              <a:r>
                <a:rPr lang="en-US" sz="2000" dirty="0">
                  <a:solidFill>
                    <a:schemeClr val="accent1"/>
                  </a:solidFill>
                </a:rPr>
                <a:t>refractive error eye screening in first-grade classrooms nationwide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396CAC4-F69B-4DAC-B982-D18A10608324}"/>
              </a:ext>
            </a:extLst>
          </p:cNvPr>
          <p:cNvSpPr txBox="1"/>
          <p:nvPr/>
        </p:nvSpPr>
        <p:spPr>
          <a:xfrm>
            <a:off x="534356" y="5371290"/>
            <a:ext cx="60946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3"/>
              </a:rPr>
              <a:t>https://www.cfr.org/blog/thailands-universal-eye-screening-action</a:t>
            </a:r>
            <a:endParaRPr lang="en-US" sz="1000" dirty="0"/>
          </a:p>
          <a:p>
            <a:r>
              <a:rPr lang="en-US" sz="1000" dirty="0"/>
              <a:t>Teerawattananon K, et al. (2014) Assessing the Accuracy and Feasibility of a Refractive Error Screening Program Conducted by School Teachers in Pre-Primary and Primary Schools in Thailand. </a:t>
            </a:r>
            <a:r>
              <a:rPr lang="en-US" sz="1000" dirty="0" err="1"/>
              <a:t>PLoS</a:t>
            </a:r>
            <a:r>
              <a:rPr lang="en-US" sz="1000" dirty="0"/>
              <a:t> ONE 9(6): e96684. https://doi.org/10.1371/journal.pone.0096684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52E3627-6CE3-4117-B32A-69A43864A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802" y="3922161"/>
            <a:ext cx="4453758" cy="280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678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2B1D8-572A-440E-BDFD-2F68B7C99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09258"/>
            <a:ext cx="10838793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+mn-lt"/>
                <a:cs typeface="TH SarabunPSK" panose="020B0500040200020003" pitchFamily="34" charset="-34"/>
              </a:rPr>
              <a:t>Extracorporeal membrane oxygenation: ECMO (2020)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A0A93-82A5-4109-8446-2944720D8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439" y="1447653"/>
            <a:ext cx="6320882" cy="4653893"/>
          </a:xfrm>
        </p:spPr>
        <p:txBody>
          <a:bodyPr>
            <a:normAutofit lnSpcReduction="10000"/>
          </a:bodyPr>
          <a:lstStyle/>
          <a:p>
            <a:r>
              <a:rPr lang="en-US" dirty="0">
                <a:cs typeface="TH SarabunPSK" panose="020B0500040200020003" pitchFamily="34" charset="-34"/>
              </a:rPr>
              <a:t>Topic was nominated in 2019 by the general public. </a:t>
            </a:r>
          </a:p>
          <a:p>
            <a:r>
              <a:rPr lang="en-US" dirty="0">
                <a:cs typeface="TH SarabunPSK" panose="020B0500040200020003" pitchFamily="34" charset="-34"/>
              </a:rPr>
              <a:t>The heart-lung by-pass like machine is used to support patients with acute heart and/or respiratory failure.</a:t>
            </a:r>
          </a:p>
          <a:p>
            <a:r>
              <a:rPr lang="en-US" dirty="0">
                <a:cs typeface="TH SarabunPSK" panose="020B0500040200020003" pitchFamily="34" charset="-34"/>
              </a:rPr>
              <a:t>Service cost of the machine is very high, potentially leading to catastrophic household spending.</a:t>
            </a:r>
          </a:p>
          <a:p>
            <a:r>
              <a:rPr lang="en-US" dirty="0">
                <a:cs typeface="TH SarabunPSK" panose="020B0500040200020003" pitchFamily="34" charset="-34"/>
              </a:rPr>
              <a:t>During the COVID-19 pandemic, there was an increased need for the use of ECMO, which called for an urgent review of its use.</a:t>
            </a:r>
          </a:p>
          <a:p>
            <a:pPr marL="0" indent="0">
              <a:buNone/>
            </a:pPr>
            <a:endParaRPr lang="en-US" dirty="0"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780A32-C2AC-454C-8506-A7CC16F3F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0" name="รูปภาพ 7">
            <a:extLst>
              <a:ext uri="{FF2B5EF4-FFF2-40B4-BE49-F238E27FC236}">
                <a16:creationId xmlns:a16="http://schemas.microsoft.com/office/drawing/2014/main" id="{03983FD4-0A3C-4E8F-9C6F-73D378538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826" y="1523070"/>
            <a:ext cx="3646661" cy="2548582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8FC6199-B701-486B-8C2B-31DE20EC2A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826" y="4239812"/>
            <a:ext cx="3992675" cy="244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509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B9A4A-28BF-4229-8455-EB71A60BA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+mn-lt"/>
                <a:cs typeface="TH SarabunPSK" panose="020B0500040200020003" pitchFamily="34" charset="-34"/>
              </a:rPr>
              <a:t>Extracorporeal membrane oxygenation: ECMO (2020)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B79F0-66A2-4F5B-9DBC-2EE3116C4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132" y="1653052"/>
            <a:ext cx="6214241" cy="4351338"/>
          </a:xfrm>
        </p:spPr>
        <p:txBody>
          <a:bodyPr>
            <a:normAutofit/>
          </a:bodyPr>
          <a:lstStyle/>
          <a:p>
            <a:r>
              <a:rPr lang="en-US" dirty="0">
                <a:cs typeface="TH SarabunPSK" panose="020B0500040200020003" pitchFamily="34" charset="-34"/>
              </a:rPr>
              <a:t>Evidence showed that 5-year budget impact from ECMO is about 26-75 million Baht</a:t>
            </a:r>
          </a:p>
          <a:p>
            <a:r>
              <a:rPr lang="en-US" dirty="0">
                <a:cs typeface="TH SarabunPSK" panose="020B0500040200020003" pitchFamily="34" charset="-34"/>
              </a:rPr>
              <a:t>It was also estimated that this benefit package would cover approximately 300 patients in the first year, increasing 30% for each consecutive year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E4BB47-350F-4A7A-9291-6CC20AD1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140288-20DA-44DB-8732-362B19866D95}"/>
              </a:ext>
            </a:extLst>
          </p:cNvPr>
          <p:cNvGrpSpPr/>
          <p:nvPr/>
        </p:nvGrpSpPr>
        <p:grpSpPr>
          <a:xfrm>
            <a:off x="7679273" y="1496552"/>
            <a:ext cx="3808533" cy="4247551"/>
            <a:chOff x="7679273" y="1496552"/>
            <a:chExt cx="3808533" cy="4247551"/>
          </a:xfrm>
          <a:solidFill>
            <a:schemeClr val="accent4">
              <a:lumMod val="20000"/>
              <a:lumOff val="80000"/>
            </a:schemeClr>
          </a:solidFill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E448D1B-B253-4ABE-B08A-285FAE65F0DE}"/>
                </a:ext>
              </a:extLst>
            </p:cNvPr>
            <p:cNvGrpSpPr/>
            <p:nvPr/>
          </p:nvGrpSpPr>
          <p:grpSpPr>
            <a:xfrm>
              <a:off x="7679273" y="1496552"/>
              <a:ext cx="3808533" cy="2332169"/>
              <a:chOff x="8153401" y="2906561"/>
              <a:chExt cx="2783731" cy="2776032"/>
            </a:xfrm>
            <a:grpFill/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AF9D9CB-EB40-429E-81C4-D54434057335}"/>
                  </a:ext>
                </a:extLst>
              </p:cNvPr>
              <p:cNvSpPr/>
              <p:nvPr/>
            </p:nvSpPr>
            <p:spPr>
              <a:xfrm>
                <a:off x="8153401" y="2906561"/>
                <a:ext cx="2782111" cy="496111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ln w="0"/>
                    <a:solidFill>
                      <a:schemeClr val="accent2">
                        <a:lumMod val="75000"/>
                      </a:schemeClr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</a:rPr>
                  <a:t>Policy Impact</a:t>
                </a:r>
                <a:endParaRPr lang="en-US" sz="2000" b="1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522C42F0-6F06-4AAE-A4A5-135BEA65C4CC}"/>
                  </a:ext>
                </a:extLst>
              </p:cNvPr>
              <p:cNvSpPr/>
              <p:nvPr/>
            </p:nvSpPr>
            <p:spPr>
              <a:xfrm>
                <a:off x="8155021" y="3445738"/>
                <a:ext cx="2782111" cy="2236855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accent1"/>
                    </a:solidFill>
                  </a:rPr>
                  <a:t>As of</a:t>
                </a:r>
                <a:r>
                  <a:rPr lang="th-TH" sz="2000" dirty="0">
                    <a:solidFill>
                      <a:schemeClr val="accent1"/>
                    </a:solidFill>
                  </a:rPr>
                  <a:t> </a:t>
                </a:r>
                <a:r>
                  <a:rPr lang="en-US" sz="2000" dirty="0">
                    <a:solidFill>
                      <a:schemeClr val="accent2">
                        <a:lumMod val="75000"/>
                      </a:schemeClr>
                    </a:solidFill>
                  </a:rPr>
                  <a:t>December 3, 2020, Thailand has included ECMO in the medical benefit package</a:t>
                </a:r>
                <a:r>
                  <a:rPr lang="en-US" sz="2000" dirty="0">
                    <a:solidFill>
                      <a:schemeClr val="accent1"/>
                    </a:solidFill>
                  </a:rPr>
                  <a:t>, under the UCS</a:t>
                </a:r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65B17DA-3FF0-48EF-B387-4955CB52D6E9}"/>
                </a:ext>
              </a:extLst>
            </p:cNvPr>
            <p:cNvSpPr/>
            <p:nvPr/>
          </p:nvSpPr>
          <p:spPr>
            <a:xfrm>
              <a:off x="7679274" y="3864901"/>
              <a:ext cx="3806316" cy="187920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accent1"/>
                  </a:solidFill>
                </a:rPr>
                <a:t>In addition to full HTA study approach, </a:t>
              </a:r>
              <a:r>
                <a:rPr lang="en-US" sz="2000" dirty="0">
                  <a:solidFill>
                    <a:schemeClr val="accent2">
                      <a:lumMod val="75000"/>
                    </a:schemeClr>
                  </a:solidFill>
                </a:rPr>
                <a:t>rapid assessment is also considered as</a:t>
              </a:r>
              <a:r>
                <a:rPr lang="en-US" sz="2000" dirty="0">
                  <a:solidFill>
                    <a:schemeClr val="accent1"/>
                  </a:solidFill>
                </a:rPr>
                <a:t> another tool to generate evidence for the UCBP process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13A52BB-6118-41D5-9ADE-A7D157495DBF}"/>
              </a:ext>
            </a:extLst>
          </p:cNvPr>
          <p:cNvSpPr txBox="1"/>
          <p:nvPr/>
        </p:nvSpPr>
        <p:spPr>
          <a:xfrm>
            <a:off x="9001795" y="6567293"/>
            <a:ext cx="60943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cs typeface="TH SarabunPSK" panose="020B0500040200020003" pitchFamily="34" charset="-34"/>
              </a:rPr>
              <a:t>https://www.hitap.net/research/180328</a:t>
            </a:r>
          </a:p>
        </p:txBody>
      </p:sp>
    </p:spTree>
    <p:extLst>
      <p:ext uri="{BB962C8B-B14F-4D97-AF65-F5344CB8AC3E}">
        <p14:creationId xmlns:p14="http://schemas.microsoft.com/office/powerpoint/2010/main" val="398861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094" y="300811"/>
            <a:ext cx="10807270" cy="1046554"/>
          </a:xfrm>
        </p:spPr>
        <p:txBody>
          <a:bodyPr>
            <a:noAutofit/>
          </a:bodyPr>
          <a:lstStyle/>
          <a:p>
            <a:r>
              <a:rPr lang="en-US" b="1" dirty="0">
                <a:latin typeface="+mn-lt"/>
              </a:rPr>
              <a:t>Price interventions for pharmaceuticals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110" y="1381328"/>
            <a:ext cx="4431184" cy="458114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Manufacturers are allowed to submit price quotations that reflect the economies of scale, which may follow if the medicines are included for reimbursement (10-30% off from existing price).</a:t>
            </a:r>
          </a:p>
          <a:p>
            <a:r>
              <a:rPr lang="en-US" dirty="0"/>
              <a:t>If the HTA shows that ICER &gt; US$ 5,000 or 160,000 Baht/QALY– then a process of price negotiation ensues to reach a price that is acceptable.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271DEBAF-2D54-4CB2-9BA1-0B5A51E8746B}" type="slidenum">
              <a:rPr lang="en-US" smtClean="0">
                <a:solidFill>
                  <a:schemeClr val="bg1"/>
                </a:solidFill>
              </a:rPr>
              <a:pPr algn="ctr"/>
              <a:t>16</a:t>
            </a:fld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781368" y="1467465"/>
            <a:ext cx="6004733" cy="3872866"/>
            <a:chOff x="6508521" y="273179"/>
            <a:chExt cx="7255240" cy="3519440"/>
          </a:xfrm>
        </p:grpSpPr>
        <p:graphicFrame>
          <p:nvGraphicFramePr>
            <p:cNvPr id="5" name="Chart 4"/>
            <p:cNvGraphicFramePr/>
            <p:nvPr/>
          </p:nvGraphicFramePr>
          <p:xfrm>
            <a:off x="6508521" y="273179"/>
            <a:ext cx="7255240" cy="31200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8966698" y="3522149"/>
              <a:ext cx="4002202" cy="270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Calibri"/>
                </a:rPr>
                <a:t>Threshold price that makes </a:t>
              </a:r>
              <a:r>
                <a:rPr lang="en-US" sz="1050" dirty="0" err="1">
                  <a:latin typeface="Calibri"/>
                </a:rPr>
                <a:t>oxaliplatin</a:t>
              </a:r>
              <a:r>
                <a:rPr lang="en-US" sz="1050" dirty="0">
                  <a:latin typeface="Calibri"/>
                </a:rPr>
                <a:t> cost-effective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728BC36-F44E-4F18-8215-88B91632BF81}"/>
              </a:ext>
            </a:extLst>
          </p:cNvPr>
          <p:cNvSpPr txBox="1"/>
          <p:nvPr/>
        </p:nvSpPr>
        <p:spPr>
          <a:xfrm>
            <a:off x="310997" y="5905148"/>
            <a:ext cx="4786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Source: Adapted from presentation by Waranya Rattanavipapong, HITAP</a:t>
            </a:r>
          </a:p>
        </p:txBody>
      </p:sp>
    </p:spTree>
    <p:extLst>
      <p:ext uri="{BB962C8B-B14F-4D97-AF65-F5344CB8AC3E}">
        <p14:creationId xmlns:p14="http://schemas.microsoft.com/office/powerpoint/2010/main" val="3475255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red sign with a chain&#10;&#10;Description automatically generated with low confidence">
            <a:extLst>
              <a:ext uri="{FF2B5EF4-FFF2-40B4-BE49-F238E27FC236}">
                <a16:creationId xmlns:a16="http://schemas.microsoft.com/office/drawing/2014/main" id="{22638102-2836-45B0-9CEF-720117B780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19250795">
            <a:off x="8722283" y="2235544"/>
            <a:ext cx="535325" cy="638242"/>
          </a:xfrm>
          <a:prstGeom prst="rect">
            <a:avLst/>
          </a:prstGeom>
        </p:spPr>
      </p:pic>
      <p:sp>
        <p:nvSpPr>
          <p:cNvPr id="14" name="Title 6"/>
          <p:cNvSpPr txBox="1">
            <a:spLocks/>
          </p:cNvSpPr>
          <p:nvPr/>
        </p:nvSpPr>
        <p:spPr bwMode="auto">
          <a:xfrm>
            <a:off x="781051" y="383619"/>
            <a:ext cx="10588564" cy="119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sz="4400" b="1" dirty="0">
                <a:cs typeface="Arial" pitchFamily="34" charset="0"/>
              </a:rPr>
              <a:t>Budget saving from HTA-informed policy decisions in Thailand</a:t>
            </a:r>
            <a:endParaRPr lang="en-US" sz="3200" b="1" dirty="0">
              <a:cs typeface="Arial" pitchFamily="34" charset="0"/>
            </a:endParaRP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9775500"/>
              </p:ext>
            </p:extLst>
          </p:nvPr>
        </p:nvGraphicFramePr>
        <p:xfrm>
          <a:off x="495299" y="1824740"/>
          <a:ext cx="11229976" cy="358463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55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4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5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39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57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883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Medicine</a:t>
                      </a:r>
                      <a:endParaRPr lang="th-TH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Indications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Original price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(Baht)</a:t>
                      </a:r>
                      <a:endParaRPr lang="th-TH" sz="1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Reduced 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Price (Baht)</a:t>
                      </a:r>
                      <a:endParaRPr lang="th-TH" sz="1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Potential saving</a:t>
                      </a:r>
                    </a:p>
                    <a:p>
                      <a:pPr algn="l"/>
                      <a:r>
                        <a:rPr lang="en-US" sz="18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(Baht per year)</a:t>
                      </a:r>
                      <a:endParaRPr lang="th-TH" sz="1800" b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998">
                <a:tc>
                  <a:txBody>
                    <a:bodyPr/>
                    <a:lstStyle/>
                    <a:p>
                      <a:r>
                        <a:rPr lang="en-US" sz="1800" dirty="0" err="1">
                          <a:latin typeface="+mn-lt"/>
                          <a:cs typeface="Arial" pitchFamily="34" charset="0"/>
                        </a:rPr>
                        <a:t>Tenofovir</a:t>
                      </a:r>
                      <a:r>
                        <a:rPr lang="en-US" sz="1800" dirty="0">
                          <a:latin typeface="+mn-lt"/>
                          <a:cs typeface="Arial" pitchFamily="34" charset="0"/>
                        </a:rPr>
                        <a:t> </a:t>
                      </a:r>
                      <a:endParaRPr lang="th-TH" sz="1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HIV</a:t>
                      </a:r>
                      <a:endParaRPr lang="th-TH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  <a:cs typeface="Arial" pitchFamily="34" charset="0"/>
                        </a:rPr>
                        <a:t>43</a:t>
                      </a:r>
                      <a:endParaRPr lang="th-TH" sz="1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+mn-lt"/>
                          <a:cs typeface="Arial" pitchFamily="34" charset="0"/>
                        </a:rPr>
                        <a:t>12</a:t>
                      </a:r>
                      <a:endParaRPr lang="th-TH" sz="18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375</a:t>
                      </a:r>
                      <a:r>
                        <a:rPr lang="en-US" sz="1800" b="1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 million</a:t>
                      </a:r>
                      <a:endParaRPr lang="en-US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5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latin typeface="+mn-lt"/>
                          <a:cs typeface="Arial" pitchFamily="34" charset="0"/>
                        </a:rPr>
                        <a:t>Peg</a:t>
                      </a:r>
                      <a:r>
                        <a:rPr lang="en-GB" sz="1800" u="none" strike="noStrike" dirty="0" err="1">
                          <a:latin typeface="+mn-lt"/>
                          <a:cs typeface="Arial" pitchFamily="34" charset="0"/>
                        </a:rPr>
                        <a:t>ylate</a:t>
                      </a:r>
                      <a:r>
                        <a:rPr lang="en-GB" sz="1800" u="none" strike="noStrike" dirty="0">
                          <a:latin typeface="+mn-lt"/>
                          <a:cs typeface="Arial" pitchFamily="34" charset="0"/>
                        </a:rPr>
                        <a:t> interferon alpha</a:t>
                      </a:r>
                      <a:r>
                        <a:rPr lang="en-US" sz="1800" kern="1200" dirty="0">
                          <a:latin typeface="+mn-lt"/>
                          <a:cs typeface="Arial" pitchFamily="34" charset="0"/>
                        </a:rPr>
                        <a:t>-2a (180 mcg)</a:t>
                      </a:r>
                      <a:endParaRPr lang="en-US" sz="180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Hepatitis C</a:t>
                      </a:r>
                      <a:endParaRPr lang="th-TH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  <a:cs typeface="Arial" pitchFamily="34" charset="0"/>
                        </a:rPr>
                        <a:t>9,241</a:t>
                      </a:r>
                      <a:endParaRPr lang="th-TH" sz="1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+mn-lt"/>
                          <a:cs typeface="Arial" pitchFamily="34" charset="0"/>
                        </a:rPr>
                        <a:t>3,150</a:t>
                      </a:r>
                      <a:endParaRPr lang="th-TH" sz="18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600 million</a:t>
                      </a:r>
                    </a:p>
                  </a:txBody>
                  <a:tcPr marL="68580" marR="68580" marT="34290" marB="342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44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Oxaliplatin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(injection 50 mg/25 ml)</a:t>
                      </a: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Colon cancer</a:t>
                      </a: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8,000</a:t>
                      </a: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2,500</a:t>
                      </a:r>
                    </a:p>
                  </a:txBody>
                  <a:tcPr marL="51435" marR="5143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152 million</a:t>
                      </a: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75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latin typeface="+mn-lt"/>
                        </a:rPr>
                        <a:t>Angiogenesis inhibitor</a:t>
                      </a:r>
                      <a:endParaRPr lang="en-US" sz="180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34302" marB="343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+mn-lt"/>
                        </a:rPr>
                        <a:t>Mascular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 disease</a:t>
                      </a:r>
                      <a:endParaRPr lang="th-TH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79" marR="68579" marT="34302" marB="343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40,000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+mn-lt"/>
                        </a:rPr>
                        <a:t>Ranibizumab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th-TH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79" marR="68579" marT="34302" marB="343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1,000</a:t>
                      </a:r>
                    </a:p>
                    <a:p>
                      <a:pPr algn="ctr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Bevacizumab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79" marR="68579" marT="34302" marB="34302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1,200 million</a:t>
                      </a:r>
                    </a:p>
                  </a:txBody>
                  <a:tcPr marL="68579" marR="68579" marT="34302" marB="343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75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Sofosbuvir</a:t>
                      </a:r>
                    </a:p>
                  </a:txBody>
                  <a:tcPr marL="68579" marR="68579" marT="34302" marB="343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Hepatitis C</a:t>
                      </a:r>
                    </a:p>
                    <a:p>
                      <a:pPr algn="ctr"/>
                      <a:endParaRPr lang="th-TH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79" marR="68579" marT="34302" marB="343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1,500</a:t>
                      </a:r>
                      <a:endParaRPr lang="th-TH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79" marR="68579" marT="34302" marB="343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130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79" marR="68579" marT="34302" marB="34302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400 million</a:t>
                      </a:r>
                    </a:p>
                  </a:txBody>
                  <a:tcPr marL="68579" marR="68579" marT="34302" marB="343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507893"/>
                  </a:ext>
                </a:extLst>
              </a:tr>
            </a:tbl>
          </a:graphicData>
        </a:graphic>
      </p:graphicFrame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82118" y="6345740"/>
            <a:ext cx="2057400" cy="273844"/>
          </a:xfrm>
        </p:spPr>
        <p:txBody>
          <a:bodyPr/>
          <a:lstStyle/>
          <a:p>
            <a:pPr algn="ctr"/>
            <a:fld id="{271DEBAF-2D54-4CB2-9BA1-0B5A51E8746B}" type="slidenum">
              <a:rPr lang="en-US" smtClean="0">
                <a:solidFill>
                  <a:schemeClr val="bg1"/>
                </a:solidFill>
              </a:rPr>
              <a:pPr algn="ctr"/>
              <a:t>17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5299" y="5507480"/>
            <a:ext cx="10982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900" dirty="0" err="1"/>
              <a:t>Teerawattananon</a:t>
            </a:r>
            <a:r>
              <a:rPr lang="en-US" sz="900" dirty="0"/>
              <a:t> Y and Tritasavit N. A learning experience from price negotiations for vaccines. Vaccine. 2015 May 7;33 </a:t>
            </a:r>
            <a:r>
              <a:rPr lang="en-US" sz="900" dirty="0" err="1"/>
              <a:t>Suppl</a:t>
            </a:r>
            <a:r>
              <a:rPr lang="en-US" sz="900" dirty="0"/>
              <a:t> 1:A11-2.</a:t>
            </a:r>
          </a:p>
          <a:p>
            <a:r>
              <a:rPr lang="en-US" sz="900" dirty="0" err="1"/>
              <a:t>Teerawattananon</a:t>
            </a:r>
            <a:r>
              <a:rPr lang="en-US" sz="900" dirty="0"/>
              <a:t> Y, Tritasavit N, </a:t>
            </a:r>
            <a:r>
              <a:rPr lang="en-US" sz="900" dirty="0" err="1"/>
              <a:t>Suchonwanich</a:t>
            </a:r>
            <a:r>
              <a:rPr lang="en-US" sz="900" dirty="0"/>
              <a:t> N, Kingkaew P. </a:t>
            </a:r>
            <a:r>
              <a:rPr lang="en-US" sz="900" dirty="0">
                <a:hlinkClick r:id="rId5"/>
              </a:rPr>
              <a:t>The use of economic evaluation for guiding the pharmaceutical reimbursement list in Thailand.</a:t>
            </a:r>
            <a:r>
              <a:rPr lang="en-US" sz="900" dirty="0"/>
              <a:t> Z </a:t>
            </a:r>
            <a:r>
              <a:rPr lang="en-US" sz="900" dirty="0" err="1"/>
              <a:t>Evid</a:t>
            </a:r>
            <a:r>
              <a:rPr lang="en-US" sz="900" dirty="0"/>
              <a:t> </a:t>
            </a:r>
            <a:r>
              <a:rPr lang="en-US" sz="900" dirty="0" err="1"/>
              <a:t>Fortbild</a:t>
            </a:r>
            <a:r>
              <a:rPr lang="en-US" sz="900" dirty="0"/>
              <a:t> </a:t>
            </a:r>
            <a:r>
              <a:rPr lang="en-US" sz="900" dirty="0" err="1"/>
              <a:t>Qual</a:t>
            </a:r>
            <a:r>
              <a:rPr lang="en-US" sz="900" dirty="0"/>
              <a:t> </a:t>
            </a:r>
            <a:r>
              <a:rPr lang="en-US" sz="900" dirty="0" err="1"/>
              <a:t>Gesundhwes</a:t>
            </a:r>
            <a:r>
              <a:rPr lang="en-US" sz="900" dirty="0"/>
              <a:t>. 2014;108(7):397-404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FE8CBE-DBF1-468D-BEE9-9DE0E423DF07}"/>
              </a:ext>
            </a:extLst>
          </p:cNvPr>
          <p:cNvSpPr txBox="1"/>
          <p:nvPr/>
        </p:nvSpPr>
        <p:spPr>
          <a:xfrm>
            <a:off x="495299" y="5944201"/>
            <a:ext cx="4786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Source: Presentation by Waranya Rattanavipapong, HITAP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2A10EDA8-97B9-48E4-91B5-3D13D01754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1050494" y="1916423"/>
            <a:ext cx="638242" cy="63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671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95DA9-55EA-4BE0-8EE1-7D7E4F1F3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59935"/>
            <a:ext cx="10515600" cy="1938129"/>
          </a:xfrm>
        </p:spPr>
        <p:txBody>
          <a:bodyPr>
            <a:normAutofit/>
          </a:bodyPr>
          <a:lstStyle/>
          <a:p>
            <a:r>
              <a:rPr lang="en-US" sz="6000" b="1" dirty="0">
                <a:latin typeface="+mn-lt"/>
              </a:rPr>
              <a:t>Work in response to </a:t>
            </a:r>
            <a:br>
              <a:rPr lang="en-US" sz="6000" b="1" dirty="0">
                <a:latin typeface="+mn-lt"/>
              </a:rPr>
            </a:br>
            <a:r>
              <a:rPr lang="en-US" sz="6000" b="1" dirty="0">
                <a:latin typeface="+mn-lt"/>
              </a:rPr>
              <a:t>COVID-19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37786D-7F87-422C-A1B4-0C1751CA7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874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AC00D-4C2A-47B4-A658-EC19B9B6F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47" y="274098"/>
            <a:ext cx="10990053" cy="126970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+mn-lt"/>
              </a:rPr>
              <a:t>Generating evidence for policy during COVID-19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AE7AE7-9E8C-417A-BCFB-CED183788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526156-C01D-4E63-A934-EE9425DD9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00" y="1486015"/>
            <a:ext cx="3051749" cy="43190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08CB87-4D0C-4E14-9B11-A4B096E31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6454" y="3598640"/>
            <a:ext cx="5523817" cy="16159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A9D4F9-3C68-4D96-982C-9FBA505B78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9665" y="3615763"/>
            <a:ext cx="1945797" cy="3383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037418-A966-4DD4-8A64-537F6FF43D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0349" y="1486015"/>
            <a:ext cx="5553368" cy="18886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5E2EC8A-D8F6-41D0-AF27-BE6A712C0A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0117" y="1672526"/>
            <a:ext cx="3077305" cy="17202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C81BA4D-6F77-4645-97E5-6ED5B56641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33717" y="3503386"/>
            <a:ext cx="3277530" cy="227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90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247E0-74D9-4C87-931A-F39C7C929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latin typeface="+mn-lt"/>
                <a:cs typeface="TH SarabunPSK" panose="020B0500040200020003" pitchFamily="34" charset="-34"/>
              </a:rPr>
              <a:t>Overview</a:t>
            </a:r>
            <a:endParaRPr lang="en-GB" sz="4800" b="1" dirty="0">
              <a:latin typeface="+mn-lt"/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831C99-43C6-4449-A38C-2F12DCBF8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B06D4-AC52-4ABC-AF8F-A4D2039E89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1456444"/>
              </p:ext>
            </p:extLst>
          </p:nvPr>
        </p:nvGraphicFramePr>
        <p:xfrm>
          <a:off x="1947779" y="1357875"/>
          <a:ext cx="8603916" cy="4563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21128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71C70-A374-4B11-A591-3B97DD062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930" y="28028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+mn-lt"/>
              </a:rPr>
              <a:t>Developing protocols for rationing scarce critical-care resources during the COVID-19 pandemic in Thailand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6B995-3F25-4F92-90D5-184960BF25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762" y="1669113"/>
            <a:ext cx="11098646" cy="4351338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segoe ui" panose="020B0502040204020203" pitchFamily="34" charset="0"/>
              </a:rPr>
              <a:t>This guideline should be used during the state of emergency or exhausted healthcare resources.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0B050"/>
                </a:solidFill>
                <a:latin typeface="segoe ui" panose="020B0502040204020203" pitchFamily="34" charset="0"/>
              </a:rPr>
              <a:t>Prioritisation</a:t>
            </a:r>
            <a:r>
              <a:rPr lang="en-US" dirty="0">
                <a:latin typeface="segoe ui" panose="020B0502040204020203" pitchFamily="34" charset="0"/>
              </a:rPr>
              <a:t> criteria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0B050"/>
                </a:solidFill>
                <a:latin typeface="segoe ui" panose="020B0502040204020203" pitchFamily="34" charset="0"/>
              </a:rPr>
              <a:t>Decision-making </a:t>
            </a:r>
            <a:r>
              <a:rPr lang="en-US" dirty="0">
                <a:latin typeface="segoe ui" panose="020B0502040204020203" pitchFamily="34" charset="0"/>
              </a:rPr>
              <a:t>procedure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0B050"/>
                </a:solidFill>
                <a:latin typeface="segoe ui" panose="020B0502040204020203" pitchFamily="34" charset="0"/>
              </a:rPr>
              <a:t>Reviewing </a:t>
            </a:r>
            <a:r>
              <a:rPr lang="en-US" dirty="0">
                <a:latin typeface="segoe ui" panose="020B0502040204020203" pitchFamily="34" charset="0"/>
              </a:rPr>
              <a:t>process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0B050"/>
                </a:solidFill>
                <a:latin typeface="segoe ui" panose="020B0502040204020203" pitchFamily="34" charset="0"/>
              </a:rPr>
              <a:t>The implementation </a:t>
            </a:r>
            <a:r>
              <a:rPr lang="en-US" dirty="0">
                <a:latin typeface="segoe ui" panose="020B0502040204020203" pitchFamily="34" charset="0"/>
              </a:rPr>
              <a:t>guide</a:t>
            </a:r>
            <a:r>
              <a:rPr lang="en-US" dirty="0">
                <a:solidFill>
                  <a:srgbClr val="00B050"/>
                </a:solidFill>
                <a:latin typeface="segoe ui" panose="020B0502040204020203" pitchFamily="34" charset="0"/>
              </a:rPr>
              <a:t>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9DDEAB-C591-435E-A7E5-C36DB6BD2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34" name="Picture 33" descr="Graphical user interface, diagram&#10;&#10;Description automatically generated">
            <a:extLst>
              <a:ext uri="{FF2B5EF4-FFF2-40B4-BE49-F238E27FC236}">
                <a16:creationId xmlns:a16="http://schemas.microsoft.com/office/drawing/2014/main" id="{1C7B1867-9DAA-4D69-982D-DFAB36D37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51" y="2614983"/>
            <a:ext cx="6470402" cy="36549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AE3BEC36-6C04-420C-93C7-ED7013079BF7}"/>
              </a:ext>
            </a:extLst>
          </p:cNvPr>
          <p:cNvSpPr txBox="1"/>
          <p:nvPr/>
        </p:nvSpPr>
        <p:spPr>
          <a:xfrm>
            <a:off x="7199292" y="6269941"/>
            <a:ext cx="46289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rgbClr val="222222"/>
                </a:solidFill>
                <a:effectLst/>
              </a:rPr>
              <a:t>Sources: Marshall AI et al., (2021) and Archer RA et al., (2020)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54399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1EB6-6F95-4907-9118-3C1F0FD6E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760" y="149898"/>
            <a:ext cx="10990053" cy="125280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+mn-lt"/>
              </a:rPr>
              <a:t>Regional collaborations to respond to COVID-19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212AEB-65E2-49B8-8E46-F536CE965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72D2A5-623F-45F0-BD79-C53502119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614" y="1267699"/>
            <a:ext cx="8181267" cy="16990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5D9536-19C0-41D9-A569-0C160E792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0011" y="1258272"/>
            <a:ext cx="3270085" cy="48709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70F265-37A9-4C85-BB71-8ECA5741E6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4280" y="3945341"/>
            <a:ext cx="2546601" cy="25414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5CD236-6CE9-4330-9ED5-9687EC977B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1994" y="3021922"/>
            <a:ext cx="3858887" cy="8819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9BED8D4-2834-4E3A-836B-231E1302CE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1607" y="3945341"/>
            <a:ext cx="2098133" cy="808759"/>
          </a:xfrm>
          <a:prstGeom prst="rect">
            <a:avLst/>
          </a:prstGeom>
        </p:spPr>
      </p:pic>
      <p:pic>
        <p:nvPicPr>
          <p:cNvPr id="10" name="Picture 9" descr="Qr code&#10;&#10;Description automatically generated">
            <a:extLst>
              <a:ext uri="{FF2B5EF4-FFF2-40B4-BE49-F238E27FC236}">
                <a16:creationId xmlns:a16="http://schemas.microsoft.com/office/drawing/2014/main" id="{0F2AB455-F1CC-48C1-B9B5-4F8A2B8A97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39" y="1343437"/>
            <a:ext cx="841280" cy="841280"/>
          </a:xfrm>
          <a:prstGeom prst="rect">
            <a:avLst/>
          </a:prstGeom>
        </p:spPr>
      </p:pic>
      <p:pic>
        <p:nvPicPr>
          <p:cNvPr id="12" name="Picture 1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6FAAAFE-935F-4E7C-9D37-E8E87524A7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84" y="3011214"/>
            <a:ext cx="3028017" cy="378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86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2716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07E47-D503-4DB6-9D13-A60355DEA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2026" y="2602999"/>
            <a:ext cx="3027948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38768031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86FD5-A166-42FB-8460-AC6A7A92B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39" y="274098"/>
            <a:ext cx="11310668" cy="1115378"/>
          </a:xfrm>
        </p:spPr>
        <p:txBody>
          <a:bodyPr>
            <a:normAutofit/>
          </a:bodyPr>
          <a:lstStyle/>
          <a:p>
            <a:r>
              <a:rPr lang="en-US" sz="3200" b="1" i="0" dirty="0">
                <a:solidFill>
                  <a:srgbClr val="000000"/>
                </a:solidFill>
                <a:effectLst/>
                <a:latin typeface="+mn-lt"/>
              </a:rPr>
              <a:t>COVID-19 Research and Decision Support Initiative in Asia (CORESIA):</a:t>
            </a:r>
            <a:r>
              <a:rPr lang="en-US" sz="2800" b="1" dirty="0">
                <a:solidFill>
                  <a:srgbClr val="000000"/>
                </a:solidFill>
                <a:latin typeface="+mn-lt"/>
              </a:rPr>
              <a:t> a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+mn-lt"/>
              </a:rPr>
              <a:t> regional study on Vaccination Certificate</a:t>
            </a:r>
            <a:endParaRPr lang="en-US" sz="3600" b="1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257777-F967-4544-9792-DB1D9F9F1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3054" y="6348399"/>
            <a:ext cx="441385" cy="406939"/>
          </a:xfrm>
        </p:spPr>
        <p:txBody>
          <a:bodyPr/>
          <a:lstStyle/>
          <a:p>
            <a:fld id="{DFD68A52-97FD-41C0-9900-DBAECDC3B1DC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1A6D87-B31D-4883-AEB4-CAF15BBFD8BF}"/>
              </a:ext>
            </a:extLst>
          </p:cNvPr>
          <p:cNvSpPr/>
          <p:nvPr/>
        </p:nvSpPr>
        <p:spPr>
          <a:xfrm>
            <a:off x="89726" y="1463859"/>
            <a:ext cx="6370496" cy="455143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pic>
        <p:nvPicPr>
          <p:cNvPr id="8" name="Picture 7" descr="Map&#10;&#10;Description automatically generated">
            <a:extLst>
              <a:ext uri="{FF2B5EF4-FFF2-40B4-BE49-F238E27FC236}">
                <a16:creationId xmlns:a16="http://schemas.microsoft.com/office/drawing/2014/main" id="{54DCFBFB-DCC3-422C-A605-A61933ED21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849" y="4525774"/>
            <a:ext cx="4365851" cy="219879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26DE677-5E85-4F50-9FAF-908EA8B6D6FC}"/>
              </a:ext>
            </a:extLst>
          </p:cNvPr>
          <p:cNvSpPr/>
          <p:nvPr/>
        </p:nvSpPr>
        <p:spPr>
          <a:xfrm>
            <a:off x="10232832" y="6239364"/>
            <a:ext cx="1860965" cy="523220"/>
          </a:xfrm>
          <a:prstGeom prst="rect">
            <a:avLst/>
          </a:prstGeom>
          <a:solidFill>
            <a:srgbClr val="FFE07D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vaxcert.info</a:t>
            </a:r>
            <a:endParaRPr lang="en-GB" sz="2800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Picture 9" descr="Qr code&#10;&#10;Description automatically generated">
            <a:extLst>
              <a:ext uri="{FF2B5EF4-FFF2-40B4-BE49-F238E27FC236}">
                <a16:creationId xmlns:a16="http://schemas.microsoft.com/office/drawing/2014/main" id="{1A89D587-3E2B-4AA5-829D-8855FFFD1C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005" y="5943191"/>
            <a:ext cx="841280" cy="84128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132863A-4BB1-4873-A9AA-9776E776C24A}"/>
              </a:ext>
            </a:extLst>
          </p:cNvPr>
          <p:cNvGrpSpPr/>
          <p:nvPr/>
        </p:nvGrpSpPr>
        <p:grpSpPr>
          <a:xfrm>
            <a:off x="16110" y="1606732"/>
            <a:ext cx="7198115" cy="4112501"/>
            <a:chOff x="136135" y="2070176"/>
            <a:chExt cx="7198115" cy="411250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0ACFA2F-2215-4F56-9362-AB4A74183881}"/>
                </a:ext>
              </a:extLst>
            </p:cNvPr>
            <p:cNvGrpSpPr/>
            <p:nvPr/>
          </p:nvGrpSpPr>
          <p:grpSpPr>
            <a:xfrm>
              <a:off x="136135" y="2070176"/>
              <a:ext cx="7198115" cy="3770470"/>
              <a:chOff x="136135" y="2070176"/>
              <a:chExt cx="7198115" cy="3770470"/>
            </a:xfrm>
          </p:grpSpPr>
          <p:sp>
            <p:nvSpPr>
              <p:cNvPr id="11" name="Arrow: Right 10">
                <a:extLst>
                  <a:ext uri="{FF2B5EF4-FFF2-40B4-BE49-F238E27FC236}">
                    <a16:creationId xmlns:a16="http://schemas.microsoft.com/office/drawing/2014/main" id="{1F29FE80-9EAE-4464-B309-973BC66FC19D}"/>
                  </a:ext>
                </a:extLst>
              </p:cNvPr>
              <p:cNvSpPr/>
              <p:nvPr/>
            </p:nvSpPr>
            <p:spPr>
              <a:xfrm rot="1528073">
                <a:off x="1343049" y="4548848"/>
                <a:ext cx="734713" cy="548891"/>
              </a:xfrm>
              <a:prstGeom prst="rightArrow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aphicFrame>
            <p:nvGraphicFramePr>
              <p:cNvPr id="6" name="Diagram 5">
                <a:extLst>
                  <a:ext uri="{FF2B5EF4-FFF2-40B4-BE49-F238E27FC236}">
                    <a16:creationId xmlns:a16="http://schemas.microsoft.com/office/drawing/2014/main" id="{B8DB16BB-A027-4AFE-A328-2E5B3AD23534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144328527"/>
                  </p:ext>
                </p:extLst>
              </p:nvPr>
            </p:nvGraphicFramePr>
            <p:xfrm>
              <a:off x="136135" y="2070176"/>
              <a:ext cx="7198115" cy="377047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5" r:lo="rId6" r:qs="rId7" r:cs="rId8"/>
              </a:graphicData>
            </a:graphic>
          </p:graphicFrame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01DC043-9685-4F32-B381-0401C74D4E27}"/>
                </a:ext>
              </a:extLst>
            </p:cNvPr>
            <p:cNvGrpSpPr/>
            <p:nvPr/>
          </p:nvGrpSpPr>
          <p:grpSpPr>
            <a:xfrm>
              <a:off x="4696253" y="4722078"/>
              <a:ext cx="1799796" cy="1460599"/>
              <a:chOff x="4696253" y="4722078"/>
              <a:chExt cx="1799796" cy="1460599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6BCA84B-5A82-4E5A-80FD-ADE21A8C8BC7}"/>
                  </a:ext>
                </a:extLst>
              </p:cNvPr>
              <p:cNvSpPr/>
              <p:nvPr/>
            </p:nvSpPr>
            <p:spPr>
              <a:xfrm>
                <a:off x="5438989" y="4722078"/>
                <a:ext cx="314325" cy="28575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C8D348CD-5060-45DF-8CB3-B0857023BDF0}"/>
                  </a:ext>
                </a:extLst>
              </p:cNvPr>
              <p:cNvSpPr/>
              <p:nvPr/>
            </p:nvSpPr>
            <p:spPr>
              <a:xfrm>
                <a:off x="4696253" y="4957676"/>
                <a:ext cx="1799796" cy="1225001"/>
              </a:xfrm>
              <a:prstGeom prst="ellipse">
                <a:avLst/>
              </a:prstGeom>
              <a:gradFill flip="none" rotWithShape="1">
                <a:gsLst>
                  <a:gs pos="0">
                    <a:srgbClr val="7030A0">
                      <a:shade val="30000"/>
                      <a:satMod val="115000"/>
                    </a:srgbClr>
                  </a:gs>
                  <a:gs pos="50000">
                    <a:srgbClr val="7030A0">
                      <a:shade val="67500"/>
                      <a:satMod val="115000"/>
                    </a:srgbClr>
                  </a:gs>
                  <a:gs pos="100000">
                    <a:srgbClr val="7030A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cs typeface="TH SarabunPSK" panose="020B0500040200020003" pitchFamily="34" charset="-34"/>
                  </a:rPr>
                  <a:t>Bilateral travel model (TH-SG)</a:t>
                </a:r>
              </a:p>
            </p:txBody>
          </p:sp>
        </p:grpSp>
      </p:grpSp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6C22CFAF-B7ED-4EF4-81D2-C6F62F4F4FF5}"/>
              </a:ext>
            </a:extLst>
          </p:cNvPr>
          <p:cNvSpPr/>
          <p:nvPr/>
        </p:nvSpPr>
        <p:spPr>
          <a:xfrm>
            <a:off x="2234443" y="5436914"/>
            <a:ext cx="2327593" cy="1305532"/>
          </a:xfrm>
          <a:prstGeom prst="flowChartConnector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cs typeface="TH SarabunPSK" panose="020B0500040200020003" pitchFamily="34" charset="-34"/>
              </a:rPr>
              <a:t>Online platform for COVID-related information 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6AAD268-52CD-4A01-8FFD-D5E44CF35937}"/>
              </a:ext>
            </a:extLst>
          </p:cNvPr>
          <p:cNvGrpSpPr/>
          <p:nvPr/>
        </p:nvGrpSpPr>
        <p:grpSpPr>
          <a:xfrm>
            <a:off x="6569987" y="1462291"/>
            <a:ext cx="5400497" cy="2983648"/>
            <a:chOff x="6538160" y="1417861"/>
            <a:chExt cx="5400497" cy="298364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FB609FD-8D29-450D-AA11-CC08428A599D}"/>
                </a:ext>
              </a:extLst>
            </p:cNvPr>
            <p:cNvGrpSpPr/>
            <p:nvPr/>
          </p:nvGrpSpPr>
          <p:grpSpPr>
            <a:xfrm>
              <a:off x="6538160" y="1417861"/>
              <a:ext cx="3597005" cy="1938220"/>
              <a:chOff x="3373000" y="3190080"/>
              <a:chExt cx="4444289" cy="2369247"/>
            </a:xfrm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C1424ED7-283D-440D-8C6D-052C3882CEBB}"/>
                  </a:ext>
                </a:extLst>
              </p:cNvPr>
              <p:cNvSpPr/>
              <p:nvPr/>
            </p:nvSpPr>
            <p:spPr>
              <a:xfrm>
                <a:off x="3373000" y="4028651"/>
                <a:ext cx="1276905" cy="981000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en-US" sz="2100" b="1" dirty="0">
                    <a:solidFill>
                      <a:srgbClr val="0070C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Advisory Group</a:t>
                </a:r>
                <a:endParaRPr lang="en-GB" sz="21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0B73AD2C-74EB-4661-88CC-81FEB8BABA1A}"/>
                  </a:ext>
                </a:extLst>
              </p:cNvPr>
              <p:cNvSpPr/>
              <p:nvPr/>
            </p:nvSpPr>
            <p:spPr>
              <a:xfrm>
                <a:off x="5036303" y="3190080"/>
                <a:ext cx="2339109" cy="648724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en-US" sz="2100" b="1" dirty="0">
                    <a:solidFill>
                      <a:srgbClr val="0070C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Funder</a:t>
                </a:r>
                <a:r>
                  <a:rPr lang="en-GB" sz="2100" b="1" dirty="0">
                    <a:solidFill>
                      <a:srgbClr val="0070C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: </a:t>
                </a:r>
                <a:r>
                  <a:rPr lang="en-GB" sz="2100" b="1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NRCT</a:t>
                </a:r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7A6AA4A9-D394-4589-8D26-B8A4C854AA70}"/>
                  </a:ext>
                </a:extLst>
              </p:cNvPr>
              <p:cNvSpPr/>
              <p:nvPr/>
            </p:nvSpPr>
            <p:spPr>
              <a:xfrm>
                <a:off x="5183365" y="4173136"/>
                <a:ext cx="2085652" cy="781933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en-GB" sz="2100" b="1" dirty="0">
                    <a:solidFill>
                      <a:srgbClr val="0070C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Researchers</a:t>
                </a:r>
              </a:p>
              <a:p>
                <a:pPr algn="ctr"/>
                <a:r>
                  <a:rPr lang="en-GB" sz="2100" b="1" dirty="0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HITAP &amp; NUS</a:t>
                </a:r>
              </a:p>
            </p:txBody>
          </p:sp>
          <p:pic>
            <p:nvPicPr>
              <p:cNvPr id="21" name="Graphic 20" descr="Transfer">
                <a:extLst>
                  <a:ext uri="{FF2B5EF4-FFF2-40B4-BE49-F238E27FC236}">
                    <a16:creationId xmlns:a16="http://schemas.microsoft.com/office/drawing/2014/main" id="{C4EB4787-AF9B-43DC-8622-CA660848D0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375412" y="4434224"/>
                <a:ext cx="441877" cy="305375"/>
              </a:xfrm>
              <a:prstGeom prst="rect">
                <a:avLst/>
              </a:prstGeom>
            </p:spPr>
          </p:pic>
          <p:pic>
            <p:nvPicPr>
              <p:cNvPr id="22" name="Graphic 21" descr="Transfer">
                <a:extLst>
                  <a:ext uri="{FF2B5EF4-FFF2-40B4-BE49-F238E27FC236}">
                    <a16:creationId xmlns:a16="http://schemas.microsoft.com/office/drawing/2014/main" id="{BBA0DB8E-0D25-41A3-A49C-F8F49DDCC2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rot="19379692">
                <a:off x="7280787" y="5279797"/>
                <a:ext cx="442956" cy="279530"/>
              </a:xfrm>
              <a:prstGeom prst="rect">
                <a:avLst/>
              </a:prstGeom>
            </p:spPr>
          </p:pic>
          <p:pic>
            <p:nvPicPr>
              <p:cNvPr id="23" name="Graphic 22" descr="Transfer">
                <a:extLst>
                  <a:ext uri="{FF2B5EF4-FFF2-40B4-BE49-F238E27FC236}">
                    <a16:creationId xmlns:a16="http://schemas.microsoft.com/office/drawing/2014/main" id="{D7933328-294A-4099-BA1B-0ECF8FC859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rot="2311200">
                <a:off x="4562017" y="5239335"/>
                <a:ext cx="435196" cy="274634"/>
              </a:xfrm>
              <a:prstGeom prst="rect">
                <a:avLst/>
              </a:prstGeom>
            </p:spPr>
          </p:pic>
          <p:pic>
            <p:nvPicPr>
              <p:cNvPr id="24" name="Graphic 23" descr="Transfer">
                <a:extLst>
                  <a:ext uri="{FF2B5EF4-FFF2-40B4-BE49-F238E27FC236}">
                    <a16:creationId xmlns:a16="http://schemas.microsoft.com/office/drawing/2014/main" id="{D7218166-0C7E-46D6-B618-68FE99CD0F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4743157" y="4434224"/>
                <a:ext cx="441877" cy="305375"/>
              </a:xfrm>
              <a:prstGeom prst="rect">
                <a:avLst/>
              </a:prstGeom>
            </p:spPr>
          </p:pic>
          <p:pic>
            <p:nvPicPr>
              <p:cNvPr id="25" name="Graphic 24" descr="Transfer">
                <a:extLst>
                  <a:ext uri="{FF2B5EF4-FFF2-40B4-BE49-F238E27FC236}">
                    <a16:creationId xmlns:a16="http://schemas.microsoft.com/office/drawing/2014/main" id="{2EAB7EA2-1072-49C7-93B5-A1270AE6FE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rot="5400000">
                <a:off x="6063866" y="3898816"/>
                <a:ext cx="274320" cy="274320"/>
              </a:xfrm>
              <a:prstGeom prst="rect">
                <a:avLst/>
              </a:prstGeom>
            </p:spPr>
          </p:pic>
          <p:pic>
            <p:nvPicPr>
              <p:cNvPr id="26" name="Graphic 25" descr="Transfer">
                <a:extLst>
                  <a:ext uri="{FF2B5EF4-FFF2-40B4-BE49-F238E27FC236}">
                    <a16:creationId xmlns:a16="http://schemas.microsoft.com/office/drawing/2014/main" id="{3B91C8D8-26C8-433D-8FB8-CED6781F61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rot="5400000">
                <a:off x="6030390" y="5015082"/>
                <a:ext cx="274320" cy="274320"/>
              </a:xfrm>
              <a:prstGeom prst="rect">
                <a:avLst/>
              </a:prstGeom>
            </p:spPr>
          </p:pic>
        </p:grp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C02A1E4-690C-4661-82FA-61B638DB2DE3}"/>
                </a:ext>
              </a:extLst>
            </p:cNvPr>
            <p:cNvSpPr/>
            <p:nvPr/>
          </p:nvSpPr>
          <p:spPr>
            <a:xfrm>
              <a:off x="10201005" y="1723067"/>
              <a:ext cx="1737652" cy="267844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th-TH" sz="21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endParaRPr lang="th-TH" sz="21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en-US" sz="21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Working Group</a:t>
              </a:r>
              <a:r>
                <a:rPr lang="en-GB" sz="21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</a:t>
              </a:r>
              <a:endParaRPr lang="en-GB" sz="21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en-GB" sz="21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South Korea, China Japan, </a:t>
              </a:r>
              <a:r>
                <a:rPr lang="en-GB" sz="2100" b="1" dirty="0">
                  <a:solidFill>
                    <a:schemeClr val="tx1"/>
                  </a:solidFill>
                  <a:latin typeface="TH Sarabun New" panose="020B0500040200020003" pitchFamily="34" charset="-34"/>
                  <a:ea typeface="+mn-lt"/>
                  <a:cs typeface="TH Sarabun New" panose="020B0500040200020003" pitchFamily="34" charset="-34"/>
                </a:rPr>
                <a:t>Thailand, The Philippines, </a:t>
              </a:r>
              <a:r>
                <a:rPr lang="en-GB" sz="21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Malaysia, Laos PDR, Singapore, Indonesia, India</a:t>
              </a:r>
            </a:p>
            <a:p>
              <a:pPr marL="342900" indent="-342900">
                <a:buFont typeface="+mj-lt"/>
                <a:buAutoNum type="arabicPeriod"/>
              </a:pPr>
              <a:endParaRPr lang="en-GB" sz="21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342900" indent="-342900">
                <a:buFont typeface="+mj-lt"/>
                <a:buAutoNum type="arabicPeriod"/>
              </a:pPr>
              <a:endParaRPr lang="en-GB" sz="21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EC9233F-93C4-44F9-9E43-ACCE85BDBDCB}"/>
                </a:ext>
              </a:extLst>
            </p:cNvPr>
            <p:cNvSpPr/>
            <p:nvPr/>
          </p:nvSpPr>
          <p:spPr>
            <a:xfrm>
              <a:off x="7907470" y="3191765"/>
              <a:ext cx="1737652" cy="1058029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21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Evidence users</a:t>
              </a:r>
              <a:r>
                <a:rPr lang="en-GB" sz="21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en-GB" sz="2100" b="1" dirty="0">
                  <a:solidFill>
                    <a:schemeClr val="tx1"/>
                  </a:solidFill>
                  <a:latin typeface="TH Sarabun New" panose="020B0500040200020003" pitchFamily="34" charset="-34"/>
                  <a:ea typeface="+mn-lt"/>
                  <a:cs typeface="TH Sarabun New" panose="020B0500040200020003" pitchFamily="34" charset="-34"/>
                </a:rPr>
                <a:t>Policy-makers stakeholders</a:t>
              </a:r>
              <a:endParaRPr lang="en-GB" sz="21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78418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6DE47-282B-40A2-AAD8-5A308029D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132" y="2891756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  <a:cs typeface="TH SarabunPSK" panose="020B0500040200020003" pitchFamily="34" charset="-34"/>
              </a:rPr>
              <a:t>Supporting HTA Development at the Regional and Global levels</a:t>
            </a:r>
            <a:endParaRPr lang="en-US" b="1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340717-B3DA-440C-BCDC-7D406BCF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1263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97159-193E-4024-B1D4-28C55BDF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847" y="163079"/>
            <a:ext cx="11555221" cy="1578358"/>
          </a:xfrm>
        </p:spPr>
        <p:txBody>
          <a:bodyPr>
            <a:normAutofit/>
          </a:bodyPr>
          <a:lstStyle/>
          <a:p>
            <a:r>
              <a:rPr lang="en-US" dirty="0"/>
              <a:t>HITAP’s International 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9D1A49-D02E-40F1-AC6E-81EA0F747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8A5E0F-E772-4412-87A2-D221B25681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20" t="5374" r="21177" b="16182"/>
          <a:stretch/>
        </p:blipFill>
        <p:spPr>
          <a:xfrm>
            <a:off x="6318026" y="2348205"/>
            <a:ext cx="5560114" cy="276835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F86156D-4CFF-4EC0-9B79-835FB67C9B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96282"/>
            <a:ext cx="5766955" cy="45751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The </a:t>
            </a:r>
            <a:r>
              <a:rPr lang="en-US" sz="2000" b="1" dirty="0">
                <a:solidFill>
                  <a:srgbClr val="253D8D"/>
                </a:solidFill>
              </a:rPr>
              <a:t>International Decision Support Initiative (</a:t>
            </a:r>
            <a:r>
              <a:rPr lang="en-US" sz="2000" b="1" dirty="0" err="1">
                <a:solidFill>
                  <a:srgbClr val="253D8D"/>
                </a:solidFill>
              </a:rPr>
              <a:t>iDSI</a:t>
            </a:r>
            <a:r>
              <a:rPr lang="en-US" sz="2000" b="1" dirty="0">
                <a:solidFill>
                  <a:srgbClr val="253D8D"/>
                </a:solidFill>
              </a:rPr>
              <a:t>) </a:t>
            </a:r>
            <a:r>
              <a:rPr lang="en-US" sz="2000" dirty="0"/>
              <a:t>is a global network of health, policy and economic expertise, working to achieve Universal Health Coverage and the health Sustainable Development Goal (SDG 3) – </a:t>
            </a:r>
            <a:r>
              <a:rPr lang="en-US" sz="2000" dirty="0">
                <a:hlinkClick r:id="rId3"/>
              </a:rPr>
              <a:t>https://idsihealth.org/</a:t>
            </a:r>
            <a:r>
              <a:rPr lang="en-US" sz="2000" dirty="0"/>
              <a:t> 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The </a:t>
            </a:r>
            <a:r>
              <a:rPr lang="en-US" sz="2000" b="1" dirty="0">
                <a:solidFill>
                  <a:srgbClr val="253D8D"/>
                </a:solidFill>
              </a:rPr>
              <a:t>Strengthening Active Partnerships for Policy and Health Intervention Research and Evaluation (SAPPHIRE) </a:t>
            </a:r>
            <a:r>
              <a:rPr lang="en-US" sz="2000" dirty="0"/>
              <a:t>consortium is a HTA network of Asian public health organisations with track records in the areas of public health, priority setting and capacity building – </a:t>
            </a:r>
            <a:r>
              <a:rPr lang="en-US" sz="2000" dirty="0">
                <a:hlinkClick r:id="rId4"/>
              </a:rPr>
              <a:t>https://thesapphire.health/</a:t>
            </a:r>
            <a:r>
              <a:rPr lang="en-US" sz="2000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51CCBD-D5E6-44B0-B1EE-56E748C5A324}"/>
              </a:ext>
            </a:extLst>
          </p:cNvPr>
          <p:cNvSpPr txBox="1"/>
          <p:nvPr/>
        </p:nvSpPr>
        <p:spPr>
          <a:xfrm>
            <a:off x="10329270" y="5267325"/>
            <a:ext cx="2684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Image: </a:t>
            </a:r>
            <a:r>
              <a:rPr lang="en-US" sz="1400" dirty="0" err="1"/>
              <a:t>iDSI</a:t>
            </a:r>
            <a:r>
              <a:rPr lang="en-US" sz="1400" dirty="0"/>
              <a:t> network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4804713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A28C28-A88C-4C12-8215-B8B7458CB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000" b="1" dirty="0">
                <a:solidFill>
                  <a:srgbClr val="FFFFFF"/>
                </a:solidFill>
              </a:rPr>
              <a:t>HITAP has partnered with various countries to build capacity for evidence-informed policy making...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D6B5311-4581-4707-A87B-981AF40A9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8063" y="2405449"/>
            <a:ext cx="4287641" cy="3751686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393A1CCC-74E3-4416-BA6D-FF58F173C7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535" y="2408127"/>
            <a:ext cx="4544251" cy="374900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8B2198-2A0F-45C6-A4BA-2EC319B2B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3343" y="6522430"/>
            <a:ext cx="2743200" cy="3474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DFD68A52-97FD-41C0-9900-DBAECDC3B1D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3774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5360" y="436815"/>
            <a:ext cx="10961279" cy="76562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ct val="100000"/>
              </a:lnSpc>
            </a:pPr>
            <a:r>
              <a:rPr lang="en-US" sz="4400" b="1" spc="-65" dirty="0">
                <a:latin typeface="Calibri Light"/>
                <a:cs typeface="Calibri Light"/>
              </a:rPr>
              <a:t>… and developed g</a:t>
            </a:r>
            <a:r>
              <a:rPr lang="en-US" sz="4400" b="1" spc="-60" dirty="0">
                <a:latin typeface="Calibri Light"/>
                <a:cs typeface="Calibri Light"/>
              </a:rPr>
              <a:t>l</a:t>
            </a:r>
            <a:r>
              <a:rPr sz="4400" b="1" spc="-50" dirty="0">
                <a:latin typeface="Calibri Light"/>
                <a:cs typeface="Calibri Light"/>
              </a:rPr>
              <a:t>o</a:t>
            </a:r>
            <a:r>
              <a:rPr sz="4400" b="1" spc="-60" dirty="0">
                <a:latin typeface="Calibri Light"/>
                <a:cs typeface="Calibri Light"/>
              </a:rPr>
              <a:t>b</a:t>
            </a:r>
            <a:r>
              <a:rPr sz="4400" b="1" spc="-55" dirty="0">
                <a:latin typeface="Calibri Light"/>
                <a:cs typeface="Calibri Light"/>
              </a:rPr>
              <a:t>a</a:t>
            </a:r>
            <a:r>
              <a:rPr sz="4400" b="1" spc="-10" dirty="0">
                <a:latin typeface="Calibri Light"/>
                <a:cs typeface="Calibri Light"/>
              </a:rPr>
              <a:t>l</a:t>
            </a:r>
            <a:r>
              <a:rPr sz="4400" b="1" spc="-75" dirty="0">
                <a:latin typeface="Calibri Light"/>
                <a:cs typeface="Calibri Light"/>
              </a:rPr>
              <a:t> </a:t>
            </a:r>
            <a:r>
              <a:rPr sz="4400" b="1" spc="-45" dirty="0">
                <a:latin typeface="Calibri Light"/>
                <a:cs typeface="Calibri Light"/>
              </a:rPr>
              <a:t>a</a:t>
            </a:r>
            <a:r>
              <a:rPr sz="4400" b="1" spc="-50" dirty="0">
                <a:latin typeface="Calibri Light"/>
                <a:cs typeface="Calibri Light"/>
              </a:rPr>
              <a:t>n</a:t>
            </a:r>
            <a:r>
              <a:rPr sz="4400" b="1" spc="-25" dirty="0">
                <a:latin typeface="Calibri Light"/>
                <a:cs typeface="Calibri Light"/>
              </a:rPr>
              <a:t>d</a:t>
            </a:r>
            <a:r>
              <a:rPr sz="4400" b="1" spc="-75" dirty="0">
                <a:latin typeface="Calibri Light"/>
                <a:cs typeface="Calibri Light"/>
              </a:rPr>
              <a:t> </a:t>
            </a:r>
            <a:r>
              <a:rPr lang="en-US" sz="4400" b="1" spc="-125" dirty="0">
                <a:latin typeface="Calibri Light"/>
                <a:cs typeface="Calibri Light"/>
              </a:rPr>
              <a:t>r</a:t>
            </a:r>
            <a:r>
              <a:rPr sz="4400" b="1" spc="-45" dirty="0">
                <a:latin typeface="Calibri Light"/>
                <a:cs typeface="Calibri Light"/>
              </a:rPr>
              <a:t>e</a:t>
            </a:r>
            <a:r>
              <a:rPr sz="4400" b="1" spc="-60" dirty="0">
                <a:latin typeface="Calibri Light"/>
                <a:cs typeface="Calibri Light"/>
              </a:rPr>
              <a:t>g</a:t>
            </a:r>
            <a:r>
              <a:rPr sz="4400" b="1" spc="-30" dirty="0">
                <a:latin typeface="Calibri Light"/>
                <a:cs typeface="Calibri Light"/>
              </a:rPr>
              <a:t>i</a:t>
            </a:r>
            <a:r>
              <a:rPr sz="4400" b="1" spc="-55" dirty="0">
                <a:latin typeface="Calibri Light"/>
                <a:cs typeface="Calibri Light"/>
              </a:rPr>
              <a:t>o</a:t>
            </a:r>
            <a:r>
              <a:rPr sz="4400" b="1" spc="-75" dirty="0">
                <a:latin typeface="Calibri Light"/>
                <a:cs typeface="Calibri Light"/>
              </a:rPr>
              <a:t>n</a:t>
            </a:r>
            <a:r>
              <a:rPr sz="4400" b="1" spc="-55" dirty="0">
                <a:latin typeface="Calibri Light"/>
                <a:cs typeface="Calibri Light"/>
              </a:rPr>
              <a:t>a</a:t>
            </a:r>
            <a:r>
              <a:rPr sz="4400" b="1" spc="-10" dirty="0">
                <a:latin typeface="Calibri Light"/>
                <a:cs typeface="Calibri Light"/>
              </a:rPr>
              <a:t>l</a:t>
            </a:r>
            <a:r>
              <a:rPr lang="en-US" sz="4400" b="1" spc="-10" dirty="0">
                <a:latin typeface="Calibri Light"/>
                <a:cs typeface="Calibri Light"/>
              </a:rPr>
              <a:t> </a:t>
            </a:r>
            <a:r>
              <a:rPr lang="en-US" sz="4400" b="1" spc="-90" dirty="0">
                <a:latin typeface="Calibri Light"/>
                <a:cs typeface="Calibri Light"/>
              </a:rPr>
              <a:t>p</a:t>
            </a:r>
            <a:r>
              <a:rPr sz="4400" b="1" spc="-55" dirty="0">
                <a:latin typeface="Calibri Light"/>
                <a:cs typeface="Calibri Light"/>
              </a:rPr>
              <a:t>ub</a:t>
            </a:r>
            <a:r>
              <a:rPr sz="4400" b="1" spc="-30" dirty="0">
                <a:latin typeface="Calibri Light"/>
                <a:cs typeface="Calibri Light"/>
              </a:rPr>
              <a:t>li</a:t>
            </a:r>
            <a:r>
              <a:rPr sz="4400" b="1" spc="0" dirty="0">
                <a:latin typeface="Calibri Light"/>
                <a:cs typeface="Calibri Light"/>
              </a:rPr>
              <a:t>c</a:t>
            </a:r>
            <a:r>
              <a:rPr sz="4400" b="1" spc="-90" dirty="0">
                <a:latin typeface="Calibri Light"/>
                <a:cs typeface="Calibri Light"/>
              </a:rPr>
              <a:t> </a:t>
            </a:r>
            <a:r>
              <a:rPr lang="en-US" sz="4400" b="1" spc="-40" dirty="0">
                <a:latin typeface="Calibri Light"/>
                <a:cs typeface="Calibri Light"/>
              </a:rPr>
              <a:t>g</a:t>
            </a:r>
            <a:r>
              <a:rPr sz="4400" b="1" spc="-25" dirty="0">
                <a:latin typeface="Calibri Light"/>
                <a:cs typeface="Calibri Light"/>
              </a:rPr>
              <a:t>oo</a:t>
            </a:r>
            <a:r>
              <a:rPr sz="4400" b="1" spc="-65" dirty="0">
                <a:latin typeface="Calibri Light"/>
                <a:cs typeface="Calibri Light"/>
              </a:rPr>
              <a:t>d</a:t>
            </a:r>
            <a:r>
              <a:rPr sz="4400" b="1" spc="-20" dirty="0">
                <a:latin typeface="Calibri Light"/>
                <a:cs typeface="Calibri Light"/>
              </a:rPr>
              <a:t>s</a:t>
            </a:r>
            <a:endParaRPr sz="4400" b="1" dirty="0">
              <a:latin typeface="Calibri Light"/>
              <a:cs typeface="Calibri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22483" y="1307755"/>
            <a:ext cx="2223516" cy="28080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574289" y="1392671"/>
            <a:ext cx="2223516" cy="8442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637940" y="4096725"/>
            <a:ext cx="2960386" cy="20950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52FD88-3135-4322-A786-A4DA3DF1B0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3219" y="1408587"/>
            <a:ext cx="2473842" cy="260095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7DB4847-AC34-4816-81C3-2215C792FA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2207" y="4353465"/>
            <a:ext cx="4602023" cy="16196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285A70E-23A8-42FE-8DF3-2A8C491563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5935" y="2427195"/>
            <a:ext cx="1700225" cy="172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DFA0397-AA62-46BA-828C-092EF0402B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39549" y="1767236"/>
            <a:ext cx="2396553" cy="310230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3977" y="528563"/>
            <a:ext cx="10582578" cy="69888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5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Partnerships</a:t>
            </a:r>
            <a:endParaRPr sz="5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464307" y="1616201"/>
            <a:ext cx="1770888" cy="7269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664708" y="827084"/>
            <a:ext cx="2154936" cy="5974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546702" y="3136392"/>
            <a:ext cx="1914144" cy="8763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0731" y="2391157"/>
            <a:ext cx="1461515" cy="10698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52252" y="4563998"/>
            <a:ext cx="1804416" cy="1181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742176" y="5023103"/>
            <a:ext cx="2369820" cy="9982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985427" y="732596"/>
            <a:ext cx="2450592" cy="78638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52252" y="3429000"/>
            <a:ext cx="1685544" cy="5836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60731" y="4456175"/>
            <a:ext cx="2679191" cy="102412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151370" y="3624071"/>
            <a:ext cx="1551431" cy="8321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313419" y="2054891"/>
            <a:ext cx="3514344" cy="67665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970020" y="4682108"/>
            <a:ext cx="1889760" cy="94488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081977" y="2628899"/>
            <a:ext cx="1976229" cy="83210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0">
              <a:lnSpc>
                <a:spcPct val="100000"/>
              </a:lnSpc>
            </a:pPr>
            <a:fld id="{81D60167-4931-47E6-BA6A-407CBD079E47}" type="slidenum">
              <a:rPr sz="1600" spc="-10" dirty="0" smtClean="0">
                <a:solidFill>
                  <a:srgbClr val="888888"/>
                </a:solidFill>
                <a:latin typeface="Calibri"/>
                <a:cs typeface="Calibri"/>
              </a:rPr>
              <a:t>29</a:t>
            </a:fld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A8EAC-8F44-4DF1-97ED-9A5B28B26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TH SarabunPSK" panose="020B0500040200020003" pitchFamily="34" charset="-34"/>
              </a:rPr>
              <a:t>Introduction to Healthcare and HTA in Thailand</a:t>
            </a:r>
            <a:endParaRPr lang="en-GB" b="1" dirty="0">
              <a:latin typeface="+mn-lt"/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F75397-AF49-4413-9285-8DA45A498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393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072" y="136525"/>
            <a:ext cx="10954870" cy="997622"/>
          </a:xfrm>
        </p:spPr>
        <p:txBody>
          <a:bodyPr>
            <a:noAutofit/>
          </a:bodyPr>
          <a:lstStyle/>
          <a:p>
            <a:r>
              <a:rPr lang="en-US" b="1" dirty="0">
                <a:latin typeface="+mn-lt"/>
                <a:cs typeface="TH SarabunPSK" panose="020B0500040200020003" pitchFamily="34" charset="-34"/>
              </a:rPr>
              <a:t>Public Health Insurance Schemes in Thailand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587744"/>
              </p:ext>
            </p:extLst>
          </p:nvPr>
        </p:nvGraphicFramePr>
        <p:xfrm>
          <a:off x="214009" y="1008479"/>
          <a:ext cx="8968902" cy="5091912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405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2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8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07870">
                <a:tc>
                  <a:txBody>
                    <a:bodyPr/>
                    <a:lstStyle/>
                    <a:p>
                      <a:endParaRPr lang="en-US" sz="200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Civil Servants Medical Benefit Scheme (CSMBS)</a:t>
                      </a:r>
                      <a:endParaRPr lang="en-US" sz="200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Social Security Scheme</a:t>
                      </a:r>
                      <a:r>
                        <a:rPr lang="en-US" sz="2000" baseline="0" dirty="0">
                          <a:latin typeface="+mn-lt"/>
                        </a:rPr>
                        <a:t> (SSS)</a:t>
                      </a:r>
                      <a:endParaRPr lang="en-US" sz="200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</a:rPr>
                        <a:t>Universal Coverage Scheme  (UCS)</a:t>
                      </a:r>
                      <a:endParaRPr lang="en-US" sz="200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739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+mn-lt"/>
                        </a:rPr>
                        <a:t>Start</a:t>
                      </a:r>
                      <a:endParaRPr lang="en-US" sz="2000" b="1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n-lt"/>
                        </a:rPr>
                        <a:t>1963</a:t>
                      </a:r>
                      <a:endParaRPr lang="en-US" sz="200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n-lt"/>
                        </a:rPr>
                        <a:t>1990</a:t>
                      </a:r>
                      <a:endParaRPr lang="en-US" sz="200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n-lt"/>
                        </a:rPr>
                        <a:t>2002</a:t>
                      </a:r>
                      <a:endParaRPr lang="en-US" sz="200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3446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+mn-lt"/>
                        </a:rPr>
                        <a:t>Beneficiary </a:t>
                      </a:r>
                    </a:p>
                    <a:p>
                      <a:pPr algn="l"/>
                      <a:endParaRPr lang="en-US" sz="2000" b="1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kern="1200" baseline="0" dirty="0">
                          <a:latin typeface="+mn-lt"/>
                        </a:rPr>
                        <a:t>Government employees,</a:t>
                      </a:r>
                    </a:p>
                    <a:p>
                      <a:r>
                        <a:rPr lang="en-US" sz="2000" kern="1200" baseline="0" dirty="0">
                          <a:latin typeface="+mn-lt"/>
                        </a:rPr>
                        <a:t>pensioners and their dependants  </a:t>
                      </a:r>
                      <a:endParaRPr 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96227" marR="96227"/>
                </a:tc>
                <a:tc>
                  <a:txBody>
                    <a:bodyPr/>
                    <a:lstStyle/>
                    <a:p>
                      <a:r>
                        <a:rPr lang="en-US" sz="2000" kern="1200" baseline="0" dirty="0">
                          <a:latin typeface="+mn-lt"/>
                        </a:rPr>
                        <a:t>Formal-sector, private</a:t>
                      </a:r>
                    </a:p>
                    <a:p>
                      <a:r>
                        <a:rPr lang="en-US" sz="2000" kern="1200" baseline="0" dirty="0">
                          <a:latin typeface="+mn-lt"/>
                        </a:rPr>
                        <a:t>employees</a:t>
                      </a:r>
                      <a:endParaRPr lang="en-US" sz="2000" kern="1200" baseline="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/>
                </a:tc>
                <a:tc>
                  <a:txBody>
                    <a:bodyPr/>
                    <a:lstStyle/>
                    <a:p>
                      <a:r>
                        <a:rPr lang="en-US" sz="2000" kern="1200" baseline="0" dirty="0">
                          <a:latin typeface="+mn-lt"/>
                        </a:rPr>
                        <a:t>The rest of population</a:t>
                      </a:r>
                    </a:p>
                    <a:p>
                      <a:r>
                        <a:rPr lang="en-US" sz="2000" kern="1200" baseline="0" dirty="0">
                          <a:latin typeface="+mn-lt"/>
                        </a:rPr>
                        <a:t>who are not covered by SSS and CSMBS</a:t>
                      </a:r>
                      <a:endParaRPr lang="en-US" sz="2000" kern="1200" baseline="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253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+mn-lt"/>
                        </a:rPr>
                        <a:t>Coverage </a:t>
                      </a:r>
                      <a:r>
                        <a:rPr lang="en-US" sz="1200" b="0" dirty="0">
                          <a:latin typeface="+mn-lt"/>
                        </a:rPr>
                        <a:t>(approximately)</a:t>
                      </a:r>
                      <a:endParaRPr lang="en-US" sz="2000" b="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n-lt"/>
                        </a:rPr>
                        <a:t>7%</a:t>
                      </a:r>
                      <a:endParaRPr lang="en-US" sz="200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n-lt"/>
                        </a:rPr>
                        <a:t>13%</a:t>
                      </a:r>
                      <a:endParaRPr lang="en-US" sz="200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/>
                </a:tc>
                <a:tc>
                  <a:txBody>
                    <a:bodyPr/>
                    <a:lstStyle/>
                    <a:p>
                      <a:r>
                        <a:rPr lang="en-US" sz="2000" kern="1200" baseline="0" dirty="0">
                          <a:latin typeface="+mn-lt"/>
                        </a:rPr>
                        <a:t>80%</a:t>
                      </a:r>
                      <a:endParaRPr 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7869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+mn-lt"/>
                        </a:rPr>
                        <a:t>Source</a:t>
                      </a:r>
                      <a:r>
                        <a:rPr lang="en-US" sz="2000" b="1" baseline="0" dirty="0">
                          <a:latin typeface="+mn-lt"/>
                        </a:rPr>
                        <a:t> of finance</a:t>
                      </a:r>
                      <a:endParaRPr lang="en-US" sz="2000" b="1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Tx/>
                        <a:buChar char="-"/>
                      </a:pPr>
                      <a:r>
                        <a:rPr lang="en-US" sz="2000" kern="1200" baseline="0" dirty="0">
                          <a:latin typeface="+mn-lt"/>
                        </a:rPr>
                        <a:t>General tax</a:t>
                      </a:r>
                    </a:p>
                    <a:p>
                      <a:pPr marL="342900" indent="-342900" algn="l" defTabSz="914400" rtl="0" eaLnBrk="1" latinLnBrk="0" hangingPunct="1">
                        <a:buFontTx/>
                        <a:buChar char="-"/>
                      </a:pPr>
                      <a:r>
                        <a:rPr lang="en-US" sz="2000" kern="1200" baseline="0" dirty="0">
                          <a:latin typeface="+mn-lt"/>
                          <a:cs typeface="TH SarabunPSK" panose="020B0500040200020003" pitchFamily="34" charset="-34"/>
                        </a:rPr>
                        <a:t>Managed by The Comptroller General's Department</a:t>
                      </a:r>
                    </a:p>
                  </a:txBody>
                  <a:tcPr marL="96227" marR="9622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000" kern="1200" baseline="0" dirty="0">
                          <a:latin typeface="+mn-lt"/>
                        </a:rPr>
                        <a:t>Tripartite from employer,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2000" kern="1200" baseline="0" dirty="0">
                          <a:latin typeface="+mn-lt"/>
                        </a:rPr>
                        <a:t>employee, government</a:t>
                      </a:r>
                      <a:endParaRPr lang="en-US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000" kern="1200" baseline="0" dirty="0">
                          <a:latin typeface="+mn-lt"/>
                        </a:rPr>
                        <a:t>- General tax 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2000" kern="1200" baseline="0" dirty="0">
                          <a:latin typeface="+mn-lt"/>
                        </a:rPr>
                        <a:t>- Managed by National Health Security Office (NHSO)</a:t>
                      </a:r>
                      <a:endParaRPr lang="en-US" sz="2000" kern="1200" baseline="0" dirty="0">
                        <a:latin typeface="+mn-lt"/>
                        <a:cs typeface="TH SarabunPSK" panose="020B0500040200020003" pitchFamily="34" charset="-34"/>
                      </a:endParaRPr>
                    </a:p>
                  </a:txBody>
                  <a:tcPr marL="96227" marR="96227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9E8072B-6B3E-4D62-8BEE-017D2023535E}"/>
              </a:ext>
            </a:extLst>
          </p:cNvPr>
          <p:cNvSpPr txBox="1"/>
          <p:nvPr/>
        </p:nvSpPr>
        <p:spPr>
          <a:xfrm>
            <a:off x="214009" y="6581001"/>
            <a:ext cx="4231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Source: </a:t>
            </a:r>
            <a:r>
              <a:rPr lang="en-US" sz="1200" i="1" dirty="0" err="1"/>
              <a:t>Tangcharoensathien</a:t>
            </a:r>
            <a:r>
              <a:rPr lang="en-US" sz="1200" i="1" dirty="0"/>
              <a:t> et al (2015)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FE773C19-3BFB-4637-8144-E37CBA7EF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6986" y="6256390"/>
            <a:ext cx="2743200" cy="365125"/>
          </a:xfrm>
        </p:spPr>
        <p:txBody>
          <a:bodyPr/>
          <a:lstStyle/>
          <a:p>
            <a:r>
              <a:rPr lang="en-US" dirty="0"/>
              <a:t>5</a:t>
            </a:r>
          </a:p>
        </p:txBody>
      </p:sp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1CC44E65-9DEC-453C-BB83-003E75119E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19" y="1299484"/>
            <a:ext cx="2290623" cy="408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937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78869" y="320428"/>
            <a:ext cx="9168429" cy="553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Angsana New" panose="02020603050405020304" pitchFamily="18" charset="-34"/>
                <a:cs typeface="+mj-cs"/>
              </a:defRPr>
            </a:lvl1pPr>
          </a:lstStyle>
          <a:p>
            <a:r>
              <a:rPr lang="en-US" sz="4400" b="1" dirty="0">
                <a:latin typeface="+mn-lt"/>
                <a:cs typeface="TH SarabunPSK" panose="020B0500040200020003" pitchFamily="34" charset="-34"/>
              </a:rPr>
              <a:t>Tracing the History of </a:t>
            </a:r>
            <a:r>
              <a:rPr sz="4400" b="1" dirty="0">
                <a:latin typeface="+mn-lt"/>
                <a:cs typeface="TH SarabunPSK" panose="020B0500040200020003" pitchFamily="34" charset="-34"/>
              </a:rPr>
              <a:t>HTA i</a:t>
            </a:r>
            <a:r>
              <a:rPr lang="en-US" sz="4400" b="1" dirty="0">
                <a:latin typeface="+mn-lt"/>
                <a:cs typeface="TH SarabunPSK" panose="020B0500040200020003" pitchFamily="34" charset="-34"/>
              </a:rPr>
              <a:t>n </a:t>
            </a:r>
            <a:r>
              <a:rPr sz="4400" b="1" dirty="0">
                <a:latin typeface="+mn-lt"/>
                <a:cs typeface="TH SarabunPSK" panose="020B0500040200020003" pitchFamily="34" charset="-34"/>
              </a:rPr>
              <a:t>Thailand</a:t>
            </a:r>
          </a:p>
        </p:txBody>
      </p:sp>
      <p:sp>
        <p:nvSpPr>
          <p:cNvPr id="4" name="object 4"/>
          <p:cNvSpPr/>
          <p:nvPr/>
        </p:nvSpPr>
        <p:spPr>
          <a:xfrm>
            <a:off x="457200" y="3528822"/>
            <a:ext cx="11462385" cy="1257300"/>
          </a:xfrm>
          <a:custGeom>
            <a:avLst/>
            <a:gdLst/>
            <a:ahLst/>
            <a:cxnLst/>
            <a:rect l="l" t="t" r="r" b="b"/>
            <a:pathLst>
              <a:path w="11462385" h="1257300">
                <a:moveTo>
                  <a:pt x="10833354" y="0"/>
                </a:moveTo>
                <a:lnTo>
                  <a:pt x="10833354" y="314325"/>
                </a:lnTo>
                <a:lnTo>
                  <a:pt x="0" y="314325"/>
                </a:lnTo>
                <a:lnTo>
                  <a:pt x="314325" y="628650"/>
                </a:lnTo>
                <a:lnTo>
                  <a:pt x="0" y="942975"/>
                </a:lnTo>
                <a:lnTo>
                  <a:pt x="10833354" y="942975"/>
                </a:lnTo>
                <a:lnTo>
                  <a:pt x="10833354" y="1257300"/>
                </a:lnTo>
                <a:lnTo>
                  <a:pt x="11462004" y="628650"/>
                </a:lnTo>
                <a:lnTo>
                  <a:pt x="10833354" y="0"/>
                </a:lnTo>
                <a:close/>
              </a:path>
            </a:pathLst>
          </a:custGeom>
          <a:solidFill>
            <a:srgbClr val="CFD4E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440180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89" h="315595">
                <a:moveTo>
                  <a:pt x="149262" y="0"/>
                </a:moveTo>
                <a:lnTo>
                  <a:pt x="107101" y="7933"/>
                </a:lnTo>
                <a:lnTo>
                  <a:pt x="69743" y="26373"/>
                </a:lnTo>
                <a:lnTo>
                  <a:pt x="38806" y="53690"/>
                </a:lnTo>
                <a:lnTo>
                  <a:pt x="15907" y="88255"/>
                </a:lnTo>
                <a:lnTo>
                  <a:pt x="2665" y="128440"/>
                </a:lnTo>
                <a:lnTo>
                  <a:pt x="0" y="157547"/>
                </a:lnTo>
                <a:lnTo>
                  <a:pt x="421" y="169189"/>
                </a:lnTo>
                <a:lnTo>
                  <a:pt x="9127" y="210560"/>
                </a:lnTo>
                <a:lnTo>
                  <a:pt x="28026" y="247146"/>
                </a:lnTo>
                <a:lnTo>
                  <a:pt x="55715" y="277390"/>
                </a:lnTo>
                <a:lnTo>
                  <a:pt x="90793" y="299737"/>
                </a:lnTo>
                <a:lnTo>
                  <a:pt x="131855" y="312631"/>
                </a:lnTo>
                <a:lnTo>
                  <a:pt x="161862" y="315206"/>
                </a:lnTo>
                <a:lnTo>
                  <a:pt x="175776" y="314156"/>
                </a:lnTo>
                <a:lnTo>
                  <a:pt x="215115" y="303927"/>
                </a:lnTo>
                <a:lnTo>
                  <a:pt x="249740" y="283898"/>
                </a:lnTo>
                <a:lnTo>
                  <a:pt x="278227" y="255122"/>
                </a:lnTo>
                <a:lnTo>
                  <a:pt x="299150" y="218655"/>
                </a:lnTo>
                <a:lnTo>
                  <a:pt x="311084" y="175551"/>
                </a:lnTo>
                <a:lnTo>
                  <a:pt x="313342" y="143650"/>
                </a:lnTo>
                <a:lnTo>
                  <a:pt x="311482" y="129614"/>
                </a:lnTo>
                <a:lnTo>
                  <a:pt x="298819" y="90236"/>
                </a:lnTo>
                <a:lnTo>
                  <a:pt x="276534" y="56131"/>
                </a:lnTo>
                <a:lnTo>
                  <a:pt x="245913" y="28815"/>
                </a:lnTo>
                <a:lnTo>
                  <a:pt x="208240" y="9804"/>
                </a:lnTo>
                <a:lnTo>
                  <a:pt x="164801" y="617"/>
                </a:lnTo>
                <a:lnTo>
                  <a:pt x="149262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0180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89" h="315595">
                <a:moveTo>
                  <a:pt x="0" y="157547"/>
                </a:moveTo>
                <a:lnTo>
                  <a:pt x="5906" y="114521"/>
                </a:lnTo>
                <a:lnTo>
                  <a:pt x="22547" y="76029"/>
                </a:lnTo>
                <a:lnTo>
                  <a:pt x="48305" y="43698"/>
                </a:lnTo>
                <a:lnTo>
                  <a:pt x="81562" y="19159"/>
                </a:lnTo>
                <a:lnTo>
                  <a:pt x="120701" y="4041"/>
                </a:lnTo>
                <a:lnTo>
                  <a:pt x="149262" y="0"/>
                </a:lnTo>
                <a:lnTo>
                  <a:pt x="164801" y="617"/>
                </a:lnTo>
                <a:lnTo>
                  <a:pt x="208240" y="9804"/>
                </a:lnTo>
                <a:lnTo>
                  <a:pt x="245913" y="28815"/>
                </a:lnTo>
                <a:lnTo>
                  <a:pt x="276534" y="56131"/>
                </a:lnTo>
                <a:lnTo>
                  <a:pt x="298819" y="90236"/>
                </a:lnTo>
                <a:lnTo>
                  <a:pt x="311482" y="129614"/>
                </a:lnTo>
                <a:lnTo>
                  <a:pt x="313342" y="143650"/>
                </a:lnTo>
                <a:lnTo>
                  <a:pt x="312818" y="159891"/>
                </a:lnTo>
                <a:lnTo>
                  <a:pt x="304197" y="204972"/>
                </a:lnTo>
                <a:lnTo>
                  <a:pt x="286112" y="243769"/>
                </a:lnTo>
                <a:lnTo>
                  <a:pt x="259988" y="275225"/>
                </a:lnTo>
                <a:lnTo>
                  <a:pt x="227251" y="298288"/>
                </a:lnTo>
                <a:lnTo>
                  <a:pt x="189325" y="311901"/>
                </a:lnTo>
                <a:lnTo>
                  <a:pt x="161862" y="315206"/>
                </a:lnTo>
                <a:lnTo>
                  <a:pt x="146630" y="314559"/>
                </a:lnTo>
                <a:lnTo>
                  <a:pt x="103884" y="305162"/>
                </a:lnTo>
                <a:lnTo>
                  <a:pt x="66656" y="285794"/>
                </a:lnTo>
                <a:lnTo>
                  <a:pt x="36348" y="258009"/>
                </a:lnTo>
                <a:lnTo>
                  <a:pt x="14363" y="223364"/>
                </a:lnTo>
                <a:lnTo>
                  <a:pt x="2104" y="183415"/>
                </a:lnTo>
                <a:lnTo>
                  <a:pt x="0" y="157547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278123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89" h="315595">
                <a:moveTo>
                  <a:pt x="149262" y="0"/>
                </a:moveTo>
                <a:lnTo>
                  <a:pt x="107101" y="7933"/>
                </a:lnTo>
                <a:lnTo>
                  <a:pt x="69743" y="26373"/>
                </a:lnTo>
                <a:lnTo>
                  <a:pt x="38806" y="53690"/>
                </a:lnTo>
                <a:lnTo>
                  <a:pt x="15907" y="88255"/>
                </a:lnTo>
                <a:lnTo>
                  <a:pt x="2665" y="128440"/>
                </a:lnTo>
                <a:lnTo>
                  <a:pt x="0" y="157547"/>
                </a:lnTo>
                <a:lnTo>
                  <a:pt x="421" y="169189"/>
                </a:lnTo>
                <a:lnTo>
                  <a:pt x="9127" y="210560"/>
                </a:lnTo>
                <a:lnTo>
                  <a:pt x="28026" y="247146"/>
                </a:lnTo>
                <a:lnTo>
                  <a:pt x="55715" y="277390"/>
                </a:lnTo>
                <a:lnTo>
                  <a:pt x="90793" y="299737"/>
                </a:lnTo>
                <a:lnTo>
                  <a:pt x="131855" y="312631"/>
                </a:lnTo>
                <a:lnTo>
                  <a:pt x="161862" y="315206"/>
                </a:lnTo>
                <a:lnTo>
                  <a:pt x="175776" y="314156"/>
                </a:lnTo>
                <a:lnTo>
                  <a:pt x="215115" y="303927"/>
                </a:lnTo>
                <a:lnTo>
                  <a:pt x="249740" y="283898"/>
                </a:lnTo>
                <a:lnTo>
                  <a:pt x="278227" y="255122"/>
                </a:lnTo>
                <a:lnTo>
                  <a:pt x="299150" y="218655"/>
                </a:lnTo>
                <a:lnTo>
                  <a:pt x="311084" y="175551"/>
                </a:lnTo>
                <a:lnTo>
                  <a:pt x="313342" y="143650"/>
                </a:lnTo>
                <a:lnTo>
                  <a:pt x="311482" y="129614"/>
                </a:lnTo>
                <a:lnTo>
                  <a:pt x="298819" y="90236"/>
                </a:lnTo>
                <a:lnTo>
                  <a:pt x="276534" y="56131"/>
                </a:lnTo>
                <a:lnTo>
                  <a:pt x="245913" y="28815"/>
                </a:lnTo>
                <a:lnTo>
                  <a:pt x="208240" y="9804"/>
                </a:lnTo>
                <a:lnTo>
                  <a:pt x="164801" y="617"/>
                </a:lnTo>
                <a:lnTo>
                  <a:pt x="149262" y="0"/>
                </a:lnTo>
                <a:close/>
              </a:path>
            </a:pathLst>
          </a:custGeom>
          <a:solidFill>
            <a:srgbClr val="449BC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278123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89" h="315595">
                <a:moveTo>
                  <a:pt x="0" y="157547"/>
                </a:moveTo>
                <a:lnTo>
                  <a:pt x="5906" y="114521"/>
                </a:lnTo>
                <a:lnTo>
                  <a:pt x="22547" y="76029"/>
                </a:lnTo>
                <a:lnTo>
                  <a:pt x="48305" y="43698"/>
                </a:lnTo>
                <a:lnTo>
                  <a:pt x="81562" y="19159"/>
                </a:lnTo>
                <a:lnTo>
                  <a:pt x="120701" y="4041"/>
                </a:lnTo>
                <a:lnTo>
                  <a:pt x="149262" y="0"/>
                </a:lnTo>
                <a:lnTo>
                  <a:pt x="164801" y="617"/>
                </a:lnTo>
                <a:lnTo>
                  <a:pt x="208240" y="9804"/>
                </a:lnTo>
                <a:lnTo>
                  <a:pt x="245913" y="28815"/>
                </a:lnTo>
                <a:lnTo>
                  <a:pt x="276534" y="56131"/>
                </a:lnTo>
                <a:lnTo>
                  <a:pt x="298819" y="90236"/>
                </a:lnTo>
                <a:lnTo>
                  <a:pt x="311482" y="129614"/>
                </a:lnTo>
                <a:lnTo>
                  <a:pt x="313342" y="143650"/>
                </a:lnTo>
                <a:lnTo>
                  <a:pt x="312818" y="159891"/>
                </a:lnTo>
                <a:lnTo>
                  <a:pt x="304197" y="204972"/>
                </a:lnTo>
                <a:lnTo>
                  <a:pt x="286112" y="243769"/>
                </a:lnTo>
                <a:lnTo>
                  <a:pt x="259988" y="275225"/>
                </a:lnTo>
                <a:lnTo>
                  <a:pt x="227251" y="298288"/>
                </a:lnTo>
                <a:lnTo>
                  <a:pt x="189325" y="311901"/>
                </a:lnTo>
                <a:lnTo>
                  <a:pt x="161862" y="315206"/>
                </a:lnTo>
                <a:lnTo>
                  <a:pt x="146630" y="314559"/>
                </a:lnTo>
                <a:lnTo>
                  <a:pt x="103884" y="305162"/>
                </a:lnTo>
                <a:lnTo>
                  <a:pt x="66656" y="285794"/>
                </a:lnTo>
                <a:lnTo>
                  <a:pt x="36348" y="258009"/>
                </a:lnTo>
                <a:lnTo>
                  <a:pt x="14363" y="223364"/>
                </a:lnTo>
                <a:lnTo>
                  <a:pt x="2104" y="183415"/>
                </a:lnTo>
                <a:lnTo>
                  <a:pt x="0" y="157547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17720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89" h="315595">
                <a:moveTo>
                  <a:pt x="149262" y="0"/>
                </a:moveTo>
                <a:lnTo>
                  <a:pt x="107101" y="7933"/>
                </a:lnTo>
                <a:lnTo>
                  <a:pt x="69743" y="26373"/>
                </a:lnTo>
                <a:lnTo>
                  <a:pt x="38806" y="53690"/>
                </a:lnTo>
                <a:lnTo>
                  <a:pt x="15907" y="88255"/>
                </a:lnTo>
                <a:lnTo>
                  <a:pt x="2665" y="128440"/>
                </a:lnTo>
                <a:lnTo>
                  <a:pt x="0" y="157547"/>
                </a:lnTo>
                <a:lnTo>
                  <a:pt x="421" y="169189"/>
                </a:lnTo>
                <a:lnTo>
                  <a:pt x="9127" y="210560"/>
                </a:lnTo>
                <a:lnTo>
                  <a:pt x="28026" y="247146"/>
                </a:lnTo>
                <a:lnTo>
                  <a:pt x="55715" y="277390"/>
                </a:lnTo>
                <a:lnTo>
                  <a:pt x="90793" y="299737"/>
                </a:lnTo>
                <a:lnTo>
                  <a:pt x="131855" y="312631"/>
                </a:lnTo>
                <a:lnTo>
                  <a:pt x="161862" y="315206"/>
                </a:lnTo>
                <a:lnTo>
                  <a:pt x="175776" y="314156"/>
                </a:lnTo>
                <a:lnTo>
                  <a:pt x="215115" y="303927"/>
                </a:lnTo>
                <a:lnTo>
                  <a:pt x="249740" y="283898"/>
                </a:lnTo>
                <a:lnTo>
                  <a:pt x="278227" y="255122"/>
                </a:lnTo>
                <a:lnTo>
                  <a:pt x="299150" y="218655"/>
                </a:lnTo>
                <a:lnTo>
                  <a:pt x="311084" y="175551"/>
                </a:lnTo>
                <a:lnTo>
                  <a:pt x="313342" y="143650"/>
                </a:lnTo>
                <a:lnTo>
                  <a:pt x="311482" y="129614"/>
                </a:lnTo>
                <a:lnTo>
                  <a:pt x="298819" y="90236"/>
                </a:lnTo>
                <a:lnTo>
                  <a:pt x="276534" y="56131"/>
                </a:lnTo>
                <a:lnTo>
                  <a:pt x="245913" y="28815"/>
                </a:lnTo>
                <a:lnTo>
                  <a:pt x="208240" y="9804"/>
                </a:lnTo>
                <a:lnTo>
                  <a:pt x="164801" y="617"/>
                </a:lnTo>
                <a:lnTo>
                  <a:pt x="149262" y="0"/>
                </a:lnTo>
                <a:close/>
              </a:path>
            </a:pathLst>
          </a:custGeom>
          <a:solidFill>
            <a:srgbClr val="43BDB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617720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89" h="315595">
                <a:moveTo>
                  <a:pt x="0" y="157547"/>
                </a:moveTo>
                <a:lnTo>
                  <a:pt x="5906" y="114521"/>
                </a:lnTo>
                <a:lnTo>
                  <a:pt x="22547" y="76029"/>
                </a:lnTo>
                <a:lnTo>
                  <a:pt x="48305" y="43698"/>
                </a:lnTo>
                <a:lnTo>
                  <a:pt x="81562" y="19159"/>
                </a:lnTo>
                <a:lnTo>
                  <a:pt x="120701" y="4041"/>
                </a:lnTo>
                <a:lnTo>
                  <a:pt x="149262" y="0"/>
                </a:lnTo>
                <a:lnTo>
                  <a:pt x="164801" y="617"/>
                </a:lnTo>
                <a:lnTo>
                  <a:pt x="208240" y="9804"/>
                </a:lnTo>
                <a:lnTo>
                  <a:pt x="245913" y="28815"/>
                </a:lnTo>
                <a:lnTo>
                  <a:pt x="276534" y="56131"/>
                </a:lnTo>
                <a:lnTo>
                  <a:pt x="298819" y="90236"/>
                </a:lnTo>
                <a:lnTo>
                  <a:pt x="311482" y="129614"/>
                </a:lnTo>
                <a:lnTo>
                  <a:pt x="313342" y="143650"/>
                </a:lnTo>
                <a:lnTo>
                  <a:pt x="312818" y="159891"/>
                </a:lnTo>
                <a:lnTo>
                  <a:pt x="304197" y="204972"/>
                </a:lnTo>
                <a:lnTo>
                  <a:pt x="286112" y="243769"/>
                </a:lnTo>
                <a:lnTo>
                  <a:pt x="259988" y="275225"/>
                </a:lnTo>
                <a:lnTo>
                  <a:pt x="227251" y="298288"/>
                </a:lnTo>
                <a:lnTo>
                  <a:pt x="189325" y="311901"/>
                </a:lnTo>
                <a:lnTo>
                  <a:pt x="161862" y="315206"/>
                </a:lnTo>
                <a:lnTo>
                  <a:pt x="146630" y="314559"/>
                </a:lnTo>
                <a:lnTo>
                  <a:pt x="103884" y="305162"/>
                </a:lnTo>
                <a:lnTo>
                  <a:pt x="66656" y="285794"/>
                </a:lnTo>
                <a:lnTo>
                  <a:pt x="36348" y="258009"/>
                </a:lnTo>
                <a:lnTo>
                  <a:pt x="14363" y="223364"/>
                </a:lnTo>
                <a:lnTo>
                  <a:pt x="2104" y="183415"/>
                </a:lnTo>
                <a:lnTo>
                  <a:pt x="0" y="157547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957315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89" h="315595">
                <a:moveTo>
                  <a:pt x="149262" y="0"/>
                </a:moveTo>
                <a:lnTo>
                  <a:pt x="107101" y="7933"/>
                </a:lnTo>
                <a:lnTo>
                  <a:pt x="69743" y="26373"/>
                </a:lnTo>
                <a:lnTo>
                  <a:pt x="38806" y="53690"/>
                </a:lnTo>
                <a:lnTo>
                  <a:pt x="15907" y="88255"/>
                </a:lnTo>
                <a:lnTo>
                  <a:pt x="2665" y="128440"/>
                </a:lnTo>
                <a:lnTo>
                  <a:pt x="0" y="157547"/>
                </a:lnTo>
                <a:lnTo>
                  <a:pt x="421" y="169189"/>
                </a:lnTo>
                <a:lnTo>
                  <a:pt x="9127" y="210560"/>
                </a:lnTo>
                <a:lnTo>
                  <a:pt x="28026" y="247146"/>
                </a:lnTo>
                <a:lnTo>
                  <a:pt x="55715" y="277390"/>
                </a:lnTo>
                <a:lnTo>
                  <a:pt x="90793" y="299737"/>
                </a:lnTo>
                <a:lnTo>
                  <a:pt x="131855" y="312631"/>
                </a:lnTo>
                <a:lnTo>
                  <a:pt x="161862" y="315206"/>
                </a:lnTo>
                <a:lnTo>
                  <a:pt x="175776" y="314156"/>
                </a:lnTo>
                <a:lnTo>
                  <a:pt x="215115" y="303927"/>
                </a:lnTo>
                <a:lnTo>
                  <a:pt x="249740" y="283898"/>
                </a:lnTo>
                <a:lnTo>
                  <a:pt x="278227" y="255122"/>
                </a:lnTo>
                <a:lnTo>
                  <a:pt x="299150" y="218655"/>
                </a:lnTo>
                <a:lnTo>
                  <a:pt x="311084" y="175551"/>
                </a:lnTo>
                <a:lnTo>
                  <a:pt x="313342" y="143650"/>
                </a:lnTo>
                <a:lnTo>
                  <a:pt x="311482" y="129614"/>
                </a:lnTo>
                <a:lnTo>
                  <a:pt x="298819" y="90236"/>
                </a:lnTo>
                <a:lnTo>
                  <a:pt x="276534" y="56131"/>
                </a:lnTo>
                <a:lnTo>
                  <a:pt x="245913" y="28815"/>
                </a:lnTo>
                <a:lnTo>
                  <a:pt x="208240" y="9804"/>
                </a:lnTo>
                <a:lnTo>
                  <a:pt x="164801" y="617"/>
                </a:lnTo>
                <a:lnTo>
                  <a:pt x="149262" y="0"/>
                </a:lnTo>
                <a:close/>
              </a:path>
            </a:pathLst>
          </a:custGeom>
          <a:solidFill>
            <a:srgbClr val="43BA8D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957315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89" h="315595">
                <a:moveTo>
                  <a:pt x="0" y="157547"/>
                </a:moveTo>
                <a:lnTo>
                  <a:pt x="5906" y="114521"/>
                </a:lnTo>
                <a:lnTo>
                  <a:pt x="22547" y="76029"/>
                </a:lnTo>
                <a:lnTo>
                  <a:pt x="48305" y="43698"/>
                </a:lnTo>
                <a:lnTo>
                  <a:pt x="81562" y="19159"/>
                </a:lnTo>
                <a:lnTo>
                  <a:pt x="120701" y="4041"/>
                </a:lnTo>
                <a:lnTo>
                  <a:pt x="149262" y="0"/>
                </a:lnTo>
                <a:lnTo>
                  <a:pt x="164801" y="617"/>
                </a:lnTo>
                <a:lnTo>
                  <a:pt x="208240" y="9804"/>
                </a:lnTo>
                <a:lnTo>
                  <a:pt x="245913" y="28815"/>
                </a:lnTo>
                <a:lnTo>
                  <a:pt x="276534" y="56131"/>
                </a:lnTo>
                <a:lnTo>
                  <a:pt x="298819" y="90236"/>
                </a:lnTo>
                <a:lnTo>
                  <a:pt x="311482" y="129614"/>
                </a:lnTo>
                <a:lnTo>
                  <a:pt x="313342" y="143650"/>
                </a:lnTo>
                <a:lnTo>
                  <a:pt x="312818" y="159891"/>
                </a:lnTo>
                <a:lnTo>
                  <a:pt x="304197" y="204972"/>
                </a:lnTo>
                <a:lnTo>
                  <a:pt x="286112" y="243769"/>
                </a:lnTo>
                <a:lnTo>
                  <a:pt x="259988" y="275225"/>
                </a:lnTo>
                <a:lnTo>
                  <a:pt x="227251" y="298288"/>
                </a:lnTo>
                <a:lnTo>
                  <a:pt x="189325" y="311901"/>
                </a:lnTo>
                <a:lnTo>
                  <a:pt x="161862" y="315206"/>
                </a:lnTo>
                <a:lnTo>
                  <a:pt x="146630" y="314559"/>
                </a:lnTo>
                <a:lnTo>
                  <a:pt x="103884" y="305162"/>
                </a:lnTo>
                <a:lnTo>
                  <a:pt x="66656" y="285794"/>
                </a:lnTo>
                <a:lnTo>
                  <a:pt x="36348" y="258009"/>
                </a:lnTo>
                <a:lnTo>
                  <a:pt x="14363" y="223364"/>
                </a:lnTo>
                <a:lnTo>
                  <a:pt x="2104" y="183415"/>
                </a:lnTo>
                <a:lnTo>
                  <a:pt x="0" y="157547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296911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90" h="315595">
                <a:moveTo>
                  <a:pt x="149262" y="0"/>
                </a:moveTo>
                <a:lnTo>
                  <a:pt x="107101" y="7933"/>
                </a:lnTo>
                <a:lnTo>
                  <a:pt x="69743" y="26373"/>
                </a:lnTo>
                <a:lnTo>
                  <a:pt x="38806" y="53690"/>
                </a:lnTo>
                <a:lnTo>
                  <a:pt x="15907" y="88255"/>
                </a:lnTo>
                <a:lnTo>
                  <a:pt x="2665" y="128440"/>
                </a:lnTo>
                <a:lnTo>
                  <a:pt x="0" y="157547"/>
                </a:lnTo>
                <a:lnTo>
                  <a:pt x="421" y="169189"/>
                </a:lnTo>
                <a:lnTo>
                  <a:pt x="9127" y="210560"/>
                </a:lnTo>
                <a:lnTo>
                  <a:pt x="28026" y="247146"/>
                </a:lnTo>
                <a:lnTo>
                  <a:pt x="55715" y="277390"/>
                </a:lnTo>
                <a:lnTo>
                  <a:pt x="90793" y="299737"/>
                </a:lnTo>
                <a:lnTo>
                  <a:pt x="131855" y="312631"/>
                </a:lnTo>
                <a:lnTo>
                  <a:pt x="161862" y="315206"/>
                </a:lnTo>
                <a:lnTo>
                  <a:pt x="175776" y="314156"/>
                </a:lnTo>
                <a:lnTo>
                  <a:pt x="215115" y="303927"/>
                </a:lnTo>
                <a:lnTo>
                  <a:pt x="249740" y="283898"/>
                </a:lnTo>
                <a:lnTo>
                  <a:pt x="278227" y="255122"/>
                </a:lnTo>
                <a:lnTo>
                  <a:pt x="299150" y="218655"/>
                </a:lnTo>
                <a:lnTo>
                  <a:pt x="311084" y="175551"/>
                </a:lnTo>
                <a:lnTo>
                  <a:pt x="313342" y="143650"/>
                </a:lnTo>
                <a:lnTo>
                  <a:pt x="311482" y="129614"/>
                </a:lnTo>
                <a:lnTo>
                  <a:pt x="298819" y="90236"/>
                </a:lnTo>
                <a:lnTo>
                  <a:pt x="276534" y="56131"/>
                </a:lnTo>
                <a:lnTo>
                  <a:pt x="245913" y="28815"/>
                </a:lnTo>
                <a:lnTo>
                  <a:pt x="208240" y="9804"/>
                </a:lnTo>
                <a:lnTo>
                  <a:pt x="164801" y="617"/>
                </a:lnTo>
                <a:lnTo>
                  <a:pt x="149262" y="0"/>
                </a:lnTo>
                <a:close/>
              </a:path>
            </a:pathLst>
          </a:custGeom>
          <a:solidFill>
            <a:srgbClr val="45B66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296911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90" h="315595">
                <a:moveTo>
                  <a:pt x="0" y="157547"/>
                </a:moveTo>
                <a:lnTo>
                  <a:pt x="5906" y="114521"/>
                </a:lnTo>
                <a:lnTo>
                  <a:pt x="22547" y="76029"/>
                </a:lnTo>
                <a:lnTo>
                  <a:pt x="48305" y="43698"/>
                </a:lnTo>
                <a:lnTo>
                  <a:pt x="81562" y="19159"/>
                </a:lnTo>
                <a:lnTo>
                  <a:pt x="120701" y="4041"/>
                </a:lnTo>
                <a:lnTo>
                  <a:pt x="149262" y="0"/>
                </a:lnTo>
                <a:lnTo>
                  <a:pt x="164801" y="617"/>
                </a:lnTo>
                <a:lnTo>
                  <a:pt x="208240" y="9804"/>
                </a:lnTo>
                <a:lnTo>
                  <a:pt x="245913" y="28815"/>
                </a:lnTo>
                <a:lnTo>
                  <a:pt x="276534" y="56131"/>
                </a:lnTo>
                <a:lnTo>
                  <a:pt x="298819" y="90236"/>
                </a:lnTo>
                <a:lnTo>
                  <a:pt x="311482" y="129614"/>
                </a:lnTo>
                <a:lnTo>
                  <a:pt x="313342" y="143650"/>
                </a:lnTo>
                <a:lnTo>
                  <a:pt x="312818" y="159891"/>
                </a:lnTo>
                <a:lnTo>
                  <a:pt x="304197" y="204972"/>
                </a:lnTo>
                <a:lnTo>
                  <a:pt x="286112" y="243769"/>
                </a:lnTo>
                <a:lnTo>
                  <a:pt x="259988" y="275225"/>
                </a:lnTo>
                <a:lnTo>
                  <a:pt x="227251" y="298288"/>
                </a:lnTo>
                <a:lnTo>
                  <a:pt x="189325" y="311901"/>
                </a:lnTo>
                <a:lnTo>
                  <a:pt x="161862" y="315206"/>
                </a:lnTo>
                <a:lnTo>
                  <a:pt x="146630" y="314559"/>
                </a:lnTo>
                <a:lnTo>
                  <a:pt x="103884" y="305162"/>
                </a:lnTo>
                <a:lnTo>
                  <a:pt x="66656" y="285794"/>
                </a:lnTo>
                <a:lnTo>
                  <a:pt x="36348" y="258009"/>
                </a:lnTo>
                <a:lnTo>
                  <a:pt x="14363" y="223364"/>
                </a:lnTo>
                <a:lnTo>
                  <a:pt x="2104" y="183415"/>
                </a:lnTo>
                <a:lnTo>
                  <a:pt x="0" y="157547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636507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90" h="315595">
                <a:moveTo>
                  <a:pt x="149262" y="0"/>
                </a:moveTo>
                <a:lnTo>
                  <a:pt x="107101" y="7933"/>
                </a:lnTo>
                <a:lnTo>
                  <a:pt x="69743" y="26373"/>
                </a:lnTo>
                <a:lnTo>
                  <a:pt x="38806" y="53690"/>
                </a:lnTo>
                <a:lnTo>
                  <a:pt x="15907" y="88255"/>
                </a:lnTo>
                <a:lnTo>
                  <a:pt x="2665" y="128440"/>
                </a:lnTo>
                <a:lnTo>
                  <a:pt x="0" y="157547"/>
                </a:lnTo>
                <a:lnTo>
                  <a:pt x="421" y="169189"/>
                </a:lnTo>
                <a:lnTo>
                  <a:pt x="9127" y="210560"/>
                </a:lnTo>
                <a:lnTo>
                  <a:pt x="28026" y="247146"/>
                </a:lnTo>
                <a:lnTo>
                  <a:pt x="55715" y="277390"/>
                </a:lnTo>
                <a:lnTo>
                  <a:pt x="90793" y="299737"/>
                </a:lnTo>
                <a:lnTo>
                  <a:pt x="131855" y="312631"/>
                </a:lnTo>
                <a:lnTo>
                  <a:pt x="161862" y="315206"/>
                </a:lnTo>
                <a:lnTo>
                  <a:pt x="175776" y="314156"/>
                </a:lnTo>
                <a:lnTo>
                  <a:pt x="215115" y="303927"/>
                </a:lnTo>
                <a:lnTo>
                  <a:pt x="249740" y="283898"/>
                </a:lnTo>
                <a:lnTo>
                  <a:pt x="278227" y="255122"/>
                </a:lnTo>
                <a:lnTo>
                  <a:pt x="299150" y="218655"/>
                </a:lnTo>
                <a:lnTo>
                  <a:pt x="311084" y="175551"/>
                </a:lnTo>
                <a:lnTo>
                  <a:pt x="313342" y="143650"/>
                </a:lnTo>
                <a:lnTo>
                  <a:pt x="311482" y="129614"/>
                </a:lnTo>
                <a:lnTo>
                  <a:pt x="298819" y="90236"/>
                </a:lnTo>
                <a:lnTo>
                  <a:pt x="276534" y="56131"/>
                </a:lnTo>
                <a:lnTo>
                  <a:pt x="245913" y="28815"/>
                </a:lnTo>
                <a:lnTo>
                  <a:pt x="208240" y="9804"/>
                </a:lnTo>
                <a:lnTo>
                  <a:pt x="164801" y="617"/>
                </a:lnTo>
                <a:lnTo>
                  <a:pt x="149262" y="0"/>
                </a:lnTo>
                <a:close/>
              </a:path>
            </a:pathLst>
          </a:custGeom>
          <a:solidFill>
            <a:srgbClr val="4BB04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636507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90" h="315595">
                <a:moveTo>
                  <a:pt x="0" y="157547"/>
                </a:moveTo>
                <a:lnTo>
                  <a:pt x="5906" y="114521"/>
                </a:lnTo>
                <a:lnTo>
                  <a:pt x="22547" y="76029"/>
                </a:lnTo>
                <a:lnTo>
                  <a:pt x="48305" y="43698"/>
                </a:lnTo>
                <a:lnTo>
                  <a:pt x="81562" y="19159"/>
                </a:lnTo>
                <a:lnTo>
                  <a:pt x="120701" y="4041"/>
                </a:lnTo>
                <a:lnTo>
                  <a:pt x="149262" y="0"/>
                </a:lnTo>
                <a:lnTo>
                  <a:pt x="164801" y="617"/>
                </a:lnTo>
                <a:lnTo>
                  <a:pt x="208240" y="9804"/>
                </a:lnTo>
                <a:lnTo>
                  <a:pt x="245913" y="28815"/>
                </a:lnTo>
                <a:lnTo>
                  <a:pt x="276534" y="56131"/>
                </a:lnTo>
                <a:lnTo>
                  <a:pt x="298819" y="90236"/>
                </a:lnTo>
                <a:lnTo>
                  <a:pt x="311482" y="129614"/>
                </a:lnTo>
                <a:lnTo>
                  <a:pt x="313342" y="143650"/>
                </a:lnTo>
                <a:lnTo>
                  <a:pt x="312818" y="159891"/>
                </a:lnTo>
                <a:lnTo>
                  <a:pt x="304197" y="204972"/>
                </a:lnTo>
                <a:lnTo>
                  <a:pt x="286112" y="243769"/>
                </a:lnTo>
                <a:lnTo>
                  <a:pt x="259988" y="275225"/>
                </a:lnTo>
                <a:lnTo>
                  <a:pt x="227251" y="298288"/>
                </a:lnTo>
                <a:lnTo>
                  <a:pt x="189325" y="311901"/>
                </a:lnTo>
                <a:lnTo>
                  <a:pt x="161862" y="315206"/>
                </a:lnTo>
                <a:lnTo>
                  <a:pt x="146630" y="314559"/>
                </a:lnTo>
                <a:lnTo>
                  <a:pt x="103884" y="305162"/>
                </a:lnTo>
                <a:lnTo>
                  <a:pt x="66656" y="285794"/>
                </a:lnTo>
                <a:lnTo>
                  <a:pt x="36348" y="258009"/>
                </a:lnTo>
                <a:lnTo>
                  <a:pt x="14363" y="223364"/>
                </a:lnTo>
                <a:lnTo>
                  <a:pt x="2104" y="183415"/>
                </a:lnTo>
                <a:lnTo>
                  <a:pt x="0" y="157547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9976104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90" h="315595">
                <a:moveTo>
                  <a:pt x="149262" y="0"/>
                </a:moveTo>
                <a:lnTo>
                  <a:pt x="107101" y="7933"/>
                </a:lnTo>
                <a:lnTo>
                  <a:pt x="69743" y="26373"/>
                </a:lnTo>
                <a:lnTo>
                  <a:pt x="38806" y="53690"/>
                </a:lnTo>
                <a:lnTo>
                  <a:pt x="15907" y="88255"/>
                </a:lnTo>
                <a:lnTo>
                  <a:pt x="2665" y="128440"/>
                </a:lnTo>
                <a:lnTo>
                  <a:pt x="0" y="157547"/>
                </a:lnTo>
                <a:lnTo>
                  <a:pt x="421" y="169189"/>
                </a:lnTo>
                <a:lnTo>
                  <a:pt x="9127" y="210560"/>
                </a:lnTo>
                <a:lnTo>
                  <a:pt x="28026" y="247146"/>
                </a:lnTo>
                <a:lnTo>
                  <a:pt x="55715" y="277390"/>
                </a:lnTo>
                <a:lnTo>
                  <a:pt x="90793" y="299737"/>
                </a:lnTo>
                <a:lnTo>
                  <a:pt x="131855" y="312631"/>
                </a:lnTo>
                <a:lnTo>
                  <a:pt x="161862" y="315206"/>
                </a:lnTo>
                <a:lnTo>
                  <a:pt x="175776" y="314156"/>
                </a:lnTo>
                <a:lnTo>
                  <a:pt x="215115" y="303927"/>
                </a:lnTo>
                <a:lnTo>
                  <a:pt x="249740" y="283898"/>
                </a:lnTo>
                <a:lnTo>
                  <a:pt x="278227" y="255122"/>
                </a:lnTo>
                <a:lnTo>
                  <a:pt x="299150" y="218655"/>
                </a:lnTo>
                <a:lnTo>
                  <a:pt x="311084" y="175551"/>
                </a:lnTo>
                <a:lnTo>
                  <a:pt x="313342" y="143650"/>
                </a:lnTo>
                <a:lnTo>
                  <a:pt x="311482" y="129614"/>
                </a:lnTo>
                <a:lnTo>
                  <a:pt x="298819" y="90236"/>
                </a:lnTo>
                <a:lnTo>
                  <a:pt x="276534" y="56131"/>
                </a:lnTo>
                <a:lnTo>
                  <a:pt x="245913" y="28815"/>
                </a:lnTo>
                <a:lnTo>
                  <a:pt x="208240" y="9804"/>
                </a:lnTo>
                <a:lnTo>
                  <a:pt x="164801" y="617"/>
                </a:lnTo>
                <a:lnTo>
                  <a:pt x="149262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976104" y="3999924"/>
            <a:ext cx="313690" cy="315595"/>
          </a:xfrm>
          <a:custGeom>
            <a:avLst/>
            <a:gdLst/>
            <a:ahLst/>
            <a:cxnLst/>
            <a:rect l="l" t="t" r="r" b="b"/>
            <a:pathLst>
              <a:path w="313690" h="315595">
                <a:moveTo>
                  <a:pt x="0" y="157547"/>
                </a:moveTo>
                <a:lnTo>
                  <a:pt x="5906" y="114521"/>
                </a:lnTo>
                <a:lnTo>
                  <a:pt x="22547" y="76029"/>
                </a:lnTo>
                <a:lnTo>
                  <a:pt x="48305" y="43698"/>
                </a:lnTo>
                <a:lnTo>
                  <a:pt x="81562" y="19159"/>
                </a:lnTo>
                <a:lnTo>
                  <a:pt x="120701" y="4041"/>
                </a:lnTo>
                <a:lnTo>
                  <a:pt x="149262" y="0"/>
                </a:lnTo>
                <a:lnTo>
                  <a:pt x="164801" y="617"/>
                </a:lnTo>
                <a:lnTo>
                  <a:pt x="208240" y="9804"/>
                </a:lnTo>
                <a:lnTo>
                  <a:pt x="245913" y="28815"/>
                </a:lnTo>
                <a:lnTo>
                  <a:pt x="276534" y="56131"/>
                </a:lnTo>
                <a:lnTo>
                  <a:pt x="298819" y="90236"/>
                </a:lnTo>
                <a:lnTo>
                  <a:pt x="311482" y="129614"/>
                </a:lnTo>
                <a:lnTo>
                  <a:pt x="313342" y="143650"/>
                </a:lnTo>
                <a:lnTo>
                  <a:pt x="312818" y="159891"/>
                </a:lnTo>
                <a:lnTo>
                  <a:pt x="304197" y="204972"/>
                </a:lnTo>
                <a:lnTo>
                  <a:pt x="286112" y="243769"/>
                </a:lnTo>
                <a:lnTo>
                  <a:pt x="259988" y="275225"/>
                </a:lnTo>
                <a:lnTo>
                  <a:pt x="227251" y="298288"/>
                </a:lnTo>
                <a:lnTo>
                  <a:pt x="189325" y="311901"/>
                </a:lnTo>
                <a:lnTo>
                  <a:pt x="161862" y="315206"/>
                </a:lnTo>
                <a:lnTo>
                  <a:pt x="146630" y="314559"/>
                </a:lnTo>
                <a:lnTo>
                  <a:pt x="103884" y="305162"/>
                </a:lnTo>
                <a:lnTo>
                  <a:pt x="66656" y="285794"/>
                </a:lnTo>
                <a:lnTo>
                  <a:pt x="36348" y="258009"/>
                </a:lnTo>
                <a:lnTo>
                  <a:pt x="14363" y="223364"/>
                </a:lnTo>
                <a:lnTo>
                  <a:pt x="2104" y="183415"/>
                </a:lnTo>
                <a:lnTo>
                  <a:pt x="0" y="157547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3353" y="2913187"/>
            <a:ext cx="2921033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U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niversal Coverage Scheme (UCS) 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Es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600" b="1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a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bli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s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hment 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840925" y="4834384"/>
            <a:ext cx="1188085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H</a:t>
            </a:r>
            <a:r>
              <a:rPr kumimoji="0" sz="1600" b="1" i="0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A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on R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R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</a:p>
          <a:p>
            <a:pPr marL="165100" marR="15621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f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or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ES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RD 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4264977" y="4834383"/>
            <a:ext cx="127381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lvl="0" indent="-63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P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D-fi</a:t>
            </a:r>
            <a:r>
              <a:rPr kumimoji="0" sz="1600" b="1" i="0" u="none" strike="noStrike" kern="1200" cap="none" spc="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r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s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 poli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c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y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f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or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UC 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422646" y="2255417"/>
            <a:ext cx="1610867" cy="11597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434075" y="4924616"/>
            <a:ext cx="354202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 indent="-127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H</a:t>
            </a:r>
            <a:r>
              <a:rPr kumimoji="0" sz="1600" b="1" i="0" u="none" strike="noStrike" kern="1200" cap="none" spc="-1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A-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in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f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o</a:t>
            </a:r>
            <a:r>
              <a:rPr kumimoji="0" sz="16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r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med</a:t>
            </a:r>
            <a:r>
              <a:rPr kumimoji="0" sz="1600" b="1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benefi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pa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c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k</a:t>
            </a:r>
            <a:r>
              <a:rPr kumimoji="0" sz="1600" b="1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a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ge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d</a:t>
            </a:r>
            <a:r>
              <a:rPr kumimoji="0" sz="1600" b="1" i="0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e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v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elopment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f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or</a:t>
            </a:r>
            <a:r>
              <a:rPr kumimoji="0" sz="1600" b="1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UCS</a:t>
            </a:r>
            <a:r>
              <a:rPr kumimoji="0" sz="1600" b="1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and</a:t>
            </a:r>
            <a:r>
              <a:rPr kumimoji="0" lang="en-US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National List of Essential Medicines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lang="en-US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(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NL</a:t>
            </a:r>
            <a:r>
              <a:rPr kumimoji="0" sz="16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EM</a:t>
            </a:r>
            <a:r>
              <a:rPr kumimoji="0" lang="en-US" sz="16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)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579546" y="2710373"/>
            <a:ext cx="160782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2</a:t>
            </a:r>
            <a:r>
              <a:rPr kumimoji="0" sz="1400" b="1" i="0" u="none" strike="noStrike" kern="1200" cap="none" spc="15" normalizeH="0" baseline="2469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n</a:t>
            </a:r>
            <a:r>
              <a:rPr kumimoji="0" sz="1400" b="1" i="0" u="none" strike="noStrike" kern="1200" cap="none" spc="22" normalizeH="0" baseline="2469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d</a:t>
            </a:r>
            <a:r>
              <a:rPr kumimoji="0" sz="1400" b="1" i="0" u="none" strike="noStrike" kern="1200" cap="none" spc="0" normalizeH="0" baseline="2469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400" b="1" i="0" u="none" strike="noStrike" kern="1200" cap="none" spc="-202" normalizeH="0" baseline="2469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hai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H</a:t>
            </a:r>
            <a:r>
              <a:rPr kumimoji="0" sz="1600" b="1" i="0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A p</a:t>
            </a:r>
            <a:r>
              <a:rPr kumimoji="0" sz="1600" b="1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r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oc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es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s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guidelin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e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is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s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ue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905627" y="3524526"/>
            <a:ext cx="56832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15" normalizeH="0" baseline="0" noProof="0" dirty="0">
                <a:ln>
                  <a:noFill/>
                </a:ln>
                <a:solidFill>
                  <a:srgbClr val="0AB689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2007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AB689"/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617720" y="1305025"/>
            <a:ext cx="322072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Sem</a:t>
            </a: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i</a:t>
            </a:r>
            <a:r>
              <a:rPr kumimoji="0" sz="1800" b="1" i="0" u="none" strike="noStrike" kern="1200" cap="none" spc="-1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-autonomous,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800" b="1" i="0" u="none" strike="noStrike" kern="1200" cap="none" spc="-1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no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n</a:t>
            </a:r>
            <a:r>
              <a:rPr kumimoji="0" sz="1800" b="1" i="0" u="none" strike="noStrike" kern="1200" cap="none" spc="-1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-p</a:t>
            </a:r>
            <a:r>
              <a:rPr kumimoji="0" sz="1800" b="1" i="0" u="none" strike="noStrike" kern="1200" cap="none" spc="1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r</a:t>
            </a: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ofit inst</a:t>
            </a:r>
            <a:r>
              <a:rPr kumimoji="0" sz="1800" b="1" i="0" u="none" strike="noStrike" kern="120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i</a:t>
            </a: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tute</a:t>
            </a:r>
            <a:r>
              <a:rPr kumimoji="0" sz="1800" b="1" i="0" u="none" strike="noStrike" kern="1200" cap="none" spc="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under</a:t>
            </a:r>
            <a:r>
              <a:rPr kumimoji="0" sz="1800" b="1" i="0" u="none" strike="noStrike" kern="1200" cap="none" spc="-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the</a:t>
            </a:r>
            <a:r>
              <a:rPr kumimoji="0" sz="1800" b="1" i="0" u="none" strike="noStrike" kern="1200" cap="none" spc="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800" b="1" i="0" u="none" strike="noStrike" kern="1200" cap="none" spc="-1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MoP</a:t>
            </a: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H, </a:t>
            </a:r>
            <a:r>
              <a:rPr kumimoji="0" sz="1800" b="1" i="0" u="none" strike="noStrike" kern="1200" cap="none" spc="2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hai</a:t>
            </a:r>
            <a:r>
              <a:rPr kumimoji="0" sz="1800" b="1" i="0" u="none" strike="noStrike" kern="120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l</a:t>
            </a:r>
            <a:r>
              <a:rPr kumimoji="0" sz="1800" b="1" i="0" u="none" strike="noStrike" kern="1200" cap="none" spc="-1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and</a:t>
            </a:r>
            <a:r>
              <a:rPr kumimoji="0" lang="en-US" sz="1800" b="1" i="0" u="none" strike="noStrike" kern="1200" cap="none" spc="-1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(HITAP)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7203947" y="2897885"/>
            <a:ext cx="2165985" cy="652780"/>
          </a:xfrm>
          <a:custGeom>
            <a:avLst/>
            <a:gdLst/>
            <a:ahLst/>
            <a:cxnLst/>
            <a:rect l="l" t="t" r="r" b="b"/>
            <a:pathLst>
              <a:path w="2165984" h="652780">
                <a:moveTo>
                  <a:pt x="0" y="652272"/>
                </a:moveTo>
                <a:lnTo>
                  <a:pt x="2165604" y="652272"/>
                </a:lnTo>
                <a:lnTo>
                  <a:pt x="2165604" y="0"/>
                </a:lnTo>
                <a:lnTo>
                  <a:pt x="0" y="0"/>
                </a:lnTo>
                <a:lnTo>
                  <a:pt x="0" y="65227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388097" y="2639308"/>
            <a:ext cx="198183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 indent="5588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hai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H</a:t>
            </a:r>
            <a:r>
              <a:rPr kumimoji="0" sz="1600" b="1" i="0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A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guideline and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s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tanda</a:t>
            </a:r>
            <a:r>
              <a:rPr kumimoji="0" sz="160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r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d co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s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 li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s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 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d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a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t</a:t>
            </a:r>
            <a:r>
              <a:rPr kumimoji="0" sz="16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a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ba</a:t>
            </a:r>
            <a:r>
              <a:rPr kumimoji="0" sz="1600" b="1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s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e i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ss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ued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8036431" y="3535595"/>
            <a:ext cx="50101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5" normalizeH="0" baseline="0" noProof="0" dirty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2009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31" name="object 29"/>
          <p:cNvSpPr txBox="1"/>
          <p:nvPr/>
        </p:nvSpPr>
        <p:spPr>
          <a:xfrm>
            <a:off x="10132949" y="3535923"/>
            <a:ext cx="50101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5" normalizeH="0" baseline="0" noProof="0" dirty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20</a:t>
            </a:r>
            <a:r>
              <a:rPr kumimoji="0" lang="en-US" sz="1800" b="1" i="0" u="none" strike="noStrike" kern="1200" cap="none" spc="-5" normalizeH="0" baseline="0" noProof="0" dirty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11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32" name="object 25"/>
          <p:cNvSpPr txBox="1"/>
          <p:nvPr/>
        </p:nvSpPr>
        <p:spPr>
          <a:xfrm>
            <a:off x="1312862" y="3449037"/>
            <a:ext cx="56832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15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200</a:t>
            </a:r>
            <a:r>
              <a:rPr kumimoji="0" lang="en-US" sz="1800" b="1" i="0" u="none" strike="noStrike" kern="1200" cap="none" spc="-15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2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33" name="object 25"/>
          <p:cNvSpPr txBox="1"/>
          <p:nvPr/>
        </p:nvSpPr>
        <p:spPr>
          <a:xfrm>
            <a:off x="3217435" y="4557384"/>
            <a:ext cx="56832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15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200</a:t>
            </a:r>
            <a:r>
              <a:rPr kumimoji="0" lang="en-US" sz="1800" b="1" i="0" u="none" strike="noStrike" kern="1200" cap="none" spc="-15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4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34" name="object 25"/>
          <p:cNvSpPr txBox="1"/>
          <p:nvPr/>
        </p:nvSpPr>
        <p:spPr>
          <a:xfrm>
            <a:off x="4617720" y="4580449"/>
            <a:ext cx="56832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15" normalizeH="0" baseline="0" noProof="0" dirty="0">
                <a:ln>
                  <a:noFill/>
                </a:ln>
                <a:solidFill>
                  <a:srgbClr val="1CCEB0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200</a:t>
            </a:r>
            <a:r>
              <a:rPr kumimoji="0" lang="en-US" sz="1800" b="1" i="0" u="none" strike="noStrike" kern="1200" cap="none" spc="-15" normalizeH="0" baseline="0" noProof="0" dirty="0">
                <a:ln>
                  <a:noFill/>
                </a:ln>
                <a:solidFill>
                  <a:srgbClr val="1CCEB0"/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5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1CCEB0"/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35" name="object 29"/>
          <p:cNvSpPr txBox="1"/>
          <p:nvPr/>
        </p:nvSpPr>
        <p:spPr>
          <a:xfrm>
            <a:off x="7556812" y="4580449"/>
            <a:ext cx="139071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5" normalizeH="0" baseline="0" noProof="0" dirty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2008/</a:t>
            </a:r>
            <a:r>
              <a:rPr kumimoji="0" sz="1800" b="1" i="0" u="none" strike="noStrike" kern="1200" cap="none" spc="-5" normalizeH="0" baseline="0" noProof="0" dirty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 Black"/>
              </a:rPr>
              <a:t>2009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Arial Black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9DD52E-96CE-48D7-AF5B-7BA523CC9D6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1092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A9836-609A-4AF7-BFC8-85B42D37D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47758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+mn-lt"/>
                <a:cs typeface="TH SarabunPSK" panose="020B0500040200020003" pitchFamily="34" charset="-34"/>
              </a:rPr>
              <a:t>Health Intervention and Technology </a:t>
            </a:r>
            <a:br>
              <a:rPr lang="en-US" sz="4000" b="1" dirty="0">
                <a:latin typeface="+mn-lt"/>
                <a:cs typeface="TH SarabunPSK" panose="020B0500040200020003" pitchFamily="34" charset="-34"/>
              </a:rPr>
            </a:br>
            <a:r>
              <a:rPr lang="en-US" sz="4000" b="1" dirty="0">
                <a:latin typeface="+mn-lt"/>
                <a:cs typeface="TH SarabunPSK" panose="020B0500040200020003" pitchFamily="34" charset="-34"/>
              </a:rPr>
              <a:t>Assessment Program (HITAP) </a:t>
            </a:r>
            <a:endParaRPr lang="en-GB" sz="4000" b="1" dirty="0">
              <a:latin typeface="+mn-lt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3E03E-5D3B-4A29-9F6C-501FA41B8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977553" cy="46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cs typeface="TH SarabunPSK" panose="020B0500040200020003" pitchFamily="34" charset="-34"/>
              </a:rPr>
              <a:t>Key fact about HITAP</a:t>
            </a:r>
          </a:p>
          <a:p>
            <a:r>
              <a:rPr lang="en-US" dirty="0">
                <a:cs typeface="TH SarabunPSK" panose="020B0500040200020003" pitchFamily="34" charset="-34"/>
              </a:rPr>
              <a:t>A semi-autonomous research unit in Thailand’s Ministry of Public Health</a:t>
            </a:r>
          </a:p>
          <a:p>
            <a:r>
              <a:rPr lang="en-US" dirty="0">
                <a:cs typeface="TH SarabunPSK" panose="020B0500040200020003" pitchFamily="34" charset="-34"/>
              </a:rPr>
              <a:t>Founded in 2007 and tasked with appraising health technologies and programs to inform policy decisions in Thailand</a:t>
            </a:r>
          </a:p>
          <a:p>
            <a:r>
              <a:rPr lang="en-US" dirty="0">
                <a:cs typeface="TH SarabunPSK" panose="020B0500040200020003" pitchFamily="34" charset="-34"/>
              </a:rPr>
              <a:t>HITAP’s International Unit was established in 2013, to work on global health issues and work with other non-profit organisations and international organisations to build capacity for HTA</a:t>
            </a:r>
            <a:endParaRPr lang="en-GB" dirty="0"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292DEA-4E7D-4411-A32A-CEDCC0833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8A52-97FD-41C0-9900-DBAECDC3B1DC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8B8F43-B5BF-48F9-9A19-988CB1923B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52" t="4557" r="65420" b="1958"/>
          <a:stretch/>
        </p:blipFill>
        <p:spPr>
          <a:xfrm>
            <a:off x="8949172" y="738103"/>
            <a:ext cx="2776099" cy="38361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F599E8-2712-4D8A-8CA1-9885437C237B}"/>
              </a:ext>
            </a:extLst>
          </p:cNvPr>
          <p:cNvSpPr txBox="1"/>
          <p:nvPr/>
        </p:nvSpPr>
        <p:spPr>
          <a:xfrm>
            <a:off x="5467929" y="6466515"/>
            <a:ext cx="7886699" cy="406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*HITAP does not receive any funding from for-profit organisations*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0569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E6BA0-4258-43FB-B3BF-6E2EE0D1F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909" y="414727"/>
            <a:ext cx="10540181" cy="504050"/>
          </a:xfrm>
        </p:spPr>
        <p:txBody>
          <a:bodyPr>
            <a:noAutofit/>
          </a:bodyPr>
          <a:lstStyle/>
          <a:p>
            <a:r>
              <a:rPr lang="en-US" b="1" dirty="0">
                <a:latin typeface="+mn-lt"/>
                <a:cs typeface="TH SarabunPSK" panose="020B0500040200020003" pitchFamily="34" charset="-34"/>
              </a:rPr>
              <a:t>Channels for applying HTA in Thailand</a:t>
            </a:r>
            <a:endParaRPr lang="en-GB" b="1" dirty="0">
              <a:latin typeface="+mn-lt"/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D99675-19B1-4CE5-BEF4-9D17BC2C9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613A9-DB75-45AB-9074-8CB7E4F3BFA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724C73D9-5693-4218-8237-3B3CC77E43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0305919"/>
              </p:ext>
            </p:extLst>
          </p:nvPr>
        </p:nvGraphicFramePr>
        <p:xfrm>
          <a:off x="487359" y="1466894"/>
          <a:ext cx="3522785" cy="4169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8429A5E-2C96-4B7E-BBD5-8056662C7788}"/>
              </a:ext>
            </a:extLst>
          </p:cNvPr>
          <p:cNvSpPr txBox="1"/>
          <p:nvPr/>
        </p:nvSpPr>
        <p:spPr>
          <a:xfrm>
            <a:off x="1928711" y="3108960"/>
            <a:ext cx="640080" cy="640080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>
                <a:solidFill>
                  <a:srgbClr val="FFFF00"/>
                </a:solidFill>
                <a:cs typeface="Arial" panose="020B0604020202020204" pitchFamily="34" charset="0"/>
              </a:rPr>
              <a:t>HTA</a:t>
            </a:r>
            <a:endParaRPr lang="en-GB" sz="12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7D4BF90-73FE-4E1D-8B17-B488EC7264F9}"/>
              </a:ext>
            </a:extLst>
          </p:cNvPr>
          <p:cNvSpPr/>
          <p:nvPr/>
        </p:nvSpPr>
        <p:spPr>
          <a:xfrm>
            <a:off x="5535551" y="1150253"/>
            <a:ext cx="2371411" cy="1005840"/>
          </a:xfrm>
          <a:prstGeom prst="roundRect">
            <a:avLst/>
          </a:prstGeom>
          <a:solidFill>
            <a:srgbClr val="E6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Pharmaceutical products (since 2008)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EE381BA-97CB-4B28-9B97-D662F9C33D39}"/>
              </a:ext>
            </a:extLst>
          </p:cNvPr>
          <p:cNvSpPr/>
          <p:nvPr/>
        </p:nvSpPr>
        <p:spPr>
          <a:xfrm>
            <a:off x="5548939" y="3693513"/>
            <a:ext cx="2371411" cy="100584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Non-pharmaceutical products (since 2009)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AB04067-10C8-40EB-9A36-469C80D69186}"/>
              </a:ext>
            </a:extLst>
          </p:cNvPr>
          <p:cNvSpPr/>
          <p:nvPr/>
        </p:nvSpPr>
        <p:spPr>
          <a:xfrm>
            <a:off x="9117828" y="1121071"/>
            <a:ext cx="2371411" cy="1005840"/>
          </a:xfrm>
          <a:prstGeom prst="roundRect">
            <a:avLst/>
          </a:prstGeom>
          <a:solidFill>
            <a:srgbClr val="E6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National List of Essential Medicines (NLEM)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DF1A504-945F-4D18-9476-1373AF95D95D}"/>
              </a:ext>
            </a:extLst>
          </p:cNvPr>
          <p:cNvSpPr/>
          <p:nvPr/>
        </p:nvSpPr>
        <p:spPr>
          <a:xfrm>
            <a:off x="9105955" y="3740542"/>
            <a:ext cx="2371411" cy="100584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 package under Universal Coverage Scheme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5471DA7-3D1A-41B0-9BB4-5DA0693576A3}"/>
              </a:ext>
            </a:extLst>
          </p:cNvPr>
          <p:cNvSpPr/>
          <p:nvPr/>
        </p:nvSpPr>
        <p:spPr>
          <a:xfrm>
            <a:off x="4652282" y="1507472"/>
            <a:ext cx="522514" cy="291402"/>
          </a:xfrm>
          <a:prstGeom prst="rightArrow">
            <a:avLst/>
          </a:prstGeom>
          <a:solidFill>
            <a:srgbClr val="E6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8FAA221-AF47-4202-B74F-4D4D2B8562E1}"/>
              </a:ext>
            </a:extLst>
          </p:cNvPr>
          <p:cNvSpPr/>
          <p:nvPr/>
        </p:nvSpPr>
        <p:spPr>
          <a:xfrm>
            <a:off x="8393747" y="1523697"/>
            <a:ext cx="522514" cy="291402"/>
          </a:xfrm>
          <a:prstGeom prst="rightArrow">
            <a:avLst/>
          </a:prstGeom>
          <a:solidFill>
            <a:srgbClr val="E6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D94F73B-ADB2-456E-9AF1-AB56F5F34457}"/>
              </a:ext>
            </a:extLst>
          </p:cNvPr>
          <p:cNvSpPr/>
          <p:nvPr/>
        </p:nvSpPr>
        <p:spPr>
          <a:xfrm>
            <a:off x="8393747" y="4163042"/>
            <a:ext cx="522514" cy="29140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6AE1237-454B-4C3D-BC07-2D8236F92093}"/>
              </a:ext>
            </a:extLst>
          </p:cNvPr>
          <p:cNvSpPr/>
          <p:nvPr/>
        </p:nvSpPr>
        <p:spPr>
          <a:xfrm>
            <a:off x="4659090" y="2713303"/>
            <a:ext cx="522514" cy="291402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4D542E19-7F6B-4FF5-AFD4-1C7EFD5ECE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042" y="1051136"/>
            <a:ext cx="721909" cy="721909"/>
          </a:xfrm>
          <a:prstGeom prst="rect">
            <a:avLst/>
          </a:prstGeom>
        </p:spPr>
      </p:pic>
      <p:pic>
        <p:nvPicPr>
          <p:cNvPr id="24" name="Picture 23" descr="A picture containing mirror&#10;&#10;Description automatically generated">
            <a:extLst>
              <a:ext uri="{FF2B5EF4-FFF2-40B4-BE49-F238E27FC236}">
                <a16:creationId xmlns:a16="http://schemas.microsoft.com/office/drawing/2014/main" id="{0F3B8B44-78F0-4C2A-A4C3-4594C46950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654" y="4143598"/>
            <a:ext cx="752012" cy="752012"/>
          </a:xfrm>
          <a:prstGeom prst="rect">
            <a:avLst/>
          </a:prstGeom>
        </p:spPr>
      </p:pic>
      <p:sp>
        <p:nvSpPr>
          <p:cNvPr id="21" name="Arrow: Right 20">
            <a:extLst>
              <a:ext uri="{FF2B5EF4-FFF2-40B4-BE49-F238E27FC236}">
                <a16:creationId xmlns:a16="http://schemas.microsoft.com/office/drawing/2014/main" id="{8980ECC5-65E0-43CD-924D-6544F8EDF759}"/>
              </a:ext>
            </a:extLst>
          </p:cNvPr>
          <p:cNvSpPr/>
          <p:nvPr/>
        </p:nvSpPr>
        <p:spPr>
          <a:xfrm>
            <a:off x="4673071" y="4050568"/>
            <a:ext cx="522514" cy="29140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B0EEB1F-2FFC-4C9D-AD8B-8E921272902B}"/>
              </a:ext>
            </a:extLst>
          </p:cNvPr>
          <p:cNvSpPr/>
          <p:nvPr/>
        </p:nvSpPr>
        <p:spPr>
          <a:xfrm>
            <a:off x="5525466" y="2329206"/>
            <a:ext cx="2371411" cy="100584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Vaccine products (since 2019)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C92DABD0-EF47-44EB-B48A-22C5609E87BF}"/>
              </a:ext>
            </a:extLst>
          </p:cNvPr>
          <p:cNvSpPr/>
          <p:nvPr/>
        </p:nvSpPr>
        <p:spPr>
          <a:xfrm>
            <a:off x="8393747" y="2697668"/>
            <a:ext cx="522514" cy="291402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F4967E4-B567-4B92-AB96-6C1ECFF45FBD}"/>
              </a:ext>
            </a:extLst>
          </p:cNvPr>
          <p:cNvSpPr/>
          <p:nvPr/>
        </p:nvSpPr>
        <p:spPr>
          <a:xfrm>
            <a:off x="9108953" y="2382022"/>
            <a:ext cx="2371411" cy="100584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National List of Essential Vaccines (NLEV)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" descr="riday Focus, May 3, 2019">
            <a:extLst>
              <a:ext uri="{FF2B5EF4-FFF2-40B4-BE49-F238E27FC236}">
                <a16:creationId xmlns:a16="http://schemas.microsoft.com/office/drawing/2014/main" id="{D224552A-2AF2-4B8F-AF9B-65DFBEDBA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006" y="2359122"/>
            <a:ext cx="822994" cy="82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CC5766A-8CD6-41F8-ADE1-0E7A0C26435B}"/>
              </a:ext>
            </a:extLst>
          </p:cNvPr>
          <p:cNvSpPr/>
          <p:nvPr/>
        </p:nvSpPr>
        <p:spPr>
          <a:xfrm>
            <a:off x="5535550" y="5092526"/>
            <a:ext cx="2480055" cy="95761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Public Policy Evaluations (as needed)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39561143-CE4D-4582-A569-93DE01CBFBBE}"/>
              </a:ext>
            </a:extLst>
          </p:cNvPr>
          <p:cNvSpPr/>
          <p:nvPr/>
        </p:nvSpPr>
        <p:spPr>
          <a:xfrm>
            <a:off x="4636009" y="5490875"/>
            <a:ext cx="522514" cy="291402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648042-B7DF-4B33-97CF-62AA977A1BAF}"/>
              </a:ext>
            </a:extLst>
          </p:cNvPr>
          <p:cNvSpPr/>
          <p:nvPr/>
        </p:nvSpPr>
        <p:spPr>
          <a:xfrm>
            <a:off x="4317595" y="3495675"/>
            <a:ext cx="7543800" cy="147410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4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rrow: Right 44">
            <a:extLst>
              <a:ext uri="{FF2B5EF4-FFF2-40B4-BE49-F238E27FC236}">
                <a16:creationId xmlns:a16="http://schemas.microsoft.com/office/drawing/2014/main" id="{D0EAE750-FD3E-428F-BA66-02C39C27AD75}"/>
              </a:ext>
            </a:extLst>
          </p:cNvPr>
          <p:cNvSpPr/>
          <p:nvPr/>
        </p:nvSpPr>
        <p:spPr>
          <a:xfrm>
            <a:off x="5313648" y="711200"/>
            <a:ext cx="6675152" cy="5252720"/>
          </a:xfrm>
          <a:prstGeom prst="rightArrow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726E78-26F6-4BB3-BF4B-6F72D8B57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545" y="159434"/>
            <a:ext cx="10064677" cy="1294123"/>
          </a:xfrm>
          <a:noFill/>
          <a:ln>
            <a:noFill/>
          </a:ln>
        </p:spPr>
        <p:txBody>
          <a:bodyPr>
            <a:noAutofit/>
          </a:bodyPr>
          <a:lstStyle/>
          <a:p>
            <a:br>
              <a:rPr lang="en-GB" sz="1400" dirty="0">
                <a:latin typeface="+mn-lt"/>
                <a:cs typeface="Arial" panose="020B0604020202020204" pitchFamily="34" charset="0"/>
              </a:rPr>
            </a:br>
            <a:r>
              <a:rPr lang="en-GB" sz="3600" b="1" dirty="0">
                <a:latin typeface="+mn-lt"/>
                <a:cs typeface="TH SarabunPSK" panose="020B0500040200020003" pitchFamily="34" charset="-34"/>
              </a:rPr>
              <a:t>The process of health </a:t>
            </a:r>
            <a:r>
              <a:rPr lang="en-US" sz="3600" b="1" dirty="0">
                <a:latin typeface="+mn-lt"/>
                <a:cs typeface="TH SarabunPSK" panose="020B0500040200020003" pitchFamily="34" charset="-34"/>
              </a:rPr>
              <a:t>benefit package development under Universal Coverage Scheme </a:t>
            </a:r>
            <a:endParaRPr lang="th-TH" sz="3600" b="1" dirty="0">
              <a:latin typeface="+mn-lt"/>
              <a:cs typeface="TH SarabunPSK" panose="020B0500040200020003" pitchFamily="34" charset="-34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A16666C-3FCD-4B11-8702-3CB5C2CB7C41}"/>
              </a:ext>
            </a:extLst>
          </p:cNvPr>
          <p:cNvGrpSpPr/>
          <p:nvPr/>
        </p:nvGrpSpPr>
        <p:grpSpPr>
          <a:xfrm>
            <a:off x="2692563" y="1782360"/>
            <a:ext cx="2869979" cy="2981111"/>
            <a:chOff x="-30395" y="830585"/>
            <a:chExt cx="2045368" cy="2946949"/>
          </a:xfrm>
          <a:solidFill>
            <a:schemeClr val="accent4">
              <a:lumMod val="75000"/>
            </a:schemeClr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578A9D8E-03C0-4E79-B465-3C943AB9EEBF}"/>
                </a:ext>
              </a:extLst>
            </p:cNvPr>
            <p:cNvSpPr/>
            <p:nvPr/>
          </p:nvSpPr>
          <p:spPr>
            <a:xfrm>
              <a:off x="-30395" y="830585"/>
              <a:ext cx="2010723" cy="283855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ctangle: Rounded Corners 4">
              <a:extLst>
                <a:ext uri="{FF2B5EF4-FFF2-40B4-BE49-F238E27FC236}">
                  <a16:creationId xmlns:a16="http://schemas.microsoft.com/office/drawing/2014/main" id="{1B3DDE85-ABD0-48AA-90BB-D5375451CC89}"/>
                </a:ext>
              </a:extLst>
            </p:cNvPr>
            <p:cNvSpPr txBox="1"/>
            <p:nvPr/>
          </p:nvSpPr>
          <p:spPr>
            <a:xfrm>
              <a:off x="4250" y="947103"/>
              <a:ext cx="2010723" cy="283043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t" anchorCtr="0">
              <a:noAutofit/>
            </a:bodyPr>
            <a:lstStyle/>
            <a:p>
              <a:pPr marL="0" marR="0" lvl="0" indent="0" algn="ctr" defTabSz="1066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sng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Prioritisation and selection</a:t>
              </a:r>
            </a:p>
            <a:p>
              <a:pPr marL="0" marR="0" lvl="0" indent="0" algn="ctr" defTabSz="1066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05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H SarabunPSK" panose="020B0500040200020003" pitchFamily="34" charset="-34"/>
              </a:endParaRPr>
            </a:p>
            <a:p>
              <a:pPr marR="0" lvl="0" algn="l" defTabSz="1066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1. Promotion &amp; Prevention medicine</a:t>
              </a:r>
            </a:p>
            <a:p>
              <a:pPr marR="0" lvl="0" algn="l" defTabSz="1066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2. Treatment &amp; Rehab </a:t>
              </a:r>
            </a:p>
            <a:p>
              <a:pPr marR="0" lvl="0" algn="l" defTabSz="1066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3. </a:t>
              </a:r>
              <a:r>
                <a:rPr lang="en-US" sz="16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Rare disease</a:t>
              </a:r>
              <a:endParaRPr lang="th-TH" sz="1600" b="1" dirty="0">
                <a:solidFill>
                  <a:prstClr val="white"/>
                </a:solidFill>
                <a:cs typeface="TH SarabunPSK" panose="020B0500040200020003" pitchFamily="34" charset="-34"/>
              </a:endParaRPr>
            </a:p>
            <a:p>
              <a:pPr marR="0" lvl="0" algn="l" defTabSz="1066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4.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Thai traditional and Alternative medicine 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H SarabunPSK" panose="020B0500040200020003" pitchFamily="34" charset="-34"/>
              </a:endParaRPr>
            </a:p>
            <a:p>
              <a:pPr marR="0" lvl="0" algn="l" defTabSz="1066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5.</a:t>
              </a:r>
              <a:r>
                <a:rPr lang="th-TH" sz="16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 </a:t>
              </a:r>
              <a:r>
                <a:rPr lang="en-US" sz="16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Effective coverage/</a:t>
              </a:r>
            </a:p>
            <a:p>
              <a:pPr marR="0" lvl="0" algn="l" defTabSz="1066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dirty="0">
                  <a:solidFill>
                    <a:prstClr val="white"/>
                  </a:solidFill>
                  <a:cs typeface="TH SarabunPSK" panose="020B0500040200020003" pitchFamily="34" charset="-34"/>
                </a:rPr>
                <a:t>access to care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H SarabunPSK" panose="020B0500040200020003" pitchFamily="34" charset="-34"/>
              </a:endParaRPr>
            </a:p>
            <a:p>
              <a:pPr marL="0" marR="0" lvl="0" indent="0" algn="l" defTabSz="1066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35E4B82-781A-4831-9A0A-32BE7026DDD3}"/>
              </a:ext>
            </a:extLst>
          </p:cNvPr>
          <p:cNvGrpSpPr/>
          <p:nvPr/>
        </p:nvGrpSpPr>
        <p:grpSpPr>
          <a:xfrm>
            <a:off x="5596681" y="2004030"/>
            <a:ext cx="1958287" cy="2721663"/>
            <a:chOff x="2115875" y="894354"/>
            <a:chExt cx="1419319" cy="2238357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DEDF073-0E8A-4E8E-8B19-FFE5CB67F31A}"/>
                </a:ext>
              </a:extLst>
            </p:cNvPr>
            <p:cNvSpPr/>
            <p:nvPr/>
          </p:nvSpPr>
          <p:spPr>
            <a:xfrm>
              <a:off x="2115875" y="894354"/>
              <a:ext cx="1419319" cy="2157891"/>
            </a:xfrm>
            <a:prstGeom prst="round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363841"/>
                <a:satOff val="-20982"/>
                <a:lumOff val="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ctangle: Rounded Corners 4">
              <a:extLst>
                <a:ext uri="{FF2B5EF4-FFF2-40B4-BE49-F238E27FC236}">
                  <a16:creationId xmlns:a16="http://schemas.microsoft.com/office/drawing/2014/main" id="{D3CBB31A-2986-4F6E-8508-3751C1F951F6}"/>
                </a:ext>
              </a:extLst>
            </p:cNvPr>
            <p:cNvSpPr txBox="1"/>
            <p:nvPr/>
          </p:nvSpPr>
          <p:spPr>
            <a:xfrm>
              <a:off x="2169273" y="1045425"/>
              <a:ext cx="1336202" cy="2087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l" defTabSz="8890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sng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Study and assessment</a:t>
              </a:r>
            </a:p>
            <a:p>
              <a:pPr marL="0" marR="0" lvl="0" indent="0" algn="l" defTabSz="8890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0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TH SarabunPSK" panose="020B0500040200020003" pitchFamily="34" charset="-34"/>
              </a:endParaRPr>
            </a:p>
            <a:p>
              <a:pPr marL="182563" marR="0" lvl="0" indent="-182563" algn="l" defTabSz="8890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1. Full HTA</a:t>
              </a:r>
            </a:p>
            <a:p>
              <a:pPr marL="182563" marR="0" lvl="0" indent="-182563" algn="l" defTabSz="8890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2. Rapid </a:t>
              </a:r>
              <a:r>
                <a:rPr lang="en-US" sz="1700" b="1" dirty="0">
                  <a:solidFill>
                    <a:srgbClr val="0070C0"/>
                  </a:solidFill>
                  <a:cs typeface="TH SarabunPSK" panose="020B0500040200020003" pitchFamily="34" charset="-34"/>
                </a:rPr>
                <a:t>assessment*</a:t>
              </a:r>
              <a:endParaRPr kumimoji="0" lang="th-TH" sz="17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TH SarabunPSK" panose="020B0500040200020003" pitchFamily="34" charset="-34"/>
              </a:endParaRPr>
            </a:p>
            <a:p>
              <a:pPr marL="182563" marR="0" lvl="0" indent="-182563" algn="l" defTabSz="8890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700" b="1" dirty="0">
                  <a:solidFill>
                    <a:srgbClr val="0070C0"/>
                  </a:solidFill>
                  <a:cs typeface="TH SarabunPSK" panose="020B0500040200020003" pitchFamily="34" charset="-34"/>
                </a:rPr>
                <a:t>3.</a:t>
              </a:r>
              <a:r>
                <a:rPr kumimoji="0" lang="th-TH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Effective coverage assessment (</a:t>
              </a:r>
              <a:r>
                <a:rPr lang="en-US" sz="1700" b="1" dirty="0">
                  <a:solidFill>
                    <a:srgbClr val="0070C0"/>
                  </a:solidFill>
                  <a:cs typeface="TH SarabunPSK" panose="020B0500040200020003" pitchFamily="34" charset="-34"/>
                </a:rPr>
                <a:t>ECA</a:t>
              </a:r>
              <a:r>
                <a: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ea typeface="+mn-ea"/>
                  <a:cs typeface="TH SarabunPSK" panose="020B0500040200020003" pitchFamily="34" charset="-34"/>
                </a:rPr>
                <a:t>)</a:t>
              </a:r>
              <a:endParaRPr kumimoji="0" lang="th-TH" sz="17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TH SarabunPSK" panose="020B0500040200020003" pitchFamily="34" charset="-34"/>
              </a:endParaRPr>
            </a:p>
            <a:p>
              <a:pPr marL="182563" marR="0" lvl="0" indent="-182563" algn="l" defTabSz="8890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8F17CE5-DAD0-440E-A0B9-04C437EA7B67}"/>
              </a:ext>
            </a:extLst>
          </p:cNvPr>
          <p:cNvGrpSpPr/>
          <p:nvPr/>
        </p:nvGrpSpPr>
        <p:grpSpPr>
          <a:xfrm>
            <a:off x="7658569" y="2667872"/>
            <a:ext cx="1387579" cy="1499568"/>
            <a:chOff x="3681152" y="1291787"/>
            <a:chExt cx="1387579" cy="172238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1E6F357-73C3-437F-8332-DA244CDCEE0D}"/>
                </a:ext>
              </a:extLst>
            </p:cNvPr>
            <p:cNvSpPr/>
            <p:nvPr/>
          </p:nvSpPr>
          <p:spPr>
            <a:xfrm>
              <a:off x="3700803" y="1291787"/>
              <a:ext cx="1367928" cy="1722384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-727682"/>
                <a:satOff val="-41964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ectangle: Rounded Corners 4">
              <a:extLst>
                <a:ext uri="{FF2B5EF4-FFF2-40B4-BE49-F238E27FC236}">
                  <a16:creationId xmlns:a16="http://schemas.microsoft.com/office/drawing/2014/main" id="{6224ACE0-4A3A-48B9-8551-C74C52EF7200}"/>
                </a:ext>
              </a:extLst>
            </p:cNvPr>
            <p:cNvSpPr txBox="1"/>
            <p:nvPr/>
          </p:nvSpPr>
          <p:spPr>
            <a:xfrm>
              <a:off x="3681152" y="1358564"/>
              <a:ext cx="1332404" cy="15888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Evidence appraisal &amp; consideration</a:t>
              </a:r>
              <a:endPara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5A52FFD-9C1E-4919-84B0-259D817CCF8C}"/>
              </a:ext>
            </a:extLst>
          </p:cNvPr>
          <p:cNvGrpSpPr/>
          <p:nvPr/>
        </p:nvGrpSpPr>
        <p:grpSpPr>
          <a:xfrm>
            <a:off x="9061705" y="1488213"/>
            <a:ext cx="2704469" cy="1801791"/>
            <a:chOff x="5215194" y="-213839"/>
            <a:chExt cx="1315852" cy="218910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E00335FE-7665-4ED6-ADE3-4CB0272F7FA2}"/>
                </a:ext>
              </a:extLst>
            </p:cNvPr>
            <p:cNvSpPr/>
            <p:nvPr/>
          </p:nvSpPr>
          <p:spPr>
            <a:xfrm>
              <a:off x="5215194" y="-213839"/>
              <a:ext cx="1315852" cy="218910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1091522"/>
                <a:satOff val="-62946"/>
                <a:lumOff val="6471"/>
                <a:alphaOff val="0"/>
              </a:schemeClr>
            </a:fillRef>
            <a:effectRef idx="0">
              <a:schemeClr val="accent2">
                <a:hueOff val="-1091522"/>
                <a:satOff val="-62946"/>
                <a:lumOff val="647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ectangle: Rounded Corners 4">
              <a:extLst>
                <a:ext uri="{FF2B5EF4-FFF2-40B4-BE49-F238E27FC236}">
                  <a16:creationId xmlns:a16="http://schemas.microsoft.com/office/drawing/2014/main" id="{68CBA2E5-5694-4DAF-B5B1-25F8B1FAF561}"/>
                </a:ext>
              </a:extLst>
            </p:cNvPr>
            <p:cNvSpPr txBox="1"/>
            <p:nvPr/>
          </p:nvSpPr>
          <p:spPr>
            <a:xfrm>
              <a:off x="5259216" y="-27782"/>
              <a:ext cx="1262269" cy="18059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-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Health Economic Working  Group (HEWG)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H Sarabun New" panose="020B0500040200020003" pitchFamily="34" charset="-34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-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Rare Disease WG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H Sarabun New" panose="020B0500040200020003" pitchFamily="34" charset="-34"/>
              </a:endParaRP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-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Effective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coverage WG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H Sarabun New" panose="020B0500040200020003" pitchFamily="34" charset="-34"/>
              </a:endParaRP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- ........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-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H Sarabun New" panose="020B0500040200020003" pitchFamily="34" charset="-34"/>
                </a:rPr>
                <a:t>Sub-Committee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7AE0D35-FB14-439F-9B34-E265820EA570}"/>
              </a:ext>
            </a:extLst>
          </p:cNvPr>
          <p:cNvGrpSpPr/>
          <p:nvPr/>
        </p:nvGrpSpPr>
        <p:grpSpPr>
          <a:xfrm>
            <a:off x="9149749" y="3324660"/>
            <a:ext cx="2682357" cy="1269105"/>
            <a:chOff x="5215194" y="141011"/>
            <a:chExt cx="1215504" cy="2102633"/>
          </a:xfrm>
          <a:solidFill>
            <a:schemeClr val="accent1">
              <a:lumMod val="75000"/>
            </a:schemeClr>
          </a:solidFill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79EAD04-BCB9-47B8-A11F-D51CF9A805C2}"/>
                </a:ext>
              </a:extLst>
            </p:cNvPr>
            <p:cNvSpPr/>
            <p:nvPr/>
          </p:nvSpPr>
          <p:spPr>
            <a:xfrm>
              <a:off x="5215194" y="295345"/>
              <a:ext cx="1215504" cy="182192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1091522"/>
                <a:satOff val="-62946"/>
                <a:lumOff val="6471"/>
                <a:alphaOff val="0"/>
              </a:schemeClr>
            </a:fillRef>
            <a:effectRef idx="0">
              <a:schemeClr val="accent2">
                <a:hueOff val="-1091522"/>
                <a:satOff val="-62946"/>
                <a:lumOff val="647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ectangle: Rounded Corners 4">
              <a:extLst>
                <a:ext uri="{FF2B5EF4-FFF2-40B4-BE49-F238E27FC236}">
                  <a16:creationId xmlns:a16="http://schemas.microsoft.com/office/drawing/2014/main" id="{DFF96D55-980F-4C15-9E7D-9E4DD7A4CA89}"/>
                </a:ext>
              </a:extLst>
            </p:cNvPr>
            <p:cNvSpPr txBox="1"/>
            <p:nvPr/>
          </p:nvSpPr>
          <p:spPr>
            <a:xfrm>
              <a:off x="5283336" y="141011"/>
              <a:ext cx="1096832" cy="2102633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TH Sarabun New" panose="020B0500040200020003"/>
                </a:rPr>
                <a:t>Board of National Health Security Office (NHSO)</a:t>
              </a:r>
              <a:endParaRPr kumimoji="0" lang="th-TH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H Sarabun New" panose="020B0500040200020003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D25A9093-A828-4884-80C3-2E4088891915}"/>
              </a:ext>
            </a:extLst>
          </p:cNvPr>
          <p:cNvSpPr txBox="1"/>
          <p:nvPr/>
        </p:nvSpPr>
        <p:spPr>
          <a:xfrm>
            <a:off x="335997" y="3228806"/>
            <a:ext cx="195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7 working groups of stakeholders</a:t>
            </a:r>
            <a:endParaRPr kumimoji="0" lang="th-TH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H SarabunPSK" panose="020B0500040200020003" pitchFamily="34" charset="-3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E557AC5-28F0-468C-A4FA-24AD44ED4AD1}"/>
              </a:ext>
            </a:extLst>
          </p:cNvPr>
          <p:cNvSpPr txBox="1"/>
          <p:nvPr/>
        </p:nvSpPr>
        <p:spPr>
          <a:xfrm>
            <a:off x="2732645" y="4770253"/>
            <a:ext cx="245758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H Sarabun New" panose="020B0500040200020003" pitchFamily="34" charset="-34"/>
              </a:rPr>
              <a:t>Topic Selection WG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600" b="1" dirty="0">
                <a:solidFill>
                  <a:prstClr val="black"/>
                </a:solidFill>
                <a:cs typeface="TH Sarabun New" panose="020B0500040200020003" pitchFamily="34" charset="-34"/>
              </a:rPr>
              <a:t>Literature review team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2F73F17-4B0C-44DB-BED2-A16A19AA4F1B}"/>
              </a:ext>
            </a:extLst>
          </p:cNvPr>
          <p:cNvSpPr txBox="1"/>
          <p:nvPr/>
        </p:nvSpPr>
        <p:spPr>
          <a:xfrm>
            <a:off x="5596681" y="4730215"/>
            <a:ext cx="1843607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0070C0"/>
                </a:solidFill>
                <a:cs typeface="TH SarabunPSK" panose="020B0500040200020003" pitchFamily="34" charset="-34"/>
              </a:rPr>
              <a:t>Research Network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TH SarabunPSK" panose="020B0500040200020003" pitchFamily="34" charset="-3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DE0D9DF-0120-4AFD-875C-D4DC1BBA790F}"/>
              </a:ext>
            </a:extLst>
          </p:cNvPr>
          <p:cNvSpPr txBox="1"/>
          <p:nvPr/>
        </p:nvSpPr>
        <p:spPr>
          <a:xfrm flipH="1">
            <a:off x="65749" y="6233778"/>
            <a:ext cx="9316376" cy="61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i="1" dirty="0">
                <a:solidFill>
                  <a:prstClr val="black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Source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: adapted from </a:t>
            </a:r>
            <a:r>
              <a:rPr kumimoji="0" lang="th-TH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เอกสารประกอบการประชุมระดมสมองเพื่อจัดลำดับความสำคัญ และสรุปข้อเสนอหัวข้อปัญหาและ/หรือเทคโนโลยีสุขภาพ ประจำปี 256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3</a:t>
            </a:r>
            <a:r>
              <a:rPr kumimoji="0" lang="th-TH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 (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UCBP63) </a:t>
            </a:r>
            <a:r>
              <a:rPr kumimoji="0" lang="th-TH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กลุ่มเครือข่าย และภาคประชาสังคมในระบบหลักประกันสุขภาพแห่งชาติ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,</a:t>
            </a:r>
            <a:r>
              <a:rPr kumimoji="0" lang="th-TH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วันที่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20 </a:t>
            </a:r>
            <a:r>
              <a:rPr kumimoji="0" lang="th-TH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ธันวาคม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owalliaUPC" panose="020B0604020202020204" pitchFamily="34" charset="-34"/>
                <a:ea typeface="+mn-ea"/>
                <a:cs typeface="BrowalliaUPC" panose="020B0604020202020204" pitchFamily="34" charset="-34"/>
              </a:rPr>
              <a:t> 2562 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424766FC-547D-400C-A953-CDCFD175FC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0791529"/>
              </p:ext>
            </p:extLst>
          </p:nvPr>
        </p:nvGraphicFramePr>
        <p:xfrm>
          <a:off x="30625" y="1404138"/>
          <a:ext cx="2606763" cy="2644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5" name="Slide Number Placeholder 1">
            <a:extLst>
              <a:ext uri="{FF2B5EF4-FFF2-40B4-BE49-F238E27FC236}">
                <a16:creationId xmlns:a16="http://schemas.microsoft.com/office/drawing/2014/main" id="{01004FF4-D9B8-4274-9E96-E1CF13B9F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7811" y="6263089"/>
            <a:ext cx="631648" cy="47543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AEE6D0-9AE9-4F86-9741-F1DA4BF18B4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C2ADF42-00E4-43FF-B466-647DEDAB273A}"/>
              </a:ext>
            </a:extLst>
          </p:cNvPr>
          <p:cNvSpPr/>
          <p:nvPr/>
        </p:nvSpPr>
        <p:spPr>
          <a:xfrm>
            <a:off x="256711" y="2133523"/>
            <a:ext cx="295602" cy="2781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/>
              <a:t>1</a:t>
            </a:r>
            <a:endParaRPr lang="en-US" sz="2000" b="1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A34D54C-94E6-49A9-B26F-C037C7729CE5}"/>
              </a:ext>
            </a:extLst>
          </p:cNvPr>
          <p:cNvSpPr/>
          <p:nvPr/>
        </p:nvSpPr>
        <p:spPr>
          <a:xfrm>
            <a:off x="2758719" y="1680548"/>
            <a:ext cx="295602" cy="2781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/>
              <a:t>2</a:t>
            </a:r>
            <a:endParaRPr lang="en-US" sz="2000" b="1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EED88E3-E5F5-4C93-84CD-2266840B729F}"/>
              </a:ext>
            </a:extLst>
          </p:cNvPr>
          <p:cNvSpPr/>
          <p:nvPr/>
        </p:nvSpPr>
        <p:spPr>
          <a:xfrm>
            <a:off x="7080326" y="1819637"/>
            <a:ext cx="295602" cy="2781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/>
              <a:t>3</a:t>
            </a:r>
            <a:endParaRPr lang="en-US" sz="2000" b="1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49DF269-574D-443E-A853-1FF3380ADEEA}"/>
              </a:ext>
            </a:extLst>
          </p:cNvPr>
          <p:cNvSpPr/>
          <p:nvPr/>
        </p:nvSpPr>
        <p:spPr>
          <a:xfrm>
            <a:off x="7785673" y="2477541"/>
            <a:ext cx="295602" cy="2781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/>
              <a:t>4</a:t>
            </a:r>
            <a:endParaRPr lang="en-US" sz="2000" b="1" dirty="0"/>
          </a:p>
        </p:txBody>
      </p:sp>
      <p:pic>
        <p:nvPicPr>
          <p:cNvPr id="30" name="Picture 29">
            <a:hlinkClick r:id="rId8"/>
            <a:extLst>
              <a:ext uri="{FF2B5EF4-FFF2-40B4-BE49-F238E27FC236}">
                <a16:creationId xmlns:a16="http://schemas.microsoft.com/office/drawing/2014/main" id="{877E7710-581B-4ACA-9F30-04CE4BC5F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2043" y="48942"/>
            <a:ext cx="1172591" cy="117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AF294BF3-3707-4279-9855-9CE5809D0175}"/>
              </a:ext>
            </a:extLst>
          </p:cNvPr>
          <p:cNvSpPr txBox="1"/>
          <p:nvPr/>
        </p:nvSpPr>
        <p:spPr>
          <a:xfrm>
            <a:off x="5501131" y="5759288"/>
            <a:ext cx="2082799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0070C0"/>
                </a:solidFill>
                <a:cs typeface="TH SarabunPSK" panose="020B0500040200020003" pitchFamily="34" charset="-34"/>
              </a:rPr>
              <a:t>HITAP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TH SarabunPSK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6B34B8-88F3-4C50-AF67-6BC06E4BFB29}"/>
              </a:ext>
            </a:extLst>
          </p:cNvPr>
          <p:cNvSpPr txBox="1"/>
          <p:nvPr/>
        </p:nvSpPr>
        <p:spPr>
          <a:xfrm>
            <a:off x="337550" y="5759288"/>
            <a:ext cx="5059398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0070C0"/>
                </a:solidFill>
                <a:cs typeface="TH SarabunPSK" panose="020B0500040200020003" pitchFamily="34" charset="-34"/>
              </a:rPr>
              <a:t>NHSO + HITAP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TH SarabunPSK" panose="020B0500040200020003" pitchFamily="34" charset="-3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4FC3BC9-4988-4671-A18E-73E72BDF3182}"/>
              </a:ext>
            </a:extLst>
          </p:cNvPr>
          <p:cNvSpPr txBox="1"/>
          <p:nvPr/>
        </p:nvSpPr>
        <p:spPr>
          <a:xfrm>
            <a:off x="9997100" y="6471941"/>
            <a:ext cx="19917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l" defTabSz="8890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*Recently considered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6385A26-ABEB-4A04-AF95-43DE2F7CD595}"/>
              </a:ext>
            </a:extLst>
          </p:cNvPr>
          <p:cNvSpPr txBox="1"/>
          <p:nvPr/>
        </p:nvSpPr>
        <p:spPr>
          <a:xfrm>
            <a:off x="252487" y="3913846"/>
            <a:ext cx="22840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cs typeface="TH SarabunPSK" panose="020B0500040200020003" pitchFamily="34" charset="-34"/>
              </a:rPr>
              <a:t>Channel for topic nomination</a:t>
            </a:r>
            <a:r>
              <a:rPr lang="en-US" sz="1600" dirty="0">
                <a:cs typeface="TH SarabunPSK" panose="020B0500040200020003" pitchFamily="34" charset="-34"/>
              </a:rPr>
              <a:t>: </a:t>
            </a:r>
            <a:r>
              <a:rPr lang="en-US" sz="1600" i="1" dirty="0">
                <a:cs typeface="TH SarabunPSK" panose="020B0500040200020003" pitchFamily="34" charset="-34"/>
              </a:rPr>
              <a:t>https://ucbp.nhso.go.th/</a:t>
            </a:r>
          </a:p>
        </p:txBody>
      </p:sp>
    </p:spTree>
    <p:extLst>
      <p:ext uri="{BB962C8B-B14F-4D97-AF65-F5344CB8AC3E}">
        <p14:creationId xmlns:p14="http://schemas.microsoft.com/office/powerpoint/2010/main" val="2843472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436CF-9BED-4135-BE58-58DC525DD73F}" type="slidenum">
              <a:rPr lang="th-TH" smtClean="0"/>
              <a:pPr>
                <a:defRPr/>
              </a:pPr>
              <a:t>9</a:t>
            </a:fld>
            <a:endParaRPr lang="th-TH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929" y="526663"/>
            <a:ext cx="8518396" cy="575595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3747" y="2201981"/>
            <a:ext cx="32516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lvl="0" indent="-182563" defTabSz="889000">
              <a:spcBef>
                <a:spcPct val="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cs typeface="TH SarabunPSK" panose="020B0500040200020003" pitchFamily="34" charset="-34"/>
              </a:rPr>
              <a:t>1. Full HTA</a:t>
            </a:r>
          </a:p>
          <a:p>
            <a:pPr marL="182563" lvl="0" indent="-182563" defTabSz="889000">
              <a:spcBef>
                <a:spcPct val="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cs typeface="TH SarabunPSK" panose="020B0500040200020003" pitchFamily="34" charset="-34"/>
              </a:rPr>
              <a:t>2. Rapid assessment*</a:t>
            </a:r>
            <a:endParaRPr lang="th-TH" sz="2000" b="1" dirty="0">
              <a:solidFill>
                <a:srgbClr val="0070C0"/>
              </a:solidFill>
              <a:cs typeface="TH SarabunPSK" panose="020B0500040200020003" pitchFamily="34" charset="-34"/>
            </a:endParaRPr>
          </a:p>
          <a:p>
            <a:pPr marL="182563" lvl="0" indent="-182563" defTabSz="889000">
              <a:spcBef>
                <a:spcPct val="0"/>
              </a:spcBef>
              <a:defRPr/>
            </a:pPr>
            <a:r>
              <a:rPr lang="en-GB" sz="2000" b="1" dirty="0">
                <a:solidFill>
                  <a:srgbClr val="0070C0"/>
                </a:solidFill>
                <a:cs typeface="TH SarabunPSK" panose="020B0500040200020003" pitchFamily="34" charset="-34"/>
              </a:rPr>
              <a:t>3.</a:t>
            </a:r>
            <a:r>
              <a:rPr lang="th-TH" sz="2000" b="1" dirty="0">
                <a:solidFill>
                  <a:srgbClr val="0070C0"/>
                </a:solidFill>
                <a:cs typeface="TH SarabunPSK" panose="020B0500040200020003" pitchFamily="34" charset="-34"/>
              </a:rPr>
              <a:t> </a:t>
            </a:r>
            <a:r>
              <a:rPr lang="en-US" sz="2000" b="1" dirty="0">
                <a:solidFill>
                  <a:srgbClr val="0070C0"/>
                </a:solidFill>
                <a:cs typeface="TH SarabunPSK" panose="020B0500040200020003" pitchFamily="34" charset="-34"/>
              </a:rPr>
              <a:t>Effective coverage analysis (ECA)</a:t>
            </a:r>
          </a:p>
          <a:p>
            <a:pPr marL="182563" lvl="0" indent="-182563" defTabSz="889000">
              <a:spcBef>
                <a:spcPct val="0"/>
              </a:spcBef>
              <a:defRPr/>
            </a:pPr>
            <a:endParaRPr lang="en-US" sz="2000" b="1" dirty="0">
              <a:cs typeface="TH SarabunPSK" panose="020B0500040200020003" pitchFamily="34" charset="-34"/>
            </a:endParaRPr>
          </a:p>
          <a:p>
            <a:r>
              <a:rPr lang="en-US" sz="2000" b="1" dirty="0">
                <a:cs typeface="TH SarabunPSK" panose="020B0500040200020003" pitchFamily="34" charset="-34"/>
              </a:rPr>
              <a:t>Committee: </a:t>
            </a:r>
            <a:r>
              <a:rPr lang="en-US" sz="2000" dirty="0">
                <a:cs typeface="TH SarabunPSK" panose="020B0500040200020003" pitchFamily="34" charset="-34"/>
              </a:rPr>
              <a:t>Health Economic Working group</a:t>
            </a:r>
            <a:endParaRPr lang="en-US" sz="2000" b="1" dirty="0">
              <a:cs typeface="TH SarabunPSK" panose="020B0500040200020003" pitchFamily="34" charset="-34"/>
            </a:endParaRPr>
          </a:p>
          <a:p>
            <a:r>
              <a:rPr lang="en-US" sz="2000" b="1" dirty="0">
                <a:cs typeface="TH SarabunPSK" panose="020B0500040200020003" pitchFamily="34" charset="-34"/>
              </a:rPr>
              <a:t>Process: </a:t>
            </a:r>
            <a:r>
              <a:rPr lang="en-US" sz="2000" dirty="0">
                <a:cs typeface="TH SarabunPSK" panose="020B0500040200020003" pitchFamily="34" charset="-34"/>
              </a:rPr>
              <a:t>6 months – 1 year</a:t>
            </a:r>
          </a:p>
          <a:p>
            <a:r>
              <a:rPr lang="en-US" sz="2000" b="1" dirty="0">
                <a:cs typeface="TH SarabunPSK" panose="020B0500040200020003" pitchFamily="34" charset="-34"/>
              </a:rPr>
              <a:t>Number of HTA: </a:t>
            </a:r>
            <a:r>
              <a:rPr lang="en-US" sz="2000" dirty="0">
                <a:cs typeface="TH SarabunPSK" panose="020B0500040200020003" pitchFamily="34" charset="-34"/>
              </a:rPr>
              <a:t>10-15 topics</a:t>
            </a:r>
          </a:p>
          <a:p>
            <a:endParaRPr lang="en-US" sz="2000" dirty="0">
              <a:cs typeface="TH SarabunPSK" panose="020B0500040200020003" pitchFamily="34" charset="-34"/>
            </a:endParaRPr>
          </a:p>
        </p:txBody>
      </p:sp>
      <p:sp>
        <p:nvSpPr>
          <p:cNvPr id="8" name="Explosion 1 7"/>
          <p:cNvSpPr/>
          <p:nvPr/>
        </p:nvSpPr>
        <p:spPr>
          <a:xfrm rot="21275608">
            <a:off x="5893442" y="3505730"/>
            <a:ext cx="2206487" cy="12858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Updating the 3</a:t>
            </a:r>
            <a:r>
              <a:rPr lang="en-US" sz="1400" b="1" baseline="30000" dirty="0"/>
              <a:t>rd</a:t>
            </a:r>
            <a:r>
              <a:rPr lang="en-US" sz="1400" b="1" dirty="0"/>
              <a:t> version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2FB820-981E-478B-99A4-C1F7E76AF053}"/>
              </a:ext>
            </a:extLst>
          </p:cNvPr>
          <p:cNvSpPr txBox="1"/>
          <p:nvPr/>
        </p:nvSpPr>
        <p:spPr>
          <a:xfrm>
            <a:off x="363747" y="825713"/>
            <a:ext cx="3251603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8890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H SarabunPSK" panose="020B0500040200020003" pitchFamily="34" charset="-34"/>
              </a:rPr>
              <a:t>Study </a:t>
            </a:r>
            <a:r>
              <a:rPr lang="en-US" sz="3200" b="1" dirty="0">
                <a:solidFill>
                  <a:srgbClr val="0070C0"/>
                </a:solidFill>
                <a:cs typeface="TH SarabunPSK" panose="020B0500040200020003" pitchFamily="34" charset="-34"/>
              </a:rPr>
              <a:t>and</a:t>
            </a:r>
            <a:r>
              <a:rPr kumimoji="0" lang="en-US" sz="3200" b="1" i="0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H SarabunPSK" panose="020B0500040200020003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H SarabunPSK" panose="020B0500040200020003" pitchFamily="34" charset="-34"/>
              </a:rPr>
              <a:t>assessment step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19BE5F-7833-4AAD-AD28-FE4A23F5E8BC}"/>
              </a:ext>
            </a:extLst>
          </p:cNvPr>
          <p:cNvSpPr txBox="1"/>
          <p:nvPr/>
        </p:nvSpPr>
        <p:spPr>
          <a:xfrm>
            <a:off x="10584455" y="6519446"/>
            <a:ext cx="19917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l" defTabSz="8890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*Recently considered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92141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5C955B82D19E4B83E758B21AB0751C" ma:contentTypeVersion="15" ma:contentTypeDescription="Create a new document." ma:contentTypeScope="" ma:versionID="3a0ae218c2a817aade48f60819c4714c">
  <xsd:schema xmlns:xsd="http://www.w3.org/2001/XMLSchema" xmlns:xs="http://www.w3.org/2001/XMLSchema" xmlns:p="http://schemas.microsoft.com/office/2006/metadata/properties" xmlns:ns2="a0b9eb7d-64f5-4fd4-9e37-d4fc55f45d3f" xmlns:ns3="34bdb4a1-532e-466c-a840-5a5d02757c0b" xmlns:ns4="cdc7663a-08f0-4737-9e8c-148ce897a09c" targetNamespace="http://schemas.microsoft.com/office/2006/metadata/properties" ma:root="true" ma:fieldsID="2865b3a701266c2e223fa3503776a878" ns2:_="" ns3:_="" ns4:_="">
    <xsd:import namespace="a0b9eb7d-64f5-4fd4-9e37-d4fc55f45d3f"/>
    <xsd:import namespace="34bdb4a1-532e-466c-a840-5a5d02757c0b"/>
    <xsd:import namespace="cdc7663a-08f0-4737-9e8c-148ce897a0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b9eb7d-64f5-4fd4-9e37-d4fc55f45d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e61f9b1-e23d-4f49-b3d7-56b99155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db4a1-532e-466c-a840-5a5d02757c0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c7663a-08f0-4737-9e8c-148ce897a09c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212e9426-aaa5-4044-9a3d-272df834202a}" ma:internalName="TaxCatchAll" ma:showField="CatchAllData" ma:web="34bdb4a1-532e-466c-a840-5a5d02757c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0b9eb7d-64f5-4fd4-9e37-d4fc55f45d3f">
      <Terms xmlns="http://schemas.microsoft.com/office/infopath/2007/PartnerControls"/>
    </lcf76f155ced4ddcb4097134ff3c332f>
    <TaxCatchAll xmlns="cdc7663a-08f0-4737-9e8c-148ce897a09c" xsi:nil="true"/>
  </documentManagement>
</p:properties>
</file>

<file path=customXml/itemProps1.xml><?xml version="1.0" encoding="utf-8"?>
<ds:datastoreItem xmlns:ds="http://schemas.openxmlformats.org/officeDocument/2006/customXml" ds:itemID="{9528D8E8-8DE6-4D9F-A744-1DED9EDAB82B}"/>
</file>

<file path=customXml/itemProps2.xml><?xml version="1.0" encoding="utf-8"?>
<ds:datastoreItem xmlns:ds="http://schemas.openxmlformats.org/officeDocument/2006/customXml" ds:itemID="{0B926138-3FE5-4C10-A469-1AD6773C0183}"/>
</file>

<file path=customXml/itemProps3.xml><?xml version="1.0" encoding="utf-8"?>
<ds:datastoreItem xmlns:ds="http://schemas.openxmlformats.org/officeDocument/2006/customXml" ds:itemID="{5A6B729F-896B-4F17-A8F5-D94E4B7FD8B7}"/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10525</TotalTime>
  <Words>1670</Words>
  <Application>Microsoft Office PowerPoint</Application>
  <PresentationFormat>Widescreen</PresentationFormat>
  <Paragraphs>282</Paragraphs>
  <Slides>29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BrowalliaUPC</vt:lpstr>
      <vt:lpstr>Calibri</vt:lpstr>
      <vt:lpstr>Calibri Light</vt:lpstr>
      <vt:lpstr>segoe ui</vt:lpstr>
      <vt:lpstr>TH Sarabun New</vt:lpstr>
      <vt:lpstr>TH SarabunPSK</vt:lpstr>
      <vt:lpstr>Wingdings</vt:lpstr>
      <vt:lpstr>Office Theme</vt:lpstr>
      <vt:lpstr>The role of Health Technology Assessment in supporting Universal Health Coverage in Thailand </vt:lpstr>
      <vt:lpstr>Overview</vt:lpstr>
      <vt:lpstr>Introduction to Healthcare and HTA in Thailand</vt:lpstr>
      <vt:lpstr>Public Health Insurance Schemes in Thailand</vt:lpstr>
      <vt:lpstr>PowerPoint Presentation</vt:lpstr>
      <vt:lpstr>Health Intervention and Technology  Assessment Program (HITAP) </vt:lpstr>
      <vt:lpstr>Channels for applying HTA in Thailand</vt:lpstr>
      <vt:lpstr> The process of health benefit package development under Universal Coverage Scheme </vt:lpstr>
      <vt:lpstr>PowerPoint Presentation</vt:lpstr>
      <vt:lpstr>Governance structures supporting the use of HTA to inform health benefit package in Thailand as of 2018</vt:lpstr>
      <vt:lpstr>HITAP’s Contribution to HTA in Thailand</vt:lpstr>
      <vt:lpstr>Case studies of applying HTA for Thailand’s national work</vt:lpstr>
      <vt:lpstr>PowerPoint Presentation</vt:lpstr>
      <vt:lpstr>Extracorporeal membrane oxygenation: ECMO (2020)</vt:lpstr>
      <vt:lpstr>Extracorporeal membrane oxygenation: ECMO (2020)</vt:lpstr>
      <vt:lpstr>Price interventions for pharmaceuticals</vt:lpstr>
      <vt:lpstr>PowerPoint Presentation</vt:lpstr>
      <vt:lpstr>Work in response to  COVID-19</vt:lpstr>
      <vt:lpstr>Generating evidence for policy during COVID-19</vt:lpstr>
      <vt:lpstr>Developing protocols for rationing scarce critical-care resources during the COVID-19 pandemic in Thailand</vt:lpstr>
      <vt:lpstr>Regional collaborations to respond to COVID-19</vt:lpstr>
      <vt:lpstr>PowerPoint Presentation</vt:lpstr>
      <vt:lpstr>Backup</vt:lpstr>
      <vt:lpstr>COVID-19 Research and Decision Support Initiative in Asia (CORESIA): a regional study on Vaccination Certificate</vt:lpstr>
      <vt:lpstr>Supporting HTA Development at the Regional and Global levels</vt:lpstr>
      <vt:lpstr>HITAP’s International Work</vt:lpstr>
      <vt:lpstr>HITAP has partnered with various countries to build capacity for evidence-informed policy making...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Technology Assessment (HTA) for Universal Health Coverage (UHC) in Thailand</dc:title>
  <dc:creator>Saudamini Dabak</dc:creator>
  <cp:lastModifiedBy>Manit Sittimart</cp:lastModifiedBy>
  <cp:revision>224</cp:revision>
  <dcterms:created xsi:type="dcterms:W3CDTF">2020-08-30T15:54:02Z</dcterms:created>
  <dcterms:modified xsi:type="dcterms:W3CDTF">2021-12-01T18:04:29Z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0x010100955C955B82D19E4B83E758B21AB0751C</vt:lpwstr>
  </property>
  <property fmtid="{D5CDD505-2E9C-101B-9397-08002B2CF9AE}" pid="3" name="MediaServiceImageTags">
    <vt:lpwstr/>
  </property>
</Properties>
</file>