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0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</p:sldMasterIdLst>
  <p:notesMasterIdLst>
    <p:notesMasterId r:id="rId24"/>
  </p:notesMasterIdLst>
  <p:sldIdLst>
    <p:sldId id="278" r:id="rId3"/>
    <p:sldId id="279" r:id="rId4"/>
    <p:sldId id="294" r:id="rId5"/>
    <p:sldId id="293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1" r:id="rId15"/>
    <p:sldId id="290" r:id="rId16"/>
    <p:sldId id="268" r:id="rId17"/>
    <p:sldId id="292" r:id="rId18"/>
    <p:sldId id="281" r:id="rId19"/>
    <p:sldId id="264" r:id="rId20"/>
    <p:sldId id="259" r:id="rId21"/>
    <p:sldId id="258" r:id="rId22"/>
    <p:sldId id="265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09" autoAdjust="0"/>
    <p:restoredTop sz="73208" autoAdjust="0"/>
  </p:normalViewPr>
  <p:slideViewPr>
    <p:cSldViewPr snapToGrid="0">
      <p:cViewPr varScale="1">
        <p:scale>
          <a:sx n="83" d="100"/>
          <a:sy n="83" d="100"/>
        </p:scale>
        <p:origin x="145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customXml" Target="../customXml/item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Relationship Id="rId30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23A18C-50CF-44F5-B683-CAAEA85151D7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01789C-C4F6-4054-9EE3-94DC507532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031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1463" cy="37258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ECD4EB-CAAD-4A64-995A-2ACDE54C0EBA}" type="slidenum">
              <a:rPr lang="en-AU" smtClean="0"/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735052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1463" cy="37258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ECD4EB-CAAD-4A64-995A-2ACDE54C0EBA}" type="slidenum">
              <a:rPr lang="en-AU" smtClean="0"/>
              <a:t>10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113603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1463" cy="37258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ECD4EB-CAAD-4A64-995A-2ACDE54C0EBA}" type="slidenum">
              <a:rPr lang="en-AU" smtClean="0"/>
              <a:t>11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608723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1463" cy="37258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ECD4EB-CAAD-4A64-995A-2ACDE54C0EBA}" type="slidenum">
              <a:rPr lang="en-AU" smtClean="0"/>
              <a:t>12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625103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1463" cy="37258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spcAft>
                <a:spcPts val="1800"/>
              </a:spcAft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ECD4EB-CAAD-4A64-995A-2ACDE54C0EBA}" type="slidenum">
              <a:rPr lang="en-AU" smtClean="0"/>
              <a:t>13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642179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1463" cy="37258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ECD4EB-CAAD-4A64-995A-2ACDE54C0EBA}" type="slidenum">
              <a:rPr lang="en-AU" smtClean="0"/>
              <a:t>14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245088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1463" cy="37258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i="0" dirty="0">
              <a:solidFill>
                <a:srgbClr val="202124"/>
              </a:solidFill>
              <a:effectLst/>
              <a:latin typeface="Google Sans"/>
            </a:endParaRPr>
          </a:p>
          <a:p>
            <a:r>
              <a:rPr lang="en-US" b="0" i="0" dirty="0">
                <a:solidFill>
                  <a:srgbClr val="202124"/>
                </a:solidFill>
                <a:effectLst/>
                <a:latin typeface="Google Sans"/>
              </a:rPr>
              <a:t>The largest proportion out of OOP is on medicines. </a:t>
            </a:r>
          </a:p>
          <a:p>
            <a:endParaRPr lang="en-US" b="0" i="0" dirty="0">
              <a:solidFill>
                <a:srgbClr val="202124"/>
              </a:solidFill>
              <a:effectLst/>
              <a:latin typeface="Google San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ECD4EB-CAAD-4A64-995A-2ACDE54C0EBA}" type="slidenum">
              <a:rPr lang="en-AU" smtClean="0"/>
              <a:t>17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463435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1463" cy="37258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ECD4EB-CAAD-4A64-995A-2ACDE54C0EBA}" type="slidenum">
              <a:rPr lang="en-AU" smtClean="0"/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050169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1463" cy="37258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i="0" dirty="0">
              <a:solidFill>
                <a:srgbClr val="202124"/>
              </a:solidFill>
              <a:effectLst/>
              <a:latin typeface="Google San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ECD4EB-CAAD-4A64-995A-2ACDE54C0EBA}" type="slidenum">
              <a:rPr lang="en-AU" smtClean="0"/>
              <a:t>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920385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1463" cy="37258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ECD4EB-CAAD-4A64-995A-2ACDE54C0EBA}" type="slidenum">
              <a:rPr lang="en-AU" smtClean="0"/>
              <a:t>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820887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1463" cy="37258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ECD4EB-CAAD-4A64-995A-2ACDE54C0EBA}" type="slidenum">
              <a:rPr lang="en-AU" smtClean="0"/>
              <a:t>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778270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1463" cy="37258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ECD4EB-CAAD-4A64-995A-2ACDE54C0EBA}" type="slidenum">
              <a:rPr lang="en-AU" smtClean="0"/>
              <a:t>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781698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1463" cy="37258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ECD4EB-CAAD-4A64-995A-2ACDE54C0EBA}" type="slidenum">
              <a:rPr lang="en-AU" smtClean="0"/>
              <a:t>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375337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1463" cy="37258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ECD4EB-CAAD-4A64-995A-2ACDE54C0EBA}" type="slidenum">
              <a:rPr lang="en-AU" smtClean="0"/>
              <a:t>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13947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1463" cy="37258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ECD4EB-CAAD-4A64-995A-2ACDE54C0EBA}" type="slidenum">
              <a:rPr lang="en-AU" smtClean="0"/>
              <a:t>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524143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723066-0DA0-4DA3-AD49-047CE539EE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2DF089-EE93-4A40-BE6C-CCFC6A9A43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BD9952-F6F5-4595-8A9A-F28605F07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7EC43-54DE-4E85-A889-DA1369459A9C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7E3A55-D580-4FE9-B111-E3DD19D5E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BED65F-B84E-4FED-A874-68E49EC12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47329-F37B-4A17-8CE3-AD050D602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267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2639C7-BD4B-4AD2-BEEB-EE4FA149B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A934921-B106-4E47-B751-179FBC36CE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6923E9-4968-46DD-B675-9F3E0B8F0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7EC43-54DE-4E85-A889-DA1369459A9C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E6123B-E121-4917-B56F-FF23D09F7C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36CE09-06B4-4279-8925-DEDD7F3DB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47329-F37B-4A17-8CE3-AD050D602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5320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99FD2C9-D9D1-40DA-AA63-1217A6127E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FDA3D2-0C37-43A5-A5B9-2C0775B065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901176-B1C2-448A-925D-9BF26CE5B8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7EC43-54DE-4E85-A889-DA1369459A9C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3065B8-D56F-4675-B070-713D1783D0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EC4ECF-8590-4C6B-AE4E-8521CD1C5F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47329-F37B-4A17-8CE3-AD050D602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4302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442" y="5211198"/>
            <a:ext cx="10972800" cy="1143000"/>
          </a:xfrm>
        </p:spPr>
        <p:txBody>
          <a:bodyPr>
            <a:normAutofit/>
          </a:bodyPr>
          <a:lstStyle>
            <a:lvl1pPr>
              <a:defRPr sz="3086" b="0">
                <a:solidFill>
                  <a:schemeClr val="bg2"/>
                </a:solidFill>
                <a:latin typeface="Garamond" panose="02020404030301010803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16642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9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206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41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61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825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603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9238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2445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5651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BAFCD-5A7D-48E3-A51B-69EF6009C7C7}" type="datetimeFigureOut">
              <a:rPr lang="en-AU" smtClean="0"/>
              <a:t>1/12/2021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7D861-C4B9-463E-84A6-C17945150BE9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45433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BB6199-DFFB-4557-8A5B-3F2B25330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50D73D-BFCF-4C58-B406-686FCA4CB9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0549FF-64D1-4442-93C5-CB3897ABFC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7EC43-54DE-4E85-A889-DA1369459A9C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65FEE-1EE4-44A9-A245-BCF77B4C1B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2B4BAE-5BCB-47D0-BBEF-B1C982B01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47329-F37B-4A17-8CE3-AD050D602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593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2704A-248D-4167-BC46-6F97C3F4F3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335474-5780-47F8-B105-583372B2A6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766A0B-3A8E-493C-BB48-536B3F5CF2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7EC43-54DE-4E85-A889-DA1369459A9C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B5F0D6-6FEA-4CA2-9AC3-8D42F9E1C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66C366-AE1A-4C72-A0F2-3F2B41CD0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47329-F37B-4A17-8CE3-AD050D602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883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2C23CB-FC6A-4BA2-AADD-3A5A76885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7A1624-D620-4C3C-91E4-A8518B33AB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BEB5D5-A5AB-42C9-A100-847C3CEB44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CB8DC6-A21A-4E19-8FCE-12363700ED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7EC43-54DE-4E85-A889-DA1369459A9C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DA7C4A-4762-47E3-8CB8-9E00FC7FB9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52D20D-7643-4732-AC14-442CA00C9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47329-F37B-4A17-8CE3-AD050D602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993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E5A7E7-8258-40F5-8471-586DB9660B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6F0CD6-3AB6-4079-B292-465DAE0B12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856DD6-7E30-4E03-9FA8-CAB0C4F446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89B142-68FC-4B3A-B38A-21B5903F1F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49606B4-F39F-4D9C-8D43-26ADB74F86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E080763-21E7-42E3-9F7B-B6C8C610B7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7EC43-54DE-4E85-A889-DA1369459A9C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50A176E-4EE2-459B-B0FB-50A139DDB3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92CE3BB-CD8B-48E7-AC6C-1FFD1FE3C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47329-F37B-4A17-8CE3-AD050D602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91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60B9EB-790B-46B1-B37C-37342FC3D0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17A3BF-E755-45EA-8933-077197679B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7EC43-54DE-4E85-A889-DA1369459A9C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0EEBE7-F61E-49F6-81A4-460584CAE5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895182-6F2D-4ADD-A7C6-1025E8B2D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47329-F37B-4A17-8CE3-AD050D602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3783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EB76E8B-8DC7-4084-9063-72F1FF195E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7EC43-54DE-4E85-A889-DA1369459A9C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4068CA9-2922-4B21-BD00-F9B8C5EF6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C80321-61A7-4825-ABED-0D48D1A74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47329-F37B-4A17-8CE3-AD050D602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137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5A1B13-AC07-4D67-9B8F-729C608AFD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5C8926-B407-46E8-BDA0-DBFE017B3E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9D8170-4BCF-4296-B9CE-FA59682081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515D60-395F-4AE0-8428-CE470F997F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7EC43-54DE-4E85-A889-DA1369459A9C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B8F143-32B5-424C-A586-4EE57AD8B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162116-FBB5-4446-9CE8-339C170C0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47329-F37B-4A17-8CE3-AD050D602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640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BBAF0A-C883-4EB4-9CEF-D5C7BD940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7D652BA-EDBF-4589-ABBE-59A6DD2DB4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5946CE-F78F-42B7-905C-CA37C13659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D8C503-2901-41A8-83B9-1C9A2CE52F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7EC43-54DE-4E85-A889-DA1369459A9C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DBBA35-8776-4C30-930B-1EA2E73A2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81BC48-779B-4AFC-A580-740A34902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47329-F37B-4A17-8CE3-AD050D602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8433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B4437A-EADF-465D-B7BE-BED03A38D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538B30-2392-48C5-A112-444DE20C52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327B72-35D6-4C6C-ABFB-31ACA10B42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7EC43-54DE-4E85-A889-DA1369459A9C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CA3D25-FBE5-4C74-8416-3BC2F5C60F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1582A3-68C5-4147-8F52-D6C46EF398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47329-F37B-4A17-8CE3-AD050D602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928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51" r:id="rId3"/>
    <p:sldLayoutId id="2147483652" r:id="rId4"/>
    <p:sldLayoutId id="2147483653" r:id="rId5"/>
    <p:sldLayoutId id="2147483654" r:id="rId6"/>
    <p:sldLayoutId id="2147483662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>
            <a:lumMod val="40000"/>
            <a:lumOff val="60000"/>
            <a:alpha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2522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7" r:id="rId2"/>
  </p:sldLayoutIdLst>
  <p:hf sldNum="0" hdr="0" ftr="0"/>
  <p:txStyles>
    <p:titleStyle>
      <a:lvl1pPr algn="l" defTabSz="996330" rtl="0" eaLnBrk="1" latinLnBrk="0" hangingPunct="1">
        <a:lnSpc>
          <a:spcPct val="90000"/>
        </a:lnSpc>
        <a:spcBef>
          <a:spcPct val="0"/>
        </a:spcBef>
        <a:buNone/>
        <a:defRPr sz="479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9083" indent="-249083" algn="l" defTabSz="996330" rtl="0" eaLnBrk="1" latinLnBrk="0" hangingPunct="1">
        <a:lnSpc>
          <a:spcPct val="90000"/>
        </a:lnSpc>
        <a:spcBef>
          <a:spcPts val="1090"/>
        </a:spcBef>
        <a:buFont typeface="Arial" panose="020B0604020202020204" pitchFamily="34" charset="0"/>
        <a:buChar char="•"/>
        <a:defRPr sz="3051" kern="1200">
          <a:solidFill>
            <a:schemeClr val="tx1"/>
          </a:solidFill>
          <a:latin typeface="+mn-lt"/>
          <a:ea typeface="+mn-ea"/>
          <a:cs typeface="+mn-cs"/>
        </a:defRPr>
      </a:lvl1pPr>
      <a:lvl2pPr marL="747248" indent="-249083" algn="l" defTabSz="996330" rtl="0" eaLnBrk="1" latinLnBrk="0" hangingPunct="1">
        <a:lnSpc>
          <a:spcPct val="90000"/>
        </a:lnSpc>
        <a:spcBef>
          <a:spcPts val="545"/>
        </a:spcBef>
        <a:buFont typeface="Arial" panose="020B0604020202020204" pitchFamily="34" charset="0"/>
        <a:buChar char="•"/>
        <a:defRPr sz="2615" kern="1200">
          <a:solidFill>
            <a:schemeClr val="tx1"/>
          </a:solidFill>
          <a:latin typeface="+mn-lt"/>
          <a:ea typeface="+mn-ea"/>
          <a:cs typeface="+mn-cs"/>
        </a:defRPr>
      </a:lvl2pPr>
      <a:lvl3pPr marL="1245413" indent="-249083" algn="l" defTabSz="996330" rtl="0" eaLnBrk="1" latinLnBrk="0" hangingPunct="1">
        <a:lnSpc>
          <a:spcPct val="90000"/>
        </a:lnSpc>
        <a:spcBef>
          <a:spcPts val="545"/>
        </a:spcBef>
        <a:buFont typeface="Arial" panose="020B0604020202020204" pitchFamily="34" charset="0"/>
        <a:buChar char="•"/>
        <a:defRPr sz="2179" kern="1200">
          <a:solidFill>
            <a:schemeClr val="tx1"/>
          </a:solidFill>
          <a:latin typeface="+mn-lt"/>
          <a:ea typeface="+mn-ea"/>
          <a:cs typeface="+mn-cs"/>
        </a:defRPr>
      </a:lvl3pPr>
      <a:lvl4pPr marL="1743578" indent="-249083" algn="l" defTabSz="996330" rtl="0" eaLnBrk="1" latinLnBrk="0" hangingPunct="1">
        <a:lnSpc>
          <a:spcPct val="90000"/>
        </a:lnSpc>
        <a:spcBef>
          <a:spcPts val="545"/>
        </a:spcBef>
        <a:buFont typeface="Arial" panose="020B0604020202020204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4pPr>
      <a:lvl5pPr marL="2241743" indent="-249083" algn="l" defTabSz="996330" rtl="0" eaLnBrk="1" latinLnBrk="0" hangingPunct="1">
        <a:lnSpc>
          <a:spcPct val="90000"/>
        </a:lnSpc>
        <a:spcBef>
          <a:spcPts val="545"/>
        </a:spcBef>
        <a:buFont typeface="Arial" panose="020B0604020202020204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5pPr>
      <a:lvl6pPr marL="2739908" indent="-249083" algn="l" defTabSz="996330" rtl="0" eaLnBrk="1" latinLnBrk="0" hangingPunct="1">
        <a:lnSpc>
          <a:spcPct val="90000"/>
        </a:lnSpc>
        <a:spcBef>
          <a:spcPts val="545"/>
        </a:spcBef>
        <a:buFont typeface="Arial" panose="020B0604020202020204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6pPr>
      <a:lvl7pPr marL="3238073" indent="-249083" algn="l" defTabSz="996330" rtl="0" eaLnBrk="1" latinLnBrk="0" hangingPunct="1">
        <a:lnSpc>
          <a:spcPct val="90000"/>
        </a:lnSpc>
        <a:spcBef>
          <a:spcPts val="545"/>
        </a:spcBef>
        <a:buFont typeface="Arial" panose="020B0604020202020204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7pPr>
      <a:lvl8pPr marL="3736238" indent="-249083" algn="l" defTabSz="996330" rtl="0" eaLnBrk="1" latinLnBrk="0" hangingPunct="1">
        <a:lnSpc>
          <a:spcPct val="90000"/>
        </a:lnSpc>
        <a:spcBef>
          <a:spcPts val="545"/>
        </a:spcBef>
        <a:buFont typeface="Arial" panose="020B0604020202020204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8pPr>
      <a:lvl9pPr marL="4234404" indent="-249083" algn="l" defTabSz="996330" rtl="0" eaLnBrk="1" latinLnBrk="0" hangingPunct="1">
        <a:lnSpc>
          <a:spcPct val="90000"/>
        </a:lnSpc>
        <a:spcBef>
          <a:spcPts val="545"/>
        </a:spcBef>
        <a:buFont typeface="Arial" panose="020B0604020202020204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t-EE"/>
      </a:defPPr>
      <a:lvl1pPr marL="0" algn="l" defTabSz="996330" rtl="0" eaLnBrk="1" latinLnBrk="0" hangingPunct="1">
        <a:defRPr sz="1961" kern="1200">
          <a:solidFill>
            <a:schemeClr val="tx1"/>
          </a:solidFill>
          <a:latin typeface="+mn-lt"/>
          <a:ea typeface="+mn-ea"/>
          <a:cs typeface="+mn-cs"/>
        </a:defRPr>
      </a:lvl1pPr>
      <a:lvl2pPr marL="498165" algn="l" defTabSz="996330" rtl="0" eaLnBrk="1" latinLnBrk="0" hangingPunct="1">
        <a:defRPr sz="1961" kern="1200">
          <a:solidFill>
            <a:schemeClr val="tx1"/>
          </a:solidFill>
          <a:latin typeface="+mn-lt"/>
          <a:ea typeface="+mn-ea"/>
          <a:cs typeface="+mn-cs"/>
        </a:defRPr>
      </a:lvl2pPr>
      <a:lvl3pPr marL="996330" algn="l" defTabSz="996330" rtl="0" eaLnBrk="1" latinLnBrk="0" hangingPunct="1">
        <a:defRPr sz="1961" kern="1200">
          <a:solidFill>
            <a:schemeClr val="tx1"/>
          </a:solidFill>
          <a:latin typeface="+mn-lt"/>
          <a:ea typeface="+mn-ea"/>
          <a:cs typeface="+mn-cs"/>
        </a:defRPr>
      </a:lvl3pPr>
      <a:lvl4pPr marL="1494495" algn="l" defTabSz="996330" rtl="0" eaLnBrk="1" latinLnBrk="0" hangingPunct="1">
        <a:defRPr sz="1961" kern="1200">
          <a:solidFill>
            <a:schemeClr val="tx1"/>
          </a:solidFill>
          <a:latin typeface="+mn-lt"/>
          <a:ea typeface="+mn-ea"/>
          <a:cs typeface="+mn-cs"/>
        </a:defRPr>
      </a:lvl4pPr>
      <a:lvl5pPr marL="1992660" algn="l" defTabSz="996330" rtl="0" eaLnBrk="1" latinLnBrk="0" hangingPunct="1">
        <a:defRPr sz="1961" kern="1200">
          <a:solidFill>
            <a:schemeClr val="tx1"/>
          </a:solidFill>
          <a:latin typeface="+mn-lt"/>
          <a:ea typeface="+mn-ea"/>
          <a:cs typeface="+mn-cs"/>
        </a:defRPr>
      </a:lvl5pPr>
      <a:lvl6pPr marL="2490826" algn="l" defTabSz="996330" rtl="0" eaLnBrk="1" latinLnBrk="0" hangingPunct="1">
        <a:defRPr sz="1961" kern="1200">
          <a:solidFill>
            <a:schemeClr val="tx1"/>
          </a:solidFill>
          <a:latin typeface="+mn-lt"/>
          <a:ea typeface="+mn-ea"/>
          <a:cs typeface="+mn-cs"/>
        </a:defRPr>
      </a:lvl6pPr>
      <a:lvl7pPr marL="2988991" algn="l" defTabSz="996330" rtl="0" eaLnBrk="1" latinLnBrk="0" hangingPunct="1">
        <a:defRPr sz="1961" kern="1200">
          <a:solidFill>
            <a:schemeClr val="tx1"/>
          </a:solidFill>
          <a:latin typeface="+mn-lt"/>
          <a:ea typeface="+mn-ea"/>
          <a:cs typeface="+mn-cs"/>
        </a:defRPr>
      </a:lvl7pPr>
      <a:lvl8pPr marL="3487156" algn="l" defTabSz="996330" rtl="0" eaLnBrk="1" latinLnBrk="0" hangingPunct="1">
        <a:defRPr sz="1961" kern="1200">
          <a:solidFill>
            <a:schemeClr val="tx1"/>
          </a:solidFill>
          <a:latin typeface="+mn-lt"/>
          <a:ea typeface="+mn-ea"/>
          <a:cs typeface="+mn-cs"/>
        </a:defRPr>
      </a:lvl8pPr>
      <a:lvl9pPr marL="3985321" algn="l" defTabSz="996330" rtl="0" eaLnBrk="1" latinLnBrk="0" hangingPunct="1">
        <a:defRPr sz="19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372" userDrawn="1">
          <p15:clr>
            <a:srgbClr val="F26B43"/>
          </p15:clr>
        </p15:guide>
        <p15:guide id="2" pos="464" userDrawn="1">
          <p15:clr>
            <a:srgbClr val="F26B43"/>
          </p15:clr>
        </p15:guide>
        <p15:guide id="3" orient="horz" pos="336" userDrawn="1">
          <p15:clr>
            <a:srgbClr val="F26B43"/>
          </p15:clr>
        </p15:guide>
        <p15:guide id="4" pos="65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vwirtz@bu.edu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69F766-A802-4CF9-A735-4C6E654C03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63389" y="2495506"/>
            <a:ext cx="12355389" cy="1470025"/>
          </a:xfrm>
        </p:spPr>
        <p:txBody>
          <a:bodyPr/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0000"/>
              </a:lnSpc>
            </a:pPr>
            <a:r>
              <a:rPr lang="en-US" sz="3500" b="1" dirty="0">
                <a:effectLst/>
                <a:latin typeface="Bahnschrift Light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en-US" sz="3500" b="1" dirty="0">
                <a:solidFill>
                  <a:srgbClr val="002060"/>
                </a:solidFill>
                <a:effectLst/>
                <a:latin typeface="Bahnschrift Light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Low hanging fruit” or “Cinderella”? </a:t>
            </a:r>
            <a:br>
              <a:rPr lang="en-US" sz="3500" b="1" dirty="0">
                <a:solidFill>
                  <a:srgbClr val="002060"/>
                </a:solidFill>
                <a:effectLst/>
                <a:latin typeface="Bahnschrift Light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3500" b="1" dirty="0">
                <a:solidFill>
                  <a:srgbClr val="002060"/>
                </a:solidFill>
                <a:latin typeface="Bahnschrift Light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Addressing inefficiencies in the pharmaceutical market</a:t>
            </a:r>
            <a:endParaRPr lang="en-US" sz="3500" b="1" dirty="0">
              <a:solidFill>
                <a:srgbClr val="002060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74BD58-517B-4405-A760-630DC4462565}"/>
              </a:ext>
            </a:extLst>
          </p:cNvPr>
          <p:cNvSpPr txBox="1"/>
          <p:nvPr/>
        </p:nvSpPr>
        <p:spPr>
          <a:xfrm>
            <a:off x="406067" y="4774742"/>
            <a:ext cx="9265294" cy="51488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030"/>
              </a:spcAft>
            </a:pPr>
            <a:r>
              <a:rPr lang="en-US" sz="2746" dirty="0">
                <a:solidFill>
                  <a:srgbClr val="002060"/>
                </a:solidFill>
                <a:latin typeface="Bahnschrift SemiBold" panose="020B0502040204020203" pitchFamily="34" charset="0"/>
              </a:rPr>
              <a:t>Prof. Veronika Wirtz, </a:t>
            </a:r>
            <a:r>
              <a:rPr lang="en-US" sz="2231" dirty="0">
                <a:solidFill>
                  <a:srgbClr val="000000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BPharm, MSc, PhD, FISPE</a:t>
            </a:r>
            <a:endParaRPr lang="en-US" sz="2231" dirty="0">
              <a:solidFill>
                <a:srgbClr val="002060"/>
              </a:solidFill>
              <a:latin typeface="Bahnschrift" panose="020B05020402040202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D6BF58B-6198-4458-8F78-DACDA9C33EEE}"/>
              </a:ext>
            </a:extLst>
          </p:cNvPr>
          <p:cNvSpPr txBox="1"/>
          <p:nvPr/>
        </p:nvSpPr>
        <p:spPr>
          <a:xfrm>
            <a:off x="406067" y="5565965"/>
            <a:ext cx="9447008" cy="104317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3" b="1" dirty="0">
                <a:latin typeface="Bahnschrift Light SemiCondensed" panose="020B0502040204020203" pitchFamily="34" charset="0"/>
              </a:rPr>
              <a:t>Boston University School of Public Health</a:t>
            </a:r>
          </a:p>
          <a:p>
            <a:r>
              <a:rPr lang="en-US" sz="2403" b="1" dirty="0">
                <a:latin typeface="Bahnschrift Light SemiCondensed" panose="020B0502040204020203" pitchFamily="34" charset="0"/>
              </a:rPr>
              <a:t>Director of the WHOCC in Pharmaceutical Policy </a:t>
            </a:r>
          </a:p>
          <a:p>
            <a:endParaRPr lang="en-US" sz="1373" dirty="0">
              <a:latin typeface="Bahnschrift Light SemiCondensed" panose="020B0502040204020203" pitchFamily="34" charset="0"/>
            </a:endParaRPr>
          </a:p>
        </p:txBody>
      </p:sp>
      <p:pic>
        <p:nvPicPr>
          <p:cNvPr id="8" name="Picture 7" descr="boston_univ_cmyk">
            <a:extLst>
              <a:ext uri="{FF2B5EF4-FFF2-40B4-BE49-F238E27FC236}">
                <a16:creationId xmlns:a16="http://schemas.microsoft.com/office/drawing/2014/main" id="{20AD9265-5184-4526-BE7D-0E83D8BF36D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0309" y="5381740"/>
            <a:ext cx="2185624" cy="926711"/>
          </a:xfrm>
          <a:prstGeom prst="rect">
            <a:avLst/>
          </a:prstGeom>
          <a:noFill/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AB950A0-CA3A-4C18-A88E-DBDD9515AF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"/>
            <a:ext cx="5788713" cy="1686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8181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: Single Corner Rounded 22">
            <a:extLst>
              <a:ext uri="{FF2B5EF4-FFF2-40B4-BE49-F238E27FC236}">
                <a16:creationId xmlns:a16="http://schemas.microsoft.com/office/drawing/2014/main" id="{2BB087C3-F86D-4508-966B-602790F041BA}"/>
              </a:ext>
            </a:extLst>
          </p:cNvPr>
          <p:cNvSpPr/>
          <p:nvPr/>
        </p:nvSpPr>
        <p:spPr>
          <a:xfrm flipH="1">
            <a:off x="2326958" y="1822338"/>
            <a:ext cx="9865042" cy="2128165"/>
          </a:xfrm>
          <a:prstGeom prst="round1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sz="2200" dirty="0">
              <a:latin typeface="Bahnschrift Light" panose="020B0502040204020203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628E49C-BD0D-4377-9C64-893C192F0C54}"/>
              </a:ext>
            </a:extLst>
          </p:cNvPr>
          <p:cNvSpPr txBox="1"/>
          <p:nvPr/>
        </p:nvSpPr>
        <p:spPr>
          <a:xfrm>
            <a:off x="2627779" y="433872"/>
            <a:ext cx="9263397" cy="117230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  <a:spcBef>
                <a:spcPts val="140"/>
              </a:spcBef>
            </a:pPr>
            <a:r>
              <a:rPr lang="en-US" sz="3433" b="1" dirty="0">
                <a:solidFill>
                  <a:srgbClr val="002060"/>
                </a:solidFill>
                <a:latin typeface="Bahnschrift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Inefficiencies as a consequence of harmful use of medicines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3A94106-D01E-4194-B0C0-4383ABA42AA4}"/>
              </a:ext>
            </a:extLst>
          </p:cNvPr>
          <p:cNvSpPr/>
          <p:nvPr/>
        </p:nvSpPr>
        <p:spPr>
          <a:xfrm>
            <a:off x="0" y="9809"/>
            <a:ext cx="2326957" cy="6857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159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B8CE3EE-9B92-4CC9-8CDD-0C3CD8DE616F}"/>
              </a:ext>
            </a:extLst>
          </p:cNvPr>
          <p:cNvCxnSpPr>
            <a:cxnSpLocks/>
          </p:cNvCxnSpPr>
          <p:nvPr/>
        </p:nvCxnSpPr>
        <p:spPr>
          <a:xfrm>
            <a:off x="781655" y="1822338"/>
            <a:ext cx="1113794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88AD28AA-A689-46C4-95FE-79676087A724}"/>
              </a:ext>
            </a:extLst>
          </p:cNvPr>
          <p:cNvSpPr txBox="1"/>
          <p:nvPr/>
        </p:nvSpPr>
        <p:spPr>
          <a:xfrm>
            <a:off x="115655" y="541218"/>
            <a:ext cx="2095645" cy="1677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575" b="1" dirty="0">
                <a:solidFill>
                  <a:schemeClr val="bg1"/>
                </a:solidFill>
                <a:latin typeface="Bahnschrift SemiBold" panose="020B0502040204020203" pitchFamily="34" charset="0"/>
              </a:rPr>
              <a:t>Wasteful &amp; unsafe use of medicines</a:t>
            </a:r>
          </a:p>
          <a:p>
            <a:endParaRPr lang="en-US" sz="2575" b="1" dirty="0">
              <a:solidFill>
                <a:schemeClr val="bg1"/>
              </a:solidFill>
              <a:latin typeface="Bahnschrift SemiBold" panose="020B0502040204020203" pitchFamily="34" charset="0"/>
            </a:endParaRPr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0C0C83EA-CAA9-4973-8857-2327706E72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0256810"/>
              </p:ext>
            </p:extLst>
          </p:nvPr>
        </p:nvGraphicFramePr>
        <p:xfrm>
          <a:off x="2396469" y="1816735"/>
          <a:ext cx="9795531" cy="503602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31028">
                  <a:extLst>
                    <a:ext uri="{9D8B030D-6E8A-4147-A177-3AD203B41FA5}">
                      <a16:colId xmlns:a16="http://schemas.microsoft.com/office/drawing/2014/main" val="2819604316"/>
                    </a:ext>
                  </a:extLst>
                </a:gridCol>
                <a:gridCol w="7564503">
                  <a:extLst>
                    <a:ext uri="{9D8B030D-6E8A-4147-A177-3AD203B41FA5}">
                      <a16:colId xmlns:a16="http://schemas.microsoft.com/office/drawing/2014/main" val="2252285093"/>
                    </a:ext>
                  </a:extLst>
                </a:gridCol>
              </a:tblGrid>
              <a:tr h="347800">
                <a:tc>
                  <a:txBody>
                    <a:bodyPr/>
                    <a:lstStyle/>
                    <a:p>
                      <a:pPr marL="0" marR="0" lvl="0" indent="0" algn="l" defTabSz="9963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1" dirty="0">
                        <a:latin typeface="Bahnschrift Light" panose="020B0502040204020203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63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dirty="0">
                        <a:latin typeface="Bahnschrift Light" panose="020B0502040204020203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3434529"/>
                  </a:ext>
                </a:extLst>
              </a:tr>
              <a:tr h="1241269">
                <a:tc>
                  <a:txBody>
                    <a:bodyPr/>
                    <a:lstStyle/>
                    <a:p>
                      <a:endParaRPr lang="en-US" sz="1800" dirty="0">
                        <a:latin typeface="Bahnschrift Light" panose="020B0502040204020203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en-US" sz="2500" dirty="0">
                          <a:latin typeface="Bahnschrift Light" panose="020B0502040204020203" pitchFamily="34" charset="0"/>
                        </a:rPr>
                        <a:t>-&gt; Wasting resources</a:t>
                      </a:r>
                    </a:p>
                    <a:p>
                      <a:pPr>
                        <a:lnSpc>
                          <a:spcPct val="120000"/>
                        </a:lnSpc>
                      </a:pPr>
                      <a:endParaRPr lang="en-US" sz="2500" dirty="0">
                        <a:latin typeface="Bahnschrift Light" panose="020B0502040204020203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8889741"/>
                  </a:ext>
                </a:extLst>
              </a:tr>
              <a:tr h="824118">
                <a:tc>
                  <a:txBody>
                    <a:bodyPr/>
                    <a:lstStyle/>
                    <a:p>
                      <a:endParaRPr lang="en-US" dirty="0">
                        <a:latin typeface="Bahnschrift Light" panose="020B0502040204020203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63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500" dirty="0">
                        <a:latin typeface="Bahnschrift Light" panose="020B0502040204020203" pitchFamily="34" charset="0"/>
                      </a:endParaRPr>
                    </a:p>
                    <a:p>
                      <a:pPr marL="0" marR="0" lvl="0" indent="0" algn="l" defTabSz="9963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500" dirty="0">
                          <a:latin typeface="Bahnschrift Light" panose="020B0502040204020203" pitchFamily="34" charset="0"/>
                        </a:rPr>
                        <a:t>-&gt; Antimicrobial resistance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8363076"/>
                  </a:ext>
                </a:extLst>
              </a:tr>
              <a:tr h="2086803">
                <a:tc>
                  <a:txBody>
                    <a:bodyPr/>
                    <a:lstStyle/>
                    <a:p>
                      <a:endParaRPr lang="en-US" dirty="0">
                        <a:latin typeface="Bahnschrift Light" panose="020B0502040204020203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63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500" dirty="0">
                        <a:latin typeface="Bahnschrift Light" panose="020B0502040204020203" pitchFamily="34" charset="0"/>
                      </a:endParaRPr>
                    </a:p>
                    <a:p>
                      <a:pPr marL="0" marR="0" lvl="0" indent="0" algn="l" defTabSz="9963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500" dirty="0">
                        <a:latin typeface="Bahnschrift Light" panose="020B0502040204020203" pitchFamily="34" charset="0"/>
                      </a:endParaRPr>
                    </a:p>
                    <a:p>
                      <a:pPr marL="0" marR="0" lvl="0" indent="0" algn="l" defTabSz="9963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500" dirty="0">
                        <a:latin typeface="Bahnschrift Light" panose="020B0502040204020203" pitchFamily="34" charset="0"/>
                      </a:endParaRPr>
                    </a:p>
                    <a:p>
                      <a:pPr marL="0" marR="0" lvl="0" indent="0" algn="l" defTabSz="9963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500" dirty="0">
                          <a:latin typeface="Bahnschrift Light" panose="020B0502040204020203" pitchFamily="34" charset="0"/>
                        </a:rPr>
                        <a:t>-&gt; Harm to human health</a:t>
                      </a:r>
                    </a:p>
                    <a:p>
                      <a:endParaRPr lang="en-US" sz="2500" dirty="0">
                        <a:latin typeface="Bahnschrift Light" panose="020B0502040204020203" pitchFamily="34" charset="0"/>
                      </a:endParaRPr>
                    </a:p>
                    <a:p>
                      <a:endParaRPr lang="en-US" sz="1200" dirty="0">
                        <a:latin typeface="Bahnschrift Light" panose="020B0502040204020203" pitchFamily="34" charset="0"/>
                      </a:endParaRPr>
                    </a:p>
                    <a:p>
                      <a:endParaRPr lang="en-US" sz="1200" dirty="0">
                        <a:latin typeface="Bahnschrift Light" panose="020B0502040204020203" pitchFamily="34" charset="0"/>
                      </a:endParaRPr>
                    </a:p>
                    <a:p>
                      <a:endParaRPr lang="en-US" sz="1200" dirty="0">
                        <a:latin typeface="Bahnschrift Light" panose="020B0502040204020203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8506522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82856C16-92B4-4F16-AF68-013F2E9536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0255" y="1871032"/>
            <a:ext cx="1076325" cy="1247775"/>
          </a:xfrm>
          <a:prstGeom prst="rect">
            <a:avLst/>
          </a:prstGeom>
        </p:spPr>
      </p:pic>
      <p:pic>
        <p:nvPicPr>
          <p:cNvPr id="7172" name="Picture 4" descr="Antibiotic Resistance Icon Royalty Free Cliparts, Vectors, And Stock  Illustration. Image 127615751.">
            <a:extLst>
              <a:ext uri="{FF2B5EF4-FFF2-40B4-BE49-F238E27FC236}">
                <a16:creationId xmlns:a16="http://schemas.microsoft.com/office/drawing/2014/main" id="{D5D763CA-B726-49F0-87DB-7A47761587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79" y="3331951"/>
            <a:ext cx="1376362" cy="1376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Injury Icons - Download Free Vector Icons | Noun Project">
            <a:extLst>
              <a:ext uri="{FF2B5EF4-FFF2-40B4-BE49-F238E27FC236}">
                <a16:creationId xmlns:a16="http://schemas.microsoft.com/office/drawing/2014/main" id="{B74A41D7-6F53-403A-86D0-0C4593AA8C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5917" y="4628419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05771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: Single Corner Rounded 22">
            <a:extLst>
              <a:ext uri="{FF2B5EF4-FFF2-40B4-BE49-F238E27FC236}">
                <a16:creationId xmlns:a16="http://schemas.microsoft.com/office/drawing/2014/main" id="{2BB087C3-F86D-4508-966B-602790F041BA}"/>
              </a:ext>
            </a:extLst>
          </p:cNvPr>
          <p:cNvSpPr/>
          <p:nvPr/>
        </p:nvSpPr>
        <p:spPr>
          <a:xfrm flipH="1">
            <a:off x="2326958" y="1822338"/>
            <a:ext cx="9865042" cy="2128165"/>
          </a:xfrm>
          <a:prstGeom prst="round1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sz="2200" dirty="0">
              <a:latin typeface="Bahnschrift Light" panose="020B0502040204020203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628E49C-BD0D-4377-9C64-893C192F0C54}"/>
              </a:ext>
            </a:extLst>
          </p:cNvPr>
          <p:cNvSpPr txBox="1"/>
          <p:nvPr/>
        </p:nvSpPr>
        <p:spPr>
          <a:xfrm>
            <a:off x="2627779" y="433872"/>
            <a:ext cx="9263397" cy="6070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  <a:spcBef>
                <a:spcPts val="140"/>
              </a:spcBef>
            </a:pPr>
            <a:r>
              <a:rPr lang="en-US" sz="3433" b="1" dirty="0">
                <a:solidFill>
                  <a:srgbClr val="002060"/>
                </a:solidFill>
                <a:latin typeface="Bahnschrift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Strategies to address harmful medicines use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3A94106-D01E-4194-B0C0-4383ABA42AA4}"/>
              </a:ext>
            </a:extLst>
          </p:cNvPr>
          <p:cNvSpPr/>
          <p:nvPr/>
        </p:nvSpPr>
        <p:spPr>
          <a:xfrm>
            <a:off x="0" y="9809"/>
            <a:ext cx="2326957" cy="6857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159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B8CE3EE-9B92-4CC9-8CDD-0C3CD8DE616F}"/>
              </a:ext>
            </a:extLst>
          </p:cNvPr>
          <p:cNvCxnSpPr>
            <a:cxnSpLocks/>
          </p:cNvCxnSpPr>
          <p:nvPr/>
        </p:nvCxnSpPr>
        <p:spPr>
          <a:xfrm>
            <a:off x="781655" y="1822338"/>
            <a:ext cx="1113794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88AD28AA-A689-46C4-95FE-79676087A724}"/>
              </a:ext>
            </a:extLst>
          </p:cNvPr>
          <p:cNvSpPr txBox="1"/>
          <p:nvPr/>
        </p:nvSpPr>
        <p:spPr>
          <a:xfrm>
            <a:off x="115655" y="541218"/>
            <a:ext cx="2095645" cy="1281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575" b="1" dirty="0">
                <a:solidFill>
                  <a:schemeClr val="bg1"/>
                </a:solidFill>
                <a:latin typeface="Bahnschrift SemiBold" panose="020B0502040204020203" pitchFamily="34" charset="0"/>
              </a:rPr>
              <a:t>Efficient use of medicines</a:t>
            </a:r>
          </a:p>
          <a:p>
            <a:endParaRPr lang="en-US" sz="2575" b="1" dirty="0">
              <a:solidFill>
                <a:schemeClr val="bg1"/>
              </a:solidFill>
              <a:latin typeface="Bahnschrift SemiBold" panose="020B0502040204020203" pitchFamily="34" charset="0"/>
            </a:endParaRPr>
          </a:p>
        </p:txBody>
      </p:sp>
      <p:graphicFrame>
        <p:nvGraphicFramePr>
          <p:cNvPr id="11" name="Content Placeholder 3">
            <a:extLst>
              <a:ext uri="{FF2B5EF4-FFF2-40B4-BE49-F238E27FC236}">
                <a16:creationId xmlns:a16="http://schemas.microsoft.com/office/drawing/2014/main" id="{B7DA4BD1-456D-4D78-BD21-E7B10152ADD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4334132"/>
              </p:ext>
            </p:extLst>
          </p:nvPr>
        </p:nvGraphicFramePr>
        <p:xfrm>
          <a:off x="2384783" y="1902444"/>
          <a:ext cx="9749387" cy="48852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05041">
                  <a:extLst>
                    <a:ext uri="{9D8B030D-6E8A-4147-A177-3AD203B41FA5}">
                      <a16:colId xmlns:a16="http://schemas.microsoft.com/office/drawing/2014/main" val="1851476431"/>
                    </a:ext>
                  </a:extLst>
                </a:gridCol>
                <a:gridCol w="8044346">
                  <a:extLst>
                    <a:ext uri="{9D8B030D-6E8A-4147-A177-3AD203B41FA5}">
                      <a16:colId xmlns:a16="http://schemas.microsoft.com/office/drawing/2014/main" val="2781667057"/>
                    </a:ext>
                  </a:extLst>
                </a:gridCol>
              </a:tblGrid>
              <a:tr h="568109">
                <a:tc>
                  <a:txBody>
                    <a:bodyPr/>
                    <a:lstStyle/>
                    <a:p>
                      <a:r>
                        <a:rPr lang="en-US" sz="1800" b="1" dirty="0">
                          <a:latin typeface="Bahnschrift Light" panose="020B0502040204020203" pitchFamily="34" charset="0"/>
                        </a:rPr>
                        <a:t>Areas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latin typeface="Bahnschrift Light" panose="020B0502040204020203" pitchFamily="34" charset="0"/>
                        </a:rPr>
                        <a:t>Strategies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8153494"/>
                  </a:ext>
                </a:extLst>
              </a:tr>
              <a:tr h="568109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Bahnschrift Light" panose="020B0502040204020203" pitchFamily="34" charset="0"/>
                        </a:rPr>
                        <a:t>Policy and Governance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Bahnschrift Light" panose="020B0502040204020203" pitchFamily="34" charset="0"/>
                        </a:rPr>
                        <a:t>-&gt; Create or strengthen dedicated unit that issues up-to-date national, standard treatment guidance for all public institutions (rapid assessment)</a:t>
                      </a:r>
                    </a:p>
                    <a:p>
                      <a:r>
                        <a:rPr lang="en-US" sz="1800" dirty="0">
                          <a:latin typeface="Bahnschrift Light" panose="020B0502040204020203" pitchFamily="34" charset="0"/>
                        </a:rPr>
                        <a:t>-&gt; Strengthen government supported communication on the harms of unsafe use of medicines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5239036"/>
                  </a:ext>
                </a:extLst>
              </a:tr>
              <a:tr h="568109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Bahnschrift Light" panose="020B0502040204020203" pitchFamily="34" charset="0"/>
                        </a:rPr>
                        <a:t>Professional Associations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Bahnschrift Light" panose="020B0502040204020203" pitchFamily="34" charset="0"/>
                        </a:rPr>
                        <a:t>-&gt; Strike healthcare professionals from the register that violate professional standards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180950"/>
                  </a:ext>
                </a:extLst>
              </a:tr>
              <a:tr h="568109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Bahnschrift Light" panose="020B0502040204020203" pitchFamily="34" charset="0"/>
                        </a:rPr>
                        <a:t>Market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Bahnschrift Light" panose="020B0502040204020203" pitchFamily="34" charset="0"/>
                        </a:rPr>
                        <a:t>-&gt; Sanction sales of harmful COVID-19 kits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0722706"/>
                  </a:ext>
                </a:extLst>
              </a:tr>
              <a:tr h="568109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Bahnschrift Light" panose="020B0502040204020203" pitchFamily="34" charset="0"/>
                        </a:rPr>
                        <a:t>Population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Bahnschrift Light" panose="020B0502040204020203" pitchFamily="34" charset="0"/>
                        </a:rPr>
                        <a:t>-&gt; Incentivize interventions that are “evidence-based” COVID-19 preventions: masks, vaccines, rapid test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6601432"/>
                  </a:ext>
                </a:extLst>
              </a:tr>
              <a:tr h="568109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Bahnschrift Light" panose="020B0502040204020203" pitchFamily="34" charset="0"/>
                        </a:rPr>
                        <a:t>Scientific community 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Bahnschrift Light" panose="020B0502040204020203" pitchFamily="34" charset="0"/>
                        </a:rPr>
                        <a:t>-&gt; Evaluate interventions to promote cost-effective use of prevention and treatment and disincentivize dissemination of misinformation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4201289"/>
                  </a:ext>
                </a:extLst>
              </a:tr>
              <a:tr h="568109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Bahnschrift Light" panose="020B0502040204020203" pitchFamily="34" charset="0"/>
                        </a:rPr>
                        <a:t>Political leadership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Bahnschrift Light" panose="020B0502040204020203" pitchFamily="34" charset="0"/>
                        </a:rPr>
                        <a:t>-&gt; Promotion of efficient use of resources including in the area of medicine use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46205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49509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: Single Corner Rounded 22">
            <a:extLst>
              <a:ext uri="{FF2B5EF4-FFF2-40B4-BE49-F238E27FC236}">
                <a16:creationId xmlns:a16="http://schemas.microsoft.com/office/drawing/2014/main" id="{2BB087C3-F86D-4508-966B-602790F041BA}"/>
              </a:ext>
            </a:extLst>
          </p:cNvPr>
          <p:cNvSpPr/>
          <p:nvPr/>
        </p:nvSpPr>
        <p:spPr>
          <a:xfrm flipH="1">
            <a:off x="2326958" y="1822338"/>
            <a:ext cx="9865042" cy="2128165"/>
          </a:xfrm>
          <a:prstGeom prst="round1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sz="2200" dirty="0">
              <a:latin typeface="Bahnschrift Light" panose="020B0502040204020203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628E49C-BD0D-4377-9C64-893C192F0C54}"/>
              </a:ext>
            </a:extLst>
          </p:cNvPr>
          <p:cNvSpPr txBox="1"/>
          <p:nvPr/>
        </p:nvSpPr>
        <p:spPr>
          <a:xfrm>
            <a:off x="2627779" y="433872"/>
            <a:ext cx="9263397" cy="117230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  <a:spcBef>
                <a:spcPts val="140"/>
              </a:spcBef>
            </a:pPr>
            <a:r>
              <a:rPr lang="en-US" sz="3433" b="1" dirty="0">
                <a:solidFill>
                  <a:srgbClr val="002060"/>
                </a:solidFill>
                <a:latin typeface="Bahnschrift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Strategies to address dependence on importation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3A94106-D01E-4194-B0C0-4383ABA42AA4}"/>
              </a:ext>
            </a:extLst>
          </p:cNvPr>
          <p:cNvSpPr/>
          <p:nvPr/>
        </p:nvSpPr>
        <p:spPr>
          <a:xfrm>
            <a:off x="0" y="9809"/>
            <a:ext cx="2326957" cy="6857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159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B8CE3EE-9B92-4CC9-8CDD-0C3CD8DE616F}"/>
              </a:ext>
            </a:extLst>
          </p:cNvPr>
          <p:cNvCxnSpPr>
            <a:cxnSpLocks/>
          </p:cNvCxnSpPr>
          <p:nvPr/>
        </p:nvCxnSpPr>
        <p:spPr>
          <a:xfrm>
            <a:off x="781655" y="1822338"/>
            <a:ext cx="1113794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88AD28AA-A689-46C4-95FE-79676087A724}"/>
              </a:ext>
            </a:extLst>
          </p:cNvPr>
          <p:cNvSpPr txBox="1"/>
          <p:nvPr/>
        </p:nvSpPr>
        <p:spPr>
          <a:xfrm>
            <a:off x="115655" y="541218"/>
            <a:ext cx="2095645" cy="1281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575" b="1" dirty="0">
                <a:solidFill>
                  <a:schemeClr val="bg1"/>
                </a:solidFill>
                <a:latin typeface="Bahnschrift SemiBold" panose="020B0502040204020203" pitchFamily="34" charset="0"/>
              </a:rPr>
              <a:t>Local production</a:t>
            </a:r>
          </a:p>
          <a:p>
            <a:endParaRPr lang="en-US" sz="2575" b="1" dirty="0">
              <a:solidFill>
                <a:schemeClr val="bg1"/>
              </a:solidFill>
              <a:latin typeface="Bahnschrift SemiBold" panose="020B05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A61607-3F8D-4A2F-AD2A-EFE7E44E83FA}"/>
              </a:ext>
            </a:extLst>
          </p:cNvPr>
          <p:cNvSpPr txBox="1"/>
          <p:nvPr/>
        </p:nvSpPr>
        <p:spPr>
          <a:xfrm>
            <a:off x="3048856" y="3246902"/>
            <a:ext cx="60977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1800" b="1" dirty="0">
              <a:latin typeface="Bahnschrift Light" panose="020B05020402040202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31F2852-D2B0-431B-BC85-20E42330FCB1}"/>
              </a:ext>
            </a:extLst>
          </p:cNvPr>
          <p:cNvSpPr txBox="1"/>
          <p:nvPr/>
        </p:nvSpPr>
        <p:spPr>
          <a:xfrm>
            <a:off x="3048856" y="3246902"/>
            <a:ext cx="60977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1800" b="1" dirty="0">
              <a:latin typeface="Bahnschrift Light" panose="020B0502040204020203" pitchFamily="34" charset="0"/>
            </a:endParaRPr>
          </a:p>
        </p:txBody>
      </p:sp>
      <p:graphicFrame>
        <p:nvGraphicFramePr>
          <p:cNvPr id="14" name="Table 4">
            <a:extLst>
              <a:ext uri="{FF2B5EF4-FFF2-40B4-BE49-F238E27FC236}">
                <a16:creationId xmlns:a16="http://schemas.microsoft.com/office/drawing/2014/main" id="{5EA60B96-2169-4FE0-BCD6-F4C5DA3153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6653384"/>
              </p:ext>
            </p:extLst>
          </p:nvPr>
        </p:nvGraphicFramePr>
        <p:xfrm>
          <a:off x="2326955" y="1823098"/>
          <a:ext cx="9847921" cy="5074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17656">
                  <a:extLst>
                    <a:ext uri="{9D8B030D-6E8A-4147-A177-3AD203B41FA5}">
                      <a16:colId xmlns:a16="http://schemas.microsoft.com/office/drawing/2014/main" val="1201138522"/>
                    </a:ext>
                  </a:extLst>
                </a:gridCol>
                <a:gridCol w="3339101">
                  <a:extLst>
                    <a:ext uri="{9D8B030D-6E8A-4147-A177-3AD203B41FA5}">
                      <a16:colId xmlns:a16="http://schemas.microsoft.com/office/drawing/2014/main" val="133019364"/>
                    </a:ext>
                  </a:extLst>
                </a:gridCol>
                <a:gridCol w="3791164">
                  <a:extLst>
                    <a:ext uri="{9D8B030D-6E8A-4147-A177-3AD203B41FA5}">
                      <a16:colId xmlns:a16="http://schemas.microsoft.com/office/drawing/2014/main" val="23391146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1600" b="1" dirty="0">
                        <a:latin typeface="Bahnschrift Light" panose="020B0502040204020203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Bahnschrift Light" panose="020B0502040204020203" pitchFamily="34" charset="0"/>
                        </a:rPr>
                        <a:t>Merck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>
                        <a:latin typeface="Bahnschrift Light" panose="020B0502040204020203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Bahnschrift Light" panose="020B0502040204020203" pitchFamily="34" charset="0"/>
                        </a:rPr>
                        <a:t>Pfizer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55579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Bahnschrift Light" panose="020B0502040204020203" pitchFamily="34" charset="0"/>
                        </a:rPr>
                        <a:t>Active pharmaceutical ingredient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>
                          <a:latin typeface="Bahnschrift Light" panose="020B0502040204020203" pitchFamily="34" charset="0"/>
                        </a:rPr>
                        <a:t>molnupiravir</a:t>
                      </a:r>
                      <a:endParaRPr lang="en-US" sz="1600" dirty="0">
                        <a:latin typeface="Bahnschrift Light" panose="020B0502040204020203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>
                          <a:effectLst/>
                          <a:latin typeface="Bahnschrift Light" panose="020B0502040204020203" pitchFamily="34" charset="0"/>
                        </a:rPr>
                        <a:t>PF-07321332; ritonavir</a:t>
                      </a:r>
                      <a:endParaRPr lang="en-US" sz="1600" dirty="0">
                        <a:latin typeface="Bahnschrift Light" panose="020B0502040204020203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1549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Bahnschrift Light" panose="020B0502040204020203" pitchFamily="34" charset="0"/>
                        </a:rPr>
                        <a:t>Brand name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>
                          <a:latin typeface="Bahnschrift Light" panose="020B0502040204020203" pitchFamily="34" charset="0"/>
                        </a:rPr>
                        <a:t>Lagevrio</a:t>
                      </a:r>
                      <a:endParaRPr lang="en-US" sz="1600" dirty="0">
                        <a:latin typeface="Bahnschrift Light" panose="020B0502040204020203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>
                          <a:latin typeface="Bahnschrift Light" panose="020B0502040204020203" pitchFamily="34" charset="0"/>
                        </a:rPr>
                        <a:t>Paxlovid</a:t>
                      </a:r>
                      <a:endParaRPr lang="en-US" sz="1600" dirty="0">
                        <a:latin typeface="Bahnschrift Light" panose="020B0502040204020203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68404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Bahnschrift Light" panose="020B0502040204020203" pitchFamily="34" charset="0"/>
                        </a:rPr>
                        <a:t>Estimated price in the US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Bahnschrift Light" panose="020B0502040204020203" pitchFamily="34" charset="0"/>
                        </a:rPr>
                        <a:t>US$710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Bahnschrift Light" panose="020B0502040204020203" pitchFamily="34" charset="0"/>
                        </a:rPr>
                        <a:t>US$700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7655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Bahnschrift Light" panose="020B0502040204020203" pitchFamily="34" charset="0"/>
                        </a:rPr>
                        <a:t>Estimated production price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Bahnschrift Light" panose="020B0502040204020203" pitchFamily="34" charset="0"/>
                        </a:rPr>
                        <a:t>US$20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Bahnschrift Light" panose="020B0502040204020203" pitchFamily="34" charset="0"/>
                        </a:rPr>
                        <a:t>Probably about US$20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34699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>
                        <a:latin typeface="Bahnschrift Light" panose="020B0502040204020203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Bahnschrift Light" panose="020B0502040204020203" pitchFamily="34" charset="0"/>
                        </a:rPr>
                        <a:t>40 doses over 5 days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Bahnschrift Light" panose="020B0502040204020203" pitchFamily="34" charset="0"/>
                        </a:rPr>
                        <a:t>30 doses over 5 days (including 10 ritonavir doses)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76614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Bahnschrift Light" panose="020B0502040204020203" pitchFamily="34" charset="0"/>
                        </a:rPr>
                        <a:t>Individual voluntary licenses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Bahnschrift Light" panose="020B0502040204020203" pitchFamily="34" charset="0"/>
                          <a:sym typeface="Wingdings" panose="05000000000000000000" pitchFamily="2" charset="2"/>
                        </a:rPr>
                        <a:t>8 manufacturers in India</a:t>
                      </a:r>
                      <a:endParaRPr lang="en-US" sz="1600" dirty="0">
                        <a:latin typeface="Bahnschrift Light" panose="020B0502040204020203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Bahnschrift Light" panose="020B0502040204020203" pitchFamily="34" charset="0"/>
                          <a:sym typeface="Wingdings" panose="05000000000000000000" pitchFamily="2" charset="2"/>
                        </a:rPr>
                        <a:t>No</a:t>
                      </a:r>
                      <a:endParaRPr lang="en-US" sz="1600" dirty="0">
                        <a:latin typeface="Bahnschrift Light" panose="020B0502040204020203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03919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Bahnschrift Light" panose="020B0502040204020203" pitchFamily="34" charset="0"/>
                        </a:rPr>
                        <a:t>Medicines Patent Pool license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Bahnschrift Light" panose="020B0502040204020203" pitchFamily="34" charset="0"/>
                          <a:sym typeface="Wingdings" panose="05000000000000000000" pitchFamily="2" charset="2"/>
                        </a:rPr>
                        <a:t>105 countries included (royalty free)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Bahnschrift Light" panose="020B0502040204020203" pitchFamily="34" charset="0"/>
                          <a:sym typeface="Wingdings" panose="05000000000000000000" pitchFamily="2" charset="2"/>
                        </a:rPr>
                        <a:t>95 countries (royalty free)</a:t>
                      </a:r>
                      <a:endParaRPr lang="en-US" sz="1600" dirty="0">
                        <a:latin typeface="Bahnschrift Light" panose="020B0502040204020203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50702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Bahnschrift Light" panose="020B0502040204020203" pitchFamily="34" charset="0"/>
                        </a:rPr>
                        <a:t>Excluded countries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Bahnschrift Light" panose="020B0502040204020203" pitchFamily="34" charset="0"/>
                        </a:rPr>
                        <a:t>46% of the world population: example Brazil, </a:t>
                      </a: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Bahnschrift Light" panose="020B0502040204020203" pitchFamily="34" charset="0"/>
                          <a:ea typeface="+mn-ea"/>
                          <a:cs typeface="+mn-cs"/>
                        </a:rPr>
                        <a:t>Armenia, Georgia, Jordan, Kosovo,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Bahnschrift Light" panose="020B0502040204020203" pitchFamily="34" charset="0"/>
                          <a:ea typeface="+mn-ea"/>
                          <a:cs typeface="+mn-cs"/>
                        </a:rPr>
                        <a:t>-&gt; Many countries in the Americas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Bahnschrift Light" panose="020B0502040204020203" pitchFamily="34" charset="0"/>
                        </a:rPr>
                        <a:t>46% of the world population: </a:t>
                      </a:r>
                    </a:p>
                    <a:p>
                      <a:r>
                        <a:rPr lang="en-US" sz="1600" b="0" i="0" kern="1200" dirty="0">
                          <a:solidFill>
                            <a:schemeClr val="tx1"/>
                          </a:solidFill>
                          <a:effectLst/>
                          <a:latin typeface="Bahnschrift Light" panose="020B0502040204020203" pitchFamily="34" charset="0"/>
                          <a:ea typeface="+mn-ea"/>
                          <a:cs typeface="+mn-cs"/>
                        </a:rPr>
                        <a:t>Brazil, China, Russia, Argentina, Turkey, Romania, Thailand, Malaysia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Bahnschrift Light" panose="020B0502040204020203" pitchFamily="34" charset="0"/>
                          <a:ea typeface="+mn-ea"/>
                          <a:cs typeface="+mn-cs"/>
                        </a:rPr>
                        <a:t>-&gt; Many countries in the Americas 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4051608"/>
                  </a:ext>
                </a:extLst>
              </a:tr>
            </a:tbl>
          </a:graphicData>
        </a:graphic>
      </p:graphicFrame>
      <p:pic>
        <p:nvPicPr>
          <p:cNvPr id="15" name="Picture 4" descr="Merck's (MRK) Covid Pill Can Be Used to Treat Adults, EU Regulator Says -  Bloomberg">
            <a:extLst>
              <a:ext uri="{FF2B5EF4-FFF2-40B4-BE49-F238E27FC236}">
                <a16:creationId xmlns:a16="http://schemas.microsoft.com/office/drawing/2014/main" id="{58AE6E18-DCBE-4E05-A2B8-E86AF9E30B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75" y="2032334"/>
            <a:ext cx="1430006" cy="1071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Pfizer's pill is the latest COVID treatment to show promise. Here are some  more">
            <a:extLst>
              <a:ext uri="{FF2B5EF4-FFF2-40B4-BE49-F238E27FC236}">
                <a16:creationId xmlns:a16="http://schemas.microsoft.com/office/drawing/2014/main" id="{C49C82FE-A4C2-4BA5-93A4-D264304420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74" y="4092688"/>
            <a:ext cx="1430006" cy="94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36496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: Single Corner Rounded 22">
            <a:extLst>
              <a:ext uri="{FF2B5EF4-FFF2-40B4-BE49-F238E27FC236}">
                <a16:creationId xmlns:a16="http://schemas.microsoft.com/office/drawing/2014/main" id="{2BB087C3-F86D-4508-966B-602790F041BA}"/>
              </a:ext>
            </a:extLst>
          </p:cNvPr>
          <p:cNvSpPr/>
          <p:nvPr/>
        </p:nvSpPr>
        <p:spPr>
          <a:xfrm flipH="1">
            <a:off x="2326956" y="1822338"/>
            <a:ext cx="9865042" cy="5025852"/>
          </a:xfrm>
          <a:prstGeom prst="round1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1C1C1C"/>
                </a:solidFill>
                <a:latin typeface="Bahnschrift Light" panose="020B0502040204020203" pitchFamily="34" charset="0"/>
              </a:rPr>
              <a:t>I</a:t>
            </a:r>
            <a:r>
              <a:rPr lang="en-US" sz="2200" b="0" i="0" dirty="0">
                <a:solidFill>
                  <a:srgbClr val="1C1C1C"/>
                </a:solidFill>
                <a:effectLst/>
                <a:latin typeface="Bahnschrift Light" panose="020B0502040204020203" pitchFamily="34" charset="0"/>
              </a:rPr>
              <a:t>nexpensive-to-manufacture therapeutics particularly important in countries that are underserved by vaccines</a:t>
            </a:r>
          </a:p>
          <a:p>
            <a:pPr marL="342900" indent="-3429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1C1C1C"/>
                </a:solidFill>
                <a:latin typeface="Bahnschrift Light" panose="020B0502040204020203" pitchFamily="34" charset="0"/>
              </a:rPr>
              <a:t>Countries in Latin America have capacity to produce small molecules such a </a:t>
            </a:r>
            <a:r>
              <a:rPr lang="en-US" sz="2200" dirty="0" err="1">
                <a:solidFill>
                  <a:srgbClr val="1C1C1C"/>
                </a:solidFill>
                <a:latin typeface="Bahnschrift Light" panose="020B0502040204020203" pitchFamily="34" charset="0"/>
              </a:rPr>
              <a:t>molnupiravir</a:t>
            </a:r>
            <a:r>
              <a:rPr lang="en-US" sz="2200" dirty="0">
                <a:solidFill>
                  <a:srgbClr val="1C1C1C"/>
                </a:solidFill>
                <a:latin typeface="Bahnschrift Light" panose="020B0502040204020203" pitchFamily="34" charset="0"/>
              </a:rPr>
              <a:t> </a:t>
            </a:r>
          </a:p>
          <a:p>
            <a:pPr marL="342900" indent="-3429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200" b="0" i="0" dirty="0">
                <a:solidFill>
                  <a:srgbClr val="1C1C1C"/>
                </a:solidFill>
                <a:effectLst/>
                <a:latin typeface="Bahnschrift Light" panose="020B0502040204020203" pitchFamily="34" charset="0"/>
              </a:rPr>
              <a:t>When speed and decentralization are desired, local production is an important strategy</a:t>
            </a:r>
            <a:endParaRPr lang="en-US" sz="2200" dirty="0">
              <a:solidFill>
                <a:srgbClr val="1C1C1C"/>
              </a:solidFill>
              <a:latin typeface="Bahnschrift Light" panose="020B0502040204020203" pitchFamily="34" charset="0"/>
            </a:endParaRPr>
          </a:p>
          <a:p>
            <a:pPr marL="342900" indent="-3429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200" b="0" i="0" dirty="0">
                <a:solidFill>
                  <a:srgbClr val="1C1C1C"/>
                </a:solidFill>
                <a:effectLst/>
                <a:latin typeface="Bahnschrift Light" panose="020B0502040204020203" pitchFamily="34" charset="0"/>
              </a:rPr>
              <a:t>Compulsory licensing in specific cases can be relevant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628E49C-BD0D-4377-9C64-893C192F0C54}"/>
              </a:ext>
            </a:extLst>
          </p:cNvPr>
          <p:cNvSpPr txBox="1"/>
          <p:nvPr/>
        </p:nvSpPr>
        <p:spPr>
          <a:xfrm>
            <a:off x="2627779" y="433872"/>
            <a:ext cx="9263397" cy="117230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  <a:spcBef>
                <a:spcPts val="140"/>
              </a:spcBef>
            </a:pPr>
            <a:r>
              <a:rPr lang="en-US" sz="3433" b="1" dirty="0">
                <a:solidFill>
                  <a:srgbClr val="002060"/>
                </a:solidFill>
                <a:latin typeface="Bahnschrift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Strategies to address dependence on importation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3A94106-D01E-4194-B0C0-4383ABA42AA4}"/>
              </a:ext>
            </a:extLst>
          </p:cNvPr>
          <p:cNvSpPr/>
          <p:nvPr/>
        </p:nvSpPr>
        <p:spPr>
          <a:xfrm>
            <a:off x="0" y="9809"/>
            <a:ext cx="2326957" cy="6857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159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B8CE3EE-9B92-4CC9-8CDD-0C3CD8DE616F}"/>
              </a:ext>
            </a:extLst>
          </p:cNvPr>
          <p:cNvCxnSpPr>
            <a:cxnSpLocks/>
          </p:cNvCxnSpPr>
          <p:nvPr/>
        </p:nvCxnSpPr>
        <p:spPr>
          <a:xfrm>
            <a:off x="781655" y="1822338"/>
            <a:ext cx="1113794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88AD28AA-A689-46C4-95FE-79676087A724}"/>
              </a:ext>
            </a:extLst>
          </p:cNvPr>
          <p:cNvSpPr txBox="1"/>
          <p:nvPr/>
        </p:nvSpPr>
        <p:spPr>
          <a:xfrm>
            <a:off x="115655" y="541218"/>
            <a:ext cx="2095645" cy="1281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575" b="1" dirty="0">
                <a:solidFill>
                  <a:schemeClr val="bg1"/>
                </a:solidFill>
                <a:latin typeface="Bahnschrift SemiBold" panose="020B0502040204020203" pitchFamily="34" charset="0"/>
              </a:rPr>
              <a:t>Local production</a:t>
            </a:r>
          </a:p>
          <a:p>
            <a:endParaRPr lang="en-US" sz="2575" b="1" dirty="0">
              <a:solidFill>
                <a:schemeClr val="bg1"/>
              </a:solidFill>
              <a:latin typeface="Bahnschrift SemiBold" panose="020B05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A61607-3F8D-4A2F-AD2A-EFE7E44E83FA}"/>
              </a:ext>
            </a:extLst>
          </p:cNvPr>
          <p:cNvSpPr txBox="1"/>
          <p:nvPr/>
        </p:nvSpPr>
        <p:spPr>
          <a:xfrm>
            <a:off x="3048856" y="3246902"/>
            <a:ext cx="60977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1800" b="1" dirty="0">
              <a:latin typeface="Bahnschrift Light" panose="020B05020402040202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31F2852-D2B0-431B-BC85-20E42330FCB1}"/>
              </a:ext>
            </a:extLst>
          </p:cNvPr>
          <p:cNvSpPr txBox="1"/>
          <p:nvPr/>
        </p:nvSpPr>
        <p:spPr>
          <a:xfrm>
            <a:off x="3048856" y="3246902"/>
            <a:ext cx="60977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1800" b="1" dirty="0"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73647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69F766-A802-4CF9-A735-4C6E654C03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63353" y="2305922"/>
            <a:ext cx="9408283" cy="1470025"/>
          </a:xfrm>
        </p:spPr>
        <p:txBody>
          <a:bodyPr/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0000"/>
              </a:lnSpc>
            </a:pPr>
            <a:r>
              <a:rPr lang="en-US" sz="5500" b="1" dirty="0">
                <a:solidFill>
                  <a:srgbClr val="002060"/>
                </a:solidFill>
                <a:latin typeface="Bahnschrift" panose="020B0502040204020203" pitchFamily="34" charset="0"/>
                <a:cs typeface="Times New Roman" panose="02020603050405020304" pitchFamily="18" charset="0"/>
              </a:rPr>
              <a:t>Thank you</a:t>
            </a:r>
            <a:br>
              <a:rPr lang="en-US" sz="3500" b="1" dirty="0">
                <a:solidFill>
                  <a:srgbClr val="002060"/>
                </a:solidFill>
                <a:latin typeface="Bahnschrift Light" panose="020B0502040204020203" pitchFamily="34" charset="0"/>
                <a:cs typeface="Times New Roman" panose="02020603050405020304" pitchFamily="18" charset="0"/>
              </a:rPr>
            </a:br>
            <a:br>
              <a:rPr lang="en-US" sz="3500" b="1" dirty="0">
                <a:solidFill>
                  <a:srgbClr val="002060"/>
                </a:solidFill>
                <a:latin typeface="Bahnschrift Light" panose="020B0502040204020203" pitchFamily="34" charset="0"/>
                <a:cs typeface="Times New Roman" panose="02020603050405020304" pitchFamily="18" charset="0"/>
              </a:rPr>
            </a:br>
            <a:r>
              <a:rPr lang="en-US" sz="3500" b="1" dirty="0">
                <a:solidFill>
                  <a:srgbClr val="002060"/>
                </a:solidFill>
                <a:latin typeface="Bahnschrift Light" panose="020B0502040204020203" pitchFamily="34" charset="0"/>
                <a:cs typeface="Times New Roman" panose="02020603050405020304" pitchFamily="18" charset="0"/>
                <a:hlinkClick r:id="rId3"/>
              </a:rPr>
              <a:t>vwirtz@bu.edu</a:t>
            </a:r>
            <a:br>
              <a:rPr lang="en-US" sz="3500" b="1" dirty="0">
                <a:solidFill>
                  <a:srgbClr val="002060"/>
                </a:solidFill>
                <a:latin typeface="Bahnschrift Light" panose="020B0502040204020203" pitchFamily="34" charset="0"/>
                <a:cs typeface="Times New Roman" panose="02020603050405020304" pitchFamily="18" charset="0"/>
              </a:rPr>
            </a:br>
            <a:r>
              <a:rPr lang="en-US" sz="3500" b="1" dirty="0">
                <a:solidFill>
                  <a:srgbClr val="002060"/>
                </a:solidFill>
                <a:latin typeface="Bahnschrift Light" panose="020B0502040204020203" pitchFamily="34" charset="0"/>
                <a:cs typeface="Times New Roman" panose="02020603050405020304" pitchFamily="18" charset="0"/>
              </a:rPr>
              <a:t>@verowirtz</a:t>
            </a:r>
            <a:endParaRPr lang="en-US" sz="3500" b="1" dirty="0">
              <a:solidFill>
                <a:srgbClr val="002060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D6BF58B-6198-4458-8F78-DACDA9C33EEE}"/>
              </a:ext>
            </a:extLst>
          </p:cNvPr>
          <p:cNvSpPr txBox="1"/>
          <p:nvPr/>
        </p:nvSpPr>
        <p:spPr>
          <a:xfrm>
            <a:off x="406067" y="5565965"/>
            <a:ext cx="944700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latin typeface="Bahnschrift Light" panose="020B0502040204020203" pitchFamily="34" charset="0"/>
              </a:rPr>
              <a:t>Acknowledgements: </a:t>
            </a:r>
          </a:p>
          <a:p>
            <a:r>
              <a:rPr lang="en-US" sz="2000" dirty="0">
                <a:latin typeface="Bahnschrift Light" panose="020B0502040204020203" pitchFamily="34" charset="0"/>
              </a:rPr>
              <a:t>Prof. Anahi </a:t>
            </a:r>
            <a:r>
              <a:rPr lang="en-US" sz="2000" dirty="0" err="1">
                <a:latin typeface="Bahnschrift Light" panose="020B0502040204020203" pitchFamily="34" charset="0"/>
              </a:rPr>
              <a:t>Dreser</a:t>
            </a:r>
            <a:r>
              <a:rPr lang="en-US" sz="2000" dirty="0">
                <a:latin typeface="Bahnschrift Light" panose="020B0502040204020203" pitchFamily="34" charset="0"/>
              </a:rPr>
              <a:t> and Dr. Julian Romero, </a:t>
            </a:r>
          </a:p>
          <a:p>
            <a:r>
              <a:rPr lang="en-US" sz="2000" dirty="0">
                <a:latin typeface="Bahnschrift Light" panose="020B0502040204020203" pitchFamily="34" charset="0"/>
              </a:rPr>
              <a:t>Instituto National de Salud Pública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AB950A0-CA3A-4C18-A88E-DBDD9515AF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"/>
            <a:ext cx="5788713" cy="1686297"/>
          </a:xfrm>
          <a:prstGeom prst="rect">
            <a:avLst/>
          </a:prstGeom>
        </p:spPr>
      </p:pic>
      <p:pic>
        <p:nvPicPr>
          <p:cNvPr id="7" name="Picture 6" descr="boston_univ_cmyk">
            <a:extLst>
              <a:ext uri="{FF2B5EF4-FFF2-40B4-BE49-F238E27FC236}">
                <a16:creationId xmlns:a16="http://schemas.microsoft.com/office/drawing/2014/main" id="{F7FC5959-F4B3-4147-BF10-D773BE078A78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7423" y="5565965"/>
            <a:ext cx="2185624" cy="92671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767039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CA70C8-8C30-479D-8B94-687571146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A02FB7-3E90-44E3-8776-FC8539F82F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5222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9B427A6-C6D2-47ED-8B6A-D27A03EBC3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5" y="1690687"/>
            <a:ext cx="60007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5053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: Single Corner Rounded 22">
            <a:extLst>
              <a:ext uri="{FF2B5EF4-FFF2-40B4-BE49-F238E27FC236}">
                <a16:creationId xmlns:a16="http://schemas.microsoft.com/office/drawing/2014/main" id="{2BB087C3-F86D-4508-966B-602790F041BA}"/>
              </a:ext>
            </a:extLst>
          </p:cNvPr>
          <p:cNvSpPr/>
          <p:nvPr/>
        </p:nvSpPr>
        <p:spPr>
          <a:xfrm flipH="1">
            <a:off x="2387141" y="1792081"/>
            <a:ext cx="9804858" cy="5065918"/>
          </a:xfrm>
          <a:prstGeom prst="round1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756" lvl="1" indent="-342900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Bahnschrift Light" panose="020B0502040204020203" pitchFamily="34" charset="0"/>
              </a:rPr>
              <a:t>Out-of-pocket spending on health is significantly higher than in other OECD countries: </a:t>
            </a:r>
          </a:p>
          <a:p>
            <a:pPr marL="1028611" lvl="2" indent="-342900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Bahnschrift Light" panose="020B0502040204020203" pitchFamily="34" charset="0"/>
              </a:rPr>
              <a:t>33% according to CEPAL, 2020</a:t>
            </a:r>
          </a:p>
          <a:p>
            <a:pPr marL="685756" lvl="1" indent="-342900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Bahnschrift Light" panose="020B0502040204020203" pitchFamily="34" charset="0"/>
              </a:rPr>
              <a:t>Largest proportion of the pocket is spending </a:t>
            </a:r>
            <a:r>
              <a:rPr lang="en-US" sz="2200" b="1" dirty="0">
                <a:solidFill>
                  <a:srgbClr val="002060"/>
                </a:solidFill>
                <a:latin typeface="Bahnschrift Light" panose="020B0502040204020203" pitchFamily="34" charset="0"/>
              </a:rPr>
              <a:t>on medicines.</a:t>
            </a:r>
          </a:p>
          <a:p>
            <a:pPr marL="1028611" lvl="2" indent="-342900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Bahnschrift Light" panose="020B0502040204020203" pitchFamily="34" charset="0"/>
              </a:rPr>
              <a:t>&gt;50% of all OOP is due to medicines expenditure</a:t>
            </a:r>
          </a:p>
          <a:p>
            <a:pPr marL="685756" lvl="1" indent="-342900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Bahnschrift Light" panose="020B0502040204020203" pitchFamily="34" charset="0"/>
              </a:rPr>
              <a:t>Despite significant percentage of the population in the Americas have health insurance, </a:t>
            </a:r>
            <a:r>
              <a:rPr lang="en-US" sz="2200" b="1" dirty="0">
                <a:solidFill>
                  <a:srgbClr val="002060"/>
                </a:solidFill>
                <a:latin typeface="Bahnschrift Light" panose="020B0502040204020203" pitchFamily="34" charset="0"/>
              </a:rPr>
              <a:t>medicines coverage is insufficient </a:t>
            </a:r>
            <a:r>
              <a:rPr lang="en-US" sz="2200" dirty="0">
                <a:latin typeface="Bahnschrift Light" panose="020B0502040204020203" pitchFamily="34" charset="0"/>
              </a:rPr>
              <a:t>to protect from significant household expenditures on medicines.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628E49C-BD0D-4377-9C64-893C192F0C54}"/>
              </a:ext>
            </a:extLst>
          </p:cNvPr>
          <p:cNvSpPr txBox="1"/>
          <p:nvPr/>
        </p:nvSpPr>
        <p:spPr>
          <a:xfrm>
            <a:off x="2928602" y="329919"/>
            <a:ext cx="9263397" cy="117230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  <a:spcBef>
                <a:spcPts val="140"/>
              </a:spcBef>
            </a:pPr>
            <a:r>
              <a:rPr lang="en-US" sz="3433" b="1" dirty="0">
                <a:solidFill>
                  <a:srgbClr val="002060"/>
                </a:solidFill>
                <a:latin typeface="Bahnschrift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Medicines represent the largest proportion of out-of-pocket expenditure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3A94106-D01E-4194-B0C0-4383ABA42AA4}"/>
              </a:ext>
            </a:extLst>
          </p:cNvPr>
          <p:cNvSpPr/>
          <p:nvPr/>
        </p:nvSpPr>
        <p:spPr>
          <a:xfrm>
            <a:off x="0" y="0"/>
            <a:ext cx="2326957" cy="6857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159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B8CE3EE-9B92-4CC9-8CDD-0C3CD8DE616F}"/>
              </a:ext>
            </a:extLst>
          </p:cNvPr>
          <p:cNvCxnSpPr>
            <a:cxnSpLocks/>
          </p:cNvCxnSpPr>
          <p:nvPr/>
        </p:nvCxnSpPr>
        <p:spPr>
          <a:xfrm>
            <a:off x="781655" y="1822338"/>
            <a:ext cx="1113794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88AD28AA-A689-46C4-95FE-79676087A724}"/>
              </a:ext>
            </a:extLst>
          </p:cNvPr>
          <p:cNvSpPr txBox="1"/>
          <p:nvPr/>
        </p:nvSpPr>
        <p:spPr>
          <a:xfrm>
            <a:off x="231312" y="797783"/>
            <a:ext cx="2095645" cy="488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575" b="1" dirty="0">
                <a:solidFill>
                  <a:schemeClr val="bg1"/>
                </a:solidFill>
                <a:latin typeface="Bahnschrift SemiBold" panose="020B0502040204020203" pitchFamily="34" charset="0"/>
              </a:rPr>
              <a:t>Background</a:t>
            </a:r>
          </a:p>
        </p:txBody>
      </p:sp>
      <p:pic>
        <p:nvPicPr>
          <p:cNvPr id="2050" name="Picture 2" descr="Out Of Pocket Costs Icons - Download Free Vector Icons | Noun Project">
            <a:extLst>
              <a:ext uri="{FF2B5EF4-FFF2-40B4-BE49-F238E27FC236}">
                <a16:creationId xmlns:a16="http://schemas.microsoft.com/office/drawing/2014/main" id="{3483AAB9-1B17-48B5-8357-8931F27179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4" y="227462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ree Medicine Icon, Symbol. PNG, SVG Download.">
            <a:extLst>
              <a:ext uri="{FF2B5EF4-FFF2-40B4-BE49-F238E27FC236}">
                <a16:creationId xmlns:a16="http://schemas.microsoft.com/office/drawing/2014/main" id="{C2A62C84-F926-4790-B1D0-64276E2AAF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4" y="4631901"/>
            <a:ext cx="1958470" cy="1958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62969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F4D844-12BA-46F7-8335-CA7FE9055D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4376" y="685800"/>
            <a:ext cx="6257543" cy="3236813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Recommendation: </a:t>
            </a:r>
            <a:br>
              <a:rPr lang="en-US" sz="6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6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evidence-based COVID-kit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D33723E-400B-4EFE-9852-0400E09173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4375" y="4087207"/>
            <a:ext cx="6257544" cy="1999268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If governments want to send a COVID-19 kit to their population, why not sending one based on evidence?</a:t>
            </a:r>
          </a:p>
        </p:txBody>
      </p:sp>
      <p:pic>
        <p:nvPicPr>
          <p:cNvPr id="1032" name="Picture 8" descr="KN95 Face Masks for Sale | ACS Material">
            <a:extLst>
              <a:ext uri="{FF2B5EF4-FFF2-40B4-BE49-F238E27FC236}">
                <a16:creationId xmlns:a16="http://schemas.microsoft.com/office/drawing/2014/main" id="{A7DC95E1-F5D5-44E5-8D63-D6CFD14DA53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" r="-3" b="8393"/>
          <a:stretch/>
        </p:blipFill>
        <p:spPr bwMode="auto">
          <a:xfrm>
            <a:off x="1" y="894"/>
            <a:ext cx="2775274" cy="2532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Government-approved Covid test supplier criticised for 'appalling' service  | The Independent">
            <a:extLst>
              <a:ext uri="{FF2B5EF4-FFF2-40B4-BE49-F238E27FC236}">
                <a16:creationId xmlns:a16="http://schemas.microsoft.com/office/drawing/2014/main" id="{58548FB3-28CD-48B4-8C09-D02D99A4B6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83" r="33902" b="3"/>
          <a:stretch/>
        </p:blipFill>
        <p:spPr bwMode="auto">
          <a:xfrm>
            <a:off x="2939867" y="894"/>
            <a:ext cx="1714430" cy="2532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Paracetamol, ibuprofen and other painkillers may harm those suffering from  chronic pain | News | Chemistry World">
            <a:extLst>
              <a:ext uri="{FF2B5EF4-FFF2-40B4-BE49-F238E27FC236}">
                <a16:creationId xmlns:a16="http://schemas.microsoft.com/office/drawing/2014/main" id="{8A603F56-8A8E-4BD7-9E83-1E03D893F7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52" r="20288" b="-1"/>
          <a:stretch/>
        </p:blipFill>
        <p:spPr bwMode="auto">
          <a:xfrm>
            <a:off x="20" y="2696586"/>
            <a:ext cx="4654276" cy="416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6618A8D3-4F2D-4AE9-9A0A-A7D41D84B9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634227" y="4003046"/>
            <a:ext cx="5577840" cy="0"/>
          </a:xfrm>
          <a:prstGeom prst="line">
            <a:avLst/>
          </a:prstGeom>
          <a:ln w="19050">
            <a:solidFill>
              <a:srgbClr val="28B1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53267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17634-7A53-4A54-A078-E846B43CF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61671"/>
          </a:xfrm>
        </p:spPr>
        <p:txBody>
          <a:bodyPr>
            <a:normAutofit/>
          </a:bodyPr>
          <a:lstStyle/>
          <a:p>
            <a:r>
              <a:rPr lang="en-US" dirty="0"/>
              <a:t>Strategy 1: Ensure safe and efficient use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869800-85BC-457E-9F00-83CBE3F5CC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i="0" u="none" strike="noStrike" baseline="0" dirty="0">
                <a:latin typeface="ScalaLancetPro"/>
              </a:rPr>
              <a:t>Definition of inappropriate/unsafe/inefficient use</a:t>
            </a:r>
          </a:p>
          <a:p>
            <a:r>
              <a:rPr lang="en-US" sz="2400" b="1" i="0" u="none" strike="noStrike" baseline="0" dirty="0">
                <a:latin typeface="ScalaLancetPro"/>
              </a:rPr>
              <a:t>overuse or misuse </a:t>
            </a:r>
            <a:r>
              <a:rPr lang="en-US" sz="2400" b="0" i="0" u="none" strike="noStrike" baseline="0" dirty="0">
                <a:latin typeface="ScalaLancetPro"/>
              </a:rPr>
              <a:t>(as when antibiotics are taken for a viral disease),</a:t>
            </a:r>
          </a:p>
          <a:p>
            <a:pPr algn="l"/>
            <a:r>
              <a:rPr lang="en-US" sz="2400" b="1" i="0" u="none" strike="noStrike" baseline="0" dirty="0">
                <a:latin typeface="ScalaLancetPro"/>
              </a:rPr>
              <a:t>underuse</a:t>
            </a:r>
            <a:r>
              <a:rPr lang="en-US" sz="2400" b="0" i="0" u="none" strike="noStrike" baseline="0" dirty="0">
                <a:latin typeface="ScalaLancetPro"/>
              </a:rPr>
              <a:t> (poor access to opioids for the management of severe pain, iron &amp; folic acid in pregnancy),</a:t>
            </a:r>
          </a:p>
          <a:p>
            <a:pPr algn="l"/>
            <a:r>
              <a:rPr lang="en-US" sz="2400" b="1" i="0" u="none" strike="noStrike" baseline="0" dirty="0">
                <a:latin typeface="ScalaLancetPro"/>
              </a:rPr>
              <a:t>and unnecessarily expensive use </a:t>
            </a:r>
            <a:r>
              <a:rPr lang="en-US" sz="2400" b="0" i="0" u="none" strike="noStrike" baseline="0" dirty="0">
                <a:latin typeface="ScalaLancetPro"/>
              </a:rPr>
              <a:t>(as when brand-name medicines are used despite the existence of a lower-priced, quality-assured generic alternative).</a:t>
            </a:r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90C500-8DB6-4004-9238-66DA59B8F68E}"/>
              </a:ext>
            </a:extLst>
          </p:cNvPr>
          <p:cNvSpPr txBox="1"/>
          <p:nvPr/>
        </p:nvSpPr>
        <p:spPr>
          <a:xfrm>
            <a:off x="981512" y="4486628"/>
            <a:ext cx="9899009" cy="169033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200" b="1" dirty="0"/>
              <a:t>Consequences: </a:t>
            </a:r>
          </a:p>
          <a:p>
            <a:pPr>
              <a:lnSpc>
                <a:spcPct val="120000"/>
              </a:lnSpc>
            </a:pPr>
            <a:r>
              <a:rPr lang="en-US" sz="2200" dirty="0"/>
              <a:t>-&gt; Waste of resources</a:t>
            </a:r>
          </a:p>
          <a:p>
            <a:pPr>
              <a:lnSpc>
                <a:spcPct val="120000"/>
              </a:lnSpc>
            </a:pPr>
            <a:r>
              <a:rPr lang="en-US" sz="2200" dirty="0"/>
              <a:t>-&gt; Development of antimicrobial resistance</a:t>
            </a:r>
          </a:p>
          <a:p>
            <a:pPr>
              <a:lnSpc>
                <a:spcPct val="120000"/>
              </a:lnSpc>
            </a:pPr>
            <a:r>
              <a:rPr lang="en-US" sz="2200" dirty="0"/>
              <a:t>-&gt; Harmful to health</a:t>
            </a:r>
          </a:p>
        </p:txBody>
      </p:sp>
    </p:spTree>
    <p:extLst>
      <p:ext uri="{BB962C8B-B14F-4D97-AF65-F5344CB8AC3E}">
        <p14:creationId xmlns:p14="http://schemas.microsoft.com/office/powerpoint/2010/main" val="3534361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: Single Corner Rounded 22">
            <a:extLst>
              <a:ext uri="{FF2B5EF4-FFF2-40B4-BE49-F238E27FC236}">
                <a16:creationId xmlns:a16="http://schemas.microsoft.com/office/drawing/2014/main" id="{2BB087C3-F86D-4508-966B-602790F041BA}"/>
              </a:ext>
            </a:extLst>
          </p:cNvPr>
          <p:cNvSpPr/>
          <p:nvPr/>
        </p:nvSpPr>
        <p:spPr>
          <a:xfrm flipH="1">
            <a:off x="2326955" y="1822338"/>
            <a:ext cx="9865044" cy="5065918"/>
          </a:xfrm>
          <a:prstGeom prst="round1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06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628E49C-BD0D-4377-9C64-893C192F0C54}"/>
              </a:ext>
            </a:extLst>
          </p:cNvPr>
          <p:cNvSpPr txBox="1"/>
          <p:nvPr/>
        </p:nvSpPr>
        <p:spPr>
          <a:xfrm>
            <a:off x="2928603" y="406588"/>
            <a:ext cx="9098722" cy="98597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  <a:spcBef>
                <a:spcPts val="140"/>
              </a:spcBef>
            </a:pPr>
            <a:r>
              <a:rPr lang="en-US" sz="2800" b="1" dirty="0">
                <a:solidFill>
                  <a:srgbClr val="002060"/>
                </a:solidFill>
                <a:latin typeface="Bahnschrift" panose="020B0502040204020203" pitchFamily="34" charset="0"/>
              </a:rPr>
              <a:t>“Low hanging fruit” or “Cinderella” strategies to increase efficiency in pharmaceutical expenditure?</a:t>
            </a:r>
            <a:endParaRPr lang="en-US" sz="2800" b="1" dirty="0">
              <a:solidFill>
                <a:srgbClr val="002060"/>
              </a:solidFill>
              <a:latin typeface="Bahnschrift" panose="020B0502040204020203" pitchFamily="34" charset="0"/>
              <a:ea typeface="Times New Roman" panose="02020603050405020304" pitchFamily="18" charset="0"/>
              <a:cs typeface="Segoe UI" panose="020B0502040204020203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3A94106-D01E-4194-B0C0-4383ABA42AA4}"/>
              </a:ext>
            </a:extLst>
          </p:cNvPr>
          <p:cNvSpPr/>
          <p:nvPr/>
        </p:nvSpPr>
        <p:spPr>
          <a:xfrm>
            <a:off x="35307" y="-14791"/>
            <a:ext cx="2326957" cy="6857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159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B8CE3EE-9B92-4CC9-8CDD-0C3CD8DE616F}"/>
              </a:ext>
            </a:extLst>
          </p:cNvPr>
          <p:cNvCxnSpPr>
            <a:cxnSpLocks/>
          </p:cNvCxnSpPr>
          <p:nvPr/>
        </p:nvCxnSpPr>
        <p:spPr>
          <a:xfrm>
            <a:off x="781655" y="1822338"/>
            <a:ext cx="1113794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88AD28AA-A689-46C4-95FE-79676087A724}"/>
              </a:ext>
            </a:extLst>
          </p:cNvPr>
          <p:cNvSpPr txBox="1"/>
          <p:nvPr/>
        </p:nvSpPr>
        <p:spPr>
          <a:xfrm>
            <a:off x="231312" y="722732"/>
            <a:ext cx="2095645" cy="488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575" b="1" dirty="0">
                <a:solidFill>
                  <a:schemeClr val="bg1"/>
                </a:solidFill>
                <a:latin typeface="Bahnschrift SemiBold" panose="020B0502040204020203" pitchFamily="34" charset="0"/>
              </a:rPr>
              <a:t>Background</a:t>
            </a:r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88433C68-11B6-4024-87EB-CCDDA6BD9A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6455385"/>
              </p:ext>
            </p:extLst>
          </p:nvPr>
        </p:nvGraphicFramePr>
        <p:xfrm>
          <a:off x="2510958" y="1999066"/>
          <a:ext cx="9497038" cy="4096893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4909448">
                  <a:extLst>
                    <a:ext uri="{9D8B030D-6E8A-4147-A177-3AD203B41FA5}">
                      <a16:colId xmlns:a16="http://schemas.microsoft.com/office/drawing/2014/main" val="3471706308"/>
                    </a:ext>
                  </a:extLst>
                </a:gridCol>
                <a:gridCol w="4587590">
                  <a:extLst>
                    <a:ext uri="{9D8B030D-6E8A-4147-A177-3AD203B41FA5}">
                      <a16:colId xmlns:a16="http://schemas.microsoft.com/office/drawing/2014/main" val="20052816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“Low hanging fruits”?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“Cinderella”?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8869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963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Health technologies assessment to develop the medicines benefit package (evidence fast track process) </a:t>
                      </a:r>
                      <a:endParaRPr lang="en-US" sz="2000" dirty="0">
                        <a:latin typeface="Bahnschrift Ligh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963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solidFill>
                            <a:srgbClr val="002060"/>
                          </a:solidFill>
                        </a:rPr>
                        <a:t>Reducing wasteful and unsafe use of approved medicines</a:t>
                      </a:r>
                      <a:endParaRPr lang="en-US" sz="2000" b="1" dirty="0">
                        <a:solidFill>
                          <a:srgbClr val="002060"/>
                        </a:solidFill>
                        <a:latin typeface="Bahnschrift Light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89238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963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Medicine procurement (transparency in public sector procurement)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963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solidFill>
                            <a:srgbClr val="002060"/>
                          </a:solidFill>
                        </a:rPr>
                        <a:t>Build local production capacity of medicines and policies that allow for rapid uptake</a:t>
                      </a:r>
                      <a:endParaRPr lang="en-US" sz="2000" b="1" dirty="0">
                        <a:solidFill>
                          <a:srgbClr val="002060"/>
                        </a:solidFill>
                        <a:latin typeface="Bahnschrift Light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27264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Medicines price regulation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7725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963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solidFill>
                            <a:srgbClr val="002060"/>
                          </a:solidFill>
                        </a:rPr>
                        <a:t>Regulation and promotion of INN generic medicines</a:t>
                      </a:r>
                      <a:endParaRPr lang="en-US" sz="2000" b="1" dirty="0">
                        <a:solidFill>
                          <a:srgbClr val="002060"/>
                        </a:solidFill>
                        <a:latin typeface="Bahnschrift Light" panose="020B0502040204020203" pitchFamily="34" charset="0"/>
                      </a:endParaRPr>
                    </a:p>
                    <a:p>
                      <a:pPr marL="0" marR="0" lvl="0" indent="0" algn="l" defTabSz="9963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1" dirty="0">
                        <a:solidFill>
                          <a:srgbClr val="002060"/>
                        </a:solidFill>
                        <a:latin typeface="Bahnschrift Ligh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5119078"/>
                  </a:ext>
                </a:extLst>
              </a:tr>
            </a:tbl>
          </a:graphicData>
        </a:graphic>
      </p:graphicFrame>
      <p:pic>
        <p:nvPicPr>
          <p:cNvPr id="3074" name="Picture 2" descr="Low Hanging Fruit Icons - Download Free Vector Icons | Noun Project">
            <a:extLst>
              <a:ext uri="{FF2B5EF4-FFF2-40B4-BE49-F238E27FC236}">
                <a16:creationId xmlns:a16="http://schemas.microsoft.com/office/drawing/2014/main" id="{6B54BDC6-BEE1-408F-B9DC-073615ADC4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285" y="2095956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AE9801D-BF0B-4043-A164-DF5C048338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261" y="4505555"/>
            <a:ext cx="1841489" cy="1424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1201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EB4F01-3DC5-42C6-8711-7C134AA19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923" y="423848"/>
            <a:ext cx="10515600" cy="599609"/>
          </a:xfrm>
        </p:spPr>
        <p:txBody>
          <a:bodyPr>
            <a:normAutofit fontScale="90000"/>
          </a:bodyPr>
          <a:lstStyle/>
          <a:p>
            <a:r>
              <a:rPr lang="en-US" sz="3500" b="1" dirty="0"/>
              <a:t>WHO recommended policies to promote safe and efficient use 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3924A58B-0B30-462E-9FEF-9610000E9B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721874"/>
              </p:ext>
            </p:extLst>
          </p:nvPr>
        </p:nvGraphicFramePr>
        <p:xfrm>
          <a:off x="1047924" y="1275127"/>
          <a:ext cx="10515599" cy="4404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27122">
                  <a:extLst>
                    <a:ext uri="{9D8B030D-6E8A-4147-A177-3AD203B41FA5}">
                      <a16:colId xmlns:a16="http://schemas.microsoft.com/office/drawing/2014/main" val="3456935387"/>
                    </a:ext>
                  </a:extLst>
                </a:gridCol>
                <a:gridCol w="7788477">
                  <a:extLst>
                    <a:ext uri="{9D8B030D-6E8A-4147-A177-3AD203B41FA5}">
                      <a16:colId xmlns:a16="http://schemas.microsoft.com/office/drawing/2014/main" val="1467039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Sector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Recommendations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21144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+mn-lt"/>
                        </a:rPr>
                        <a:t>Regulation and Governance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i="0" dirty="0">
                          <a:solidFill>
                            <a:srgbClr val="20313B"/>
                          </a:solidFill>
                          <a:effectLst/>
                          <a:latin typeface="+mn-lt"/>
                        </a:rPr>
                        <a:t>-Establishment of a multidisciplinary national body to coordinate policies on medicine use</a:t>
                      </a:r>
                    </a:p>
                    <a:p>
                      <a:r>
                        <a:rPr lang="en-US" b="0" i="0" dirty="0">
                          <a:solidFill>
                            <a:srgbClr val="20313B"/>
                          </a:solidFill>
                          <a:effectLst/>
                          <a:latin typeface="+mn-lt"/>
                        </a:rPr>
                        <a:t>-Use of appropriate and enforced regulation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i="0" dirty="0">
                          <a:solidFill>
                            <a:srgbClr val="20313B"/>
                          </a:solidFill>
                          <a:effectLst/>
                          <a:latin typeface="+mn-lt"/>
                        </a:rPr>
                        <a:t>-Sufficient government expenditure to ensure availability of medicines and staff.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728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+mn-lt"/>
                        </a:rPr>
                        <a:t>Institutional management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i="0" dirty="0">
                          <a:solidFill>
                            <a:srgbClr val="20313B"/>
                          </a:solidFill>
                          <a:effectLst/>
                          <a:latin typeface="+mn-lt"/>
                        </a:rPr>
                        <a:t>-Development and use of clinical guidelines</a:t>
                      </a:r>
                    </a:p>
                    <a:p>
                      <a:r>
                        <a:rPr lang="en-US" b="0" i="0" dirty="0">
                          <a:solidFill>
                            <a:srgbClr val="20313B"/>
                          </a:solidFill>
                          <a:effectLst/>
                          <a:latin typeface="+mn-lt"/>
                        </a:rPr>
                        <a:t>-Development and use of national essential medicines list</a:t>
                      </a:r>
                    </a:p>
                    <a:p>
                      <a:r>
                        <a:rPr lang="en-US" b="0" i="0" dirty="0">
                          <a:solidFill>
                            <a:srgbClr val="20313B"/>
                          </a:solidFill>
                          <a:effectLst/>
                          <a:latin typeface="+mn-lt"/>
                        </a:rPr>
                        <a:t>-Establishment of drug and therapeutics committees in districts and hospitals</a:t>
                      </a:r>
                    </a:p>
                    <a:p>
                      <a:r>
                        <a:rPr lang="en-US" b="0" i="0" dirty="0">
                          <a:solidFill>
                            <a:srgbClr val="20313B"/>
                          </a:solidFill>
                          <a:effectLst/>
                          <a:latin typeface="+mn-lt"/>
                        </a:rPr>
                        <a:t>-Supervision, audit and feedback</a:t>
                      </a:r>
                    </a:p>
                    <a:p>
                      <a:r>
                        <a:rPr lang="en-US" b="0" i="0" dirty="0">
                          <a:solidFill>
                            <a:srgbClr val="20313B"/>
                          </a:solidFill>
                          <a:effectLst/>
                          <a:latin typeface="+mn-lt"/>
                        </a:rPr>
                        <a:t>-Use of independent information on medicines</a:t>
                      </a:r>
                      <a:endParaRPr lang="en-US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62489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+mn-lt"/>
                        </a:rPr>
                        <a:t>Health professional education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i="0" dirty="0">
                          <a:solidFill>
                            <a:srgbClr val="20313B"/>
                          </a:solidFill>
                          <a:effectLst/>
                          <a:latin typeface="+mn-lt"/>
                        </a:rPr>
                        <a:t>-Inclusion of problem-based pharmacotherapy training in undergraduate curricula</a:t>
                      </a:r>
                    </a:p>
                    <a:p>
                      <a:r>
                        <a:rPr lang="en-US" b="0" i="0" dirty="0">
                          <a:solidFill>
                            <a:srgbClr val="20313B"/>
                          </a:solidFill>
                          <a:effectLst/>
                          <a:latin typeface="+mn-lt"/>
                        </a:rPr>
                        <a:t>-Continuing in-service medical education as a licensure requirement</a:t>
                      </a:r>
                      <a:endParaRPr lang="en-US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2526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+mn-lt"/>
                        </a:rPr>
                        <a:t>Market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i="0" dirty="0">
                          <a:solidFill>
                            <a:srgbClr val="20313B"/>
                          </a:solidFill>
                          <a:effectLst/>
                          <a:latin typeface="+mn-lt"/>
                        </a:rPr>
                        <a:t>-Avoidance of perverse financial incentives</a:t>
                      </a:r>
                      <a:endParaRPr lang="en-US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98020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+mn-lt"/>
                        </a:rPr>
                        <a:t>Population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i="0" dirty="0">
                          <a:solidFill>
                            <a:srgbClr val="20313B"/>
                          </a:solidFill>
                          <a:effectLst/>
                          <a:latin typeface="+mn-lt"/>
                        </a:rPr>
                        <a:t>-Public education about medicines</a:t>
                      </a:r>
                      <a:endParaRPr lang="en-US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39550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07765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99ED5833-B85B-4103-8A3B-CAB0308E6C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F8B61F-CF62-4572-934F-0834F0AA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8604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The problems and underlying factors are not unique to Latin America – example USA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077DC18-104B-4BF1-A691-72BBC57395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736" y="2365285"/>
            <a:ext cx="4281257" cy="39387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8983A35-102E-4810-B5DE-BD21CE028D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6213" y="2365285"/>
            <a:ext cx="4400844" cy="3938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7840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: Single Corner Rounded 22">
            <a:extLst>
              <a:ext uri="{FF2B5EF4-FFF2-40B4-BE49-F238E27FC236}">
                <a16:creationId xmlns:a16="http://schemas.microsoft.com/office/drawing/2014/main" id="{2BB087C3-F86D-4508-966B-602790F041BA}"/>
              </a:ext>
            </a:extLst>
          </p:cNvPr>
          <p:cNvSpPr/>
          <p:nvPr/>
        </p:nvSpPr>
        <p:spPr>
          <a:xfrm flipH="1">
            <a:off x="2387141" y="1792081"/>
            <a:ext cx="9804858" cy="5065918"/>
          </a:xfrm>
          <a:prstGeom prst="round1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lnSpc>
                <a:spcPct val="120000"/>
              </a:lnSpc>
              <a:spcAft>
                <a:spcPts val="1200"/>
              </a:spcAft>
            </a:pPr>
            <a:endParaRPr lang="en-US" sz="2200" dirty="0">
              <a:latin typeface="Bahnschrift Light" panose="020B0502040204020203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628E49C-BD0D-4377-9C64-893C192F0C54}"/>
              </a:ext>
            </a:extLst>
          </p:cNvPr>
          <p:cNvSpPr txBox="1"/>
          <p:nvPr/>
        </p:nvSpPr>
        <p:spPr>
          <a:xfrm>
            <a:off x="2928602" y="329919"/>
            <a:ext cx="9263397" cy="117230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  <a:spcBef>
                <a:spcPts val="140"/>
              </a:spcBef>
            </a:pPr>
            <a:r>
              <a:rPr lang="en-US" sz="3433" b="1" dirty="0">
                <a:solidFill>
                  <a:srgbClr val="002060"/>
                </a:solidFill>
                <a:latin typeface="Bahnschrift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Overall, one third of all health expenditure in LAC is out-of-pocket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3A94106-D01E-4194-B0C0-4383ABA42AA4}"/>
              </a:ext>
            </a:extLst>
          </p:cNvPr>
          <p:cNvSpPr/>
          <p:nvPr/>
        </p:nvSpPr>
        <p:spPr>
          <a:xfrm>
            <a:off x="0" y="0"/>
            <a:ext cx="2326957" cy="6857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159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B8CE3EE-9B92-4CC9-8CDD-0C3CD8DE616F}"/>
              </a:ext>
            </a:extLst>
          </p:cNvPr>
          <p:cNvCxnSpPr>
            <a:cxnSpLocks/>
          </p:cNvCxnSpPr>
          <p:nvPr/>
        </p:nvCxnSpPr>
        <p:spPr>
          <a:xfrm>
            <a:off x="781655" y="1822338"/>
            <a:ext cx="1113794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88AD28AA-A689-46C4-95FE-79676087A724}"/>
              </a:ext>
            </a:extLst>
          </p:cNvPr>
          <p:cNvSpPr txBox="1"/>
          <p:nvPr/>
        </p:nvSpPr>
        <p:spPr>
          <a:xfrm>
            <a:off x="231312" y="797783"/>
            <a:ext cx="2095645" cy="488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575" b="1" dirty="0">
                <a:solidFill>
                  <a:schemeClr val="bg1"/>
                </a:solidFill>
                <a:latin typeface="Bahnschrift SemiBold" panose="020B0502040204020203" pitchFamily="34" charset="0"/>
              </a:rPr>
              <a:t>Background</a:t>
            </a:r>
          </a:p>
        </p:txBody>
      </p:sp>
      <p:pic>
        <p:nvPicPr>
          <p:cNvPr id="2050" name="Picture 2" descr="Out Of Pocket Costs Icons - Download Free Vector Icons | Noun Project">
            <a:extLst>
              <a:ext uri="{FF2B5EF4-FFF2-40B4-BE49-F238E27FC236}">
                <a16:creationId xmlns:a16="http://schemas.microsoft.com/office/drawing/2014/main" id="{3483AAB9-1B17-48B5-8357-8931F27179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4" y="227462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ree Medicine Icon, Symbol. PNG, SVG Download.">
            <a:extLst>
              <a:ext uri="{FF2B5EF4-FFF2-40B4-BE49-F238E27FC236}">
                <a16:creationId xmlns:a16="http://schemas.microsoft.com/office/drawing/2014/main" id="{C2A62C84-F926-4790-B1D0-64276E2AAF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4" y="4631901"/>
            <a:ext cx="1958470" cy="1958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Out-of-pocket healthcare costs are high across much of Latin America">
            <a:extLst>
              <a:ext uri="{FF2B5EF4-FFF2-40B4-BE49-F238E27FC236}">
                <a16:creationId xmlns:a16="http://schemas.microsoft.com/office/drawing/2014/main" id="{1E8E144D-7DD7-4C83-AEDE-B7330A07E9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6600" y="1798274"/>
            <a:ext cx="9665399" cy="4413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9B34A33-24C3-4254-9088-855275A4D466}"/>
              </a:ext>
            </a:extLst>
          </p:cNvPr>
          <p:cNvSpPr txBox="1"/>
          <p:nvPr/>
        </p:nvSpPr>
        <p:spPr>
          <a:xfrm>
            <a:off x="3130063" y="6318738"/>
            <a:ext cx="84992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https://www.weforum.org/agenda/2020/07/covid-19-sustainable-health-systems-latin-america/</a:t>
            </a:r>
          </a:p>
        </p:txBody>
      </p:sp>
    </p:spTree>
    <p:extLst>
      <p:ext uri="{BB962C8B-B14F-4D97-AF65-F5344CB8AC3E}">
        <p14:creationId xmlns:p14="http://schemas.microsoft.com/office/powerpoint/2010/main" val="8566561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: Single Corner Rounded 22">
            <a:extLst>
              <a:ext uri="{FF2B5EF4-FFF2-40B4-BE49-F238E27FC236}">
                <a16:creationId xmlns:a16="http://schemas.microsoft.com/office/drawing/2014/main" id="{2BB087C3-F86D-4508-966B-602790F041BA}"/>
              </a:ext>
            </a:extLst>
          </p:cNvPr>
          <p:cNvSpPr/>
          <p:nvPr/>
        </p:nvSpPr>
        <p:spPr>
          <a:xfrm flipH="1">
            <a:off x="2387141" y="1792081"/>
            <a:ext cx="9804858" cy="5065918"/>
          </a:xfrm>
          <a:prstGeom prst="round1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756" lvl="1" indent="-342900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sz="2200" dirty="0">
              <a:latin typeface="Bahnschrift Light" panose="020B0502040204020203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628E49C-BD0D-4377-9C64-893C192F0C54}"/>
              </a:ext>
            </a:extLst>
          </p:cNvPr>
          <p:cNvSpPr txBox="1"/>
          <p:nvPr/>
        </p:nvSpPr>
        <p:spPr>
          <a:xfrm>
            <a:off x="2697291" y="241979"/>
            <a:ext cx="9263397" cy="133838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  <a:spcBef>
                <a:spcPts val="140"/>
              </a:spcBef>
            </a:pPr>
            <a:r>
              <a:rPr lang="en-US" sz="2600" b="1" dirty="0">
                <a:solidFill>
                  <a:srgbClr val="002060"/>
                </a:solidFill>
                <a:latin typeface="Bahnschrift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OOPE on medicines and services as a percentage of total OOPE for households (average per country) in seven countries of the Region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3A94106-D01E-4194-B0C0-4383ABA42AA4}"/>
              </a:ext>
            </a:extLst>
          </p:cNvPr>
          <p:cNvSpPr/>
          <p:nvPr/>
        </p:nvSpPr>
        <p:spPr>
          <a:xfrm>
            <a:off x="0" y="0"/>
            <a:ext cx="2326957" cy="6857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159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B8CE3EE-9B92-4CC9-8CDD-0C3CD8DE616F}"/>
              </a:ext>
            </a:extLst>
          </p:cNvPr>
          <p:cNvCxnSpPr>
            <a:cxnSpLocks/>
          </p:cNvCxnSpPr>
          <p:nvPr/>
        </p:nvCxnSpPr>
        <p:spPr>
          <a:xfrm>
            <a:off x="781655" y="1822338"/>
            <a:ext cx="1113794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88AD28AA-A689-46C4-95FE-79676087A724}"/>
              </a:ext>
            </a:extLst>
          </p:cNvPr>
          <p:cNvSpPr txBox="1"/>
          <p:nvPr/>
        </p:nvSpPr>
        <p:spPr>
          <a:xfrm>
            <a:off x="231312" y="797783"/>
            <a:ext cx="2095645" cy="488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575" b="1" dirty="0">
                <a:solidFill>
                  <a:schemeClr val="bg1"/>
                </a:solidFill>
                <a:latin typeface="Bahnschrift SemiBold" panose="020B0502040204020203" pitchFamily="34" charset="0"/>
              </a:rPr>
              <a:t>Background</a:t>
            </a:r>
          </a:p>
        </p:txBody>
      </p:sp>
      <p:pic>
        <p:nvPicPr>
          <p:cNvPr id="2050" name="Picture 2" descr="Out Of Pocket Costs Icons - Download Free Vector Icons | Noun Project">
            <a:extLst>
              <a:ext uri="{FF2B5EF4-FFF2-40B4-BE49-F238E27FC236}">
                <a16:creationId xmlns:a16="http://schemas.microsoft.com/office/drawing/2014/main" id="{3483AAB9-1B17-48B5-8357-8931F27179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4" y="227462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ree Medicine Icon, Symbol. PNG, SVG Download.">
            <a:extLst>
              <a:ext uri="{FF2B5EF4-FFF2-40B4-BE49-F238E27FC236}">
                <a16:creationId xmlns:a16="http://schemas.microsoft.com/office/drawing/2014/main" id="{C2A62C84-F926-4790-B1D0-64276E2AAF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4" y="4631901"/>
            <a:ext cx="1958470" cy="1958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F46858C-0D89-4AC3-BFCF-65426B818C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67595" y="2008192"/>
            <a:ext cx="7908966" cy="458217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5A6EDF2-465F-458A-862E-7BA1BB4CAE27}"/>
              </a:ext>
            </a:extLst>
          </p:cNvPr>
          <p:cNvSpPr txBox="1"/>
          <p:nvPr/>
        </p:nvSpPr>
        <p:spPr>
          <a:xfrm>
            <a:off x="5628904" y="2274620"/>
            <a:ext cx="1650670" cy="3271157"/>
          </a:xfrm>
          <a:prstGeom prst="rect">
            <a:avLst/>
          </a:prstGeom>
          <a:noFill/>
          <a:ln w="6032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C06E484-5D66-4A81-81B8-E8ECB282D566}"/>
              </a:ext>
            </a:extLst>
          </p:cNvPr>
          <p:cNvSpPr txBox="1"/>
          <p:nvPr/>
        </p:nvSpPr>
        <p:spPr>
          <a:xfrm>
            <a:off x="7263739" y="6396928"/>
            <a:ext cx="49282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dirty="0"/>
              <a:t>Cid et al </a:t>
            </a:r>
            <a:r>
              <a:rPr lang="es-ES" dirty="0" err="1"/>
              <a:t>Rev</a:t>
            </a:r>
            <a:r>
              <a:rPr lang="es-ES" dirty="0"/>
              <a:t> </a:t>
            </a:r>
            <a:r>
              <a:rPr lang="es-ES" dirty="0" err="1"/>
              <a:t>Panam</a:t>
            </a:r>
            <a:r>
              <a:rPr lang="es-ES" dirty="0"/>
              <a:t> Salud Publica. 2021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5000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: Single Corner Rounded 22">
            <a:extLst>
              <a:ext uri="{FF2B5EF4-FFF2-40B4-BE49-F238E27FC236}">
                <a16:creationId xmlns:a16="http://schemas.microsoft.com/office/drawing/2014/main" id="{2BB087C3-F86D-4508-966B-602790F041BA}"/>
              </a:ext>
            </a:extLst>
          </p:cNvPr>
          <p:cNvSpPr/>
          <p:nvPr/>
        </p:nvSpPr>
        <p:spPr>
          <a:xfrm flipH="1">
            <a:off x="2326957" y="1822338"/>
            <a:ext cx="9865042" cy="5065918"/>
          </a:xfrm>
          <a:prstGeom prst="round1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756" lvl="1" indent="-342900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sz="22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628E49C-BD0D-4377-9C64-893C192F0C54}"/>
              </a:ext>
            </a:extLst>
          </p:cNvPr>
          <p:cNvSpPr txBox="1"/>
          <p:nvPr/>
        </p:nvSpPr>
        <p:spPr>
          <a:xfrm>
            <a:off x="2627779" y="433872"/>
            <a:ext cx="9263397" cy="11062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  <a:spcBef>
                <a:spcPts val="140"/>
              </a:spcBef>
            </a:pPr>
            <a:r>
              <a:rPr lang="es-ES" sz="3200" b="1" dirty="0" err="1">
                <a:solidFill>
                  <a:srgbClr val="002060"/>
                </a:solidFill>
                <a:latin typeface="Bahnschrift" panose="020B0502040204020203" pitchFamily="34" charset="0"/>
              </a:rPr>
              <a:t>One</a:t>
            </a:r>
            <a:r>
              <a:rPr lang="es-ES" sz="3200" b="1" dirty="0">
                <a:solidFill>
                  <a:srgbClr val="002060"/>
                </a:solidFill>
                <a:latin typeface="Bahnschrift" panose="020B0502040204020203" pitchFamily="34" charset="0"/>
              </a:rPr>
              <a:t> of </a:t>
            </a:r>
            <a:r>
              <a:rPr lang="es-ES" sz="3200" b="1" dirty="0" err="1">
                <a:solidFill>
                  <a:srgbClr val="002060"/>
                </a:solidFill>
                <a:latin typeface="Bahnschrift" panose="020B0502040204020203" pitchFamily="34" charset="0"/>
              </a:rPr>
              <a:t>the</a:t>
            </a:r>
            <a:r>
              <a:rPr lang="es-ES" sz="3200" b="1" dirty="0">
                <a:solidFill>
                  <a:srgbClr val="002060"/>
                </a:solidFill>
                <a:latin typeface="Bahnschrift" panose="020B0502040204020203" pitchFamily="34" charset="0"/>
              </a:rPr>
              <a:t> </a:t>
            </a:r>
            <a:r>
              <a:rPr lang="es-ES" sz="3200" b="1" dirty="0" err="1">
                <a:solidFill>
                  <a:srgbClr val="002060"/>
                </a:solidFill>
                <a:latin typeface="Bahnschrift" panose="020B0502040204020203" pitchFamily="34" charset="0"/>
              </a:rPr>
              <a:t>key</a:t>
            </a:r>
            <a:r>
              <a:rPr lang="es-ES" sz="3200" b="1" dirty="0">
                <a:solidFill>
                  <a:srgbClr val="002060"/>
                </a:solidFill>
                <a:latin typeface="Bahnschrift" panose="020B0502040204020203" pitchFamily="34" charset="0"/>
              </a:rPr>
              <a:t> </a:t>
            </a:r>
            <a:r>
              <a:rPr lang="es-ES" sz="3200" b="1" dirty="0" err="1">
                <a:solidFill>
                  <a:srgbClr val="002060"/>
                </a:solidFill>
                <a:latin typeface="Bahnschrift" panose="020B0502040204020203" pitchFamily="34" charset="0"/>
              </a:rPr>
              <a:t>policies</a:t>
            </a:r>
            <a:r>
              <a:rPr lang="es-ES" sz="3200" b="1" dirty="0">
                <a:solidFill>
                  <a:srgbClr val="002060"/>
                </a:solidFill>
                <a:latin typeface="Bahnschrift" panose="020B0502040204020203" pitchFamily="34" charset="0"/>
              </a:rPr>
              <a:t> </a:t>
            </a:r>
            <a:r>
              <a:rPr lang="es-ES" sz="3200" b="1" dirty="0" err="1">
                <a:solidFill>
                  <a:srgbClr val="002060"/>
                </a:solidFill>
                <a:latin typeface="Bahnschrift" panose="020B0502040204020203" pitchFamily="34" charset="0"/>
              </a:rPr>
              <a:t>to</a:t>
            </a:r>
            <a:r>
              <a:rPr lang="es-ES" sz="3200" b="1" dirty="0">
                <a:solidFill>
                  <a:srgbClr val="002060"/>
                </a:solidFill>
                <a:latin typeface="Bahnschrift" panose="020B0502040204020203" pitchFamily="34" charset="0"/>
              </a:rPr>
              <a:t> reduce </a:t>
            </a:r>
            <a:r>
              <a:rPr lang="es-ES" sz="3200" b="1" dirty="0" err="1">
                <a:solidFill>
                  <a:srgbClr val="002060"/>
                </a:solidFill>
                <a:latin typeface="Bahnschrift" panose="020B0502040204020203" pitchFamily="34" charset="0"/>
              </a:rPr>
              <a:t>out</a:t>
            </a:r>
            <a:r>
              <a:rPr lang="es-ES" sz="3200" b="1" dirty="0">
                <a:solidFill>
                  <a:srgbClr val="002060"/>
                </a:solidFill>
                <a:latin typeface="Bahnschrift" panose="020B0502040204020203" pitchFamily="34" charset="0"/>
              </a:rPr>
              <a:t>-of-</a:t>
            </a:r>
            <a:r>
              <a:rPr lang="es-ES" sz="3200" b="1" dirty="0" err="1">
                <a:solidFill>
                  <a:srgbClr val="002060"/>
                </a:solidFill>
                <a:latin typeface="Bahnschrift" panose="020B0502040204020203" pitchFamily="34" charset="0"/>
              </a:rPr>
              <a:t>pocket</a:t>
            </a:r>
            <a:r>
              <a:rPr lang="es-ES" sz="3200" b="1" dirty="0">
                <a:solidFill>
                  <a:srgbClr val="002060"/>
                </a:solidFill>
                <a:latin typeface="Bahnschrift" panose="020B0502040204020203" pitchFamily="34" charset="0"/>
              </a:rPr>
              <a:t> </a:t>
            </a:r>
            <a:r>
              <a:rPr lang="es-ES" sz="3200" b="1" dirty="0" err="1">
                <a:solidFill>
                  <a:srgbClr val="002060"/>
                </a:solidFill>
                <a:latin typeface="Bahnschrift" panose="020B0502040204020203" pitchFamily="34" charset="0"/>
              </a:rPr>
              <a:t>expenditure</a:t>
            </a:r>
            <a:r>
              <a:rPr lang="es-ES" sz="3200" b="1" dirty="0">
                <a:solidFill>
                  <a:srgbClr val="002060"/>
                </a:solidFill>
                <a:latin typeface="Bahnschrift" panose="020B0502040204020203" pitchFamily="34" charset="0"/>
              </a:rPr>
              <a:t>: </a:t>
            </a:r>
            <a:r>
              <a:rPr lang="es-ES" sz="3200" b="1" dirty="0" err="1">
                <a:solidFill>
                  <a:srgbClr val="002060"/>
                </a:solidFill>
                <a:latin typeface="Bahnschrift" panose="020B0502040204020203" pitchFamily="34" charset="0"/>
              </a:rPr>
              <a:t>Promotion</a:t>
            </a:r>
            <a:r>
              <a:rPr lang="es-ES" sz="3200" b="1" dirty="0">
                <a:solidFill>
                  <a:srgbClr val="002060"/>
                </a:solidFill>
                <a:latin typeface="Bahnschrift" panose="020B0502040204020203" pitchFamily="34" charset="0"/>
              </a:rPr>
              <a:t> of </a:t>
            </a:r>
            <a:r>
              <a:rPr lang="es-ES" sz="3200" b="1" dirty="0" err="1">
                <a:solidFill>
                  <a:srgbClr val="002060"/>
                </a:solidFill>
                <a:latin typeface="Bahnschrift" panose="020B0502040204020203" pitchFamily="34" charset="0"/>
              </a:rPr>
              <a:t>Generic</a:t>
            </a:r>
            <a:r>
              <a:rPr lang="es-ES" sz="3200" b="1" dirty="0">
                <a:solidFill>
                  <a:srgbClr val="002060"/>
                </a:solidFill>
                <a:latin typeface="Bahnschrift" panose="020B0502040204020203" pitchFamily="34" charset="0"/>
              </a:rPr>
              <a:t> Medicines</a:t>
            </a:r>
            <a:endParaRPr lang="en-US" sz="3433" b="1" dirty="0">
              <a:solidFill>
                <a:srgbClr val="002060"/>
              </a:solidFill>
              <a:latin typeface="Bahnschrift" panose="020B0502040204020203" pitchFamily="34" charset="0"/>
              <a:ea typeface="Times New Roman" panose="02020603050405020304" pitchFamily="18" charset="0"/>
              <a:cs typeface="Segoe UI" panose="020B0502040204020203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3A94106-D01E-4194-B0C0-4383ABA42AA4}"/>
              </a:ext>
            </a:extLst>
          </p:cNvPr>
          <p:cNvSpPr/>
          <p:nvPr/>
        </p:nvSpPr>
        <p:spPr>
          <a:xfrm>
            <a:off x="0" y="9809"/>
            <a:ext cx="2326957" cy="6857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159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B8CE3EE-9B92-4CC9-8CDD-0C3CD8DE616F}"/>
              </a:ext>
            </a:extLst>
          </p:cNvPr>
          <p:cNvCxnSpPr>
            <a:cxnSpLocks/>
          </p:cNvCxnSpPr>
          <p:nvPr/>
        </p:nvCxnSpPr>
        <p:spPr>
          <a:xfrm>
            <a:off x="781655" y="1822338"/>
            <a:ext cx="1113794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88AD28AA-A689-46C4-95FE-79676087A724}"/>
              </a:ext>
            </a:extLst>
          </p:cNvPr>
          <p:cNvSpPr txBox="1"/>
          <p:nvPr/>
        </p:nvSpPr>
        <p:spPr>
          <a:xfrm>
            <a:off x="231312" y="389894"/>
            <a:ext cx="2095645" cy="1281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575" b="1" dirty="0">
                <a:solidFill>
                  <a:schemeClr val="bg1"/>
                </a:solidFill>
                <a:latin typeface="Bahnschrift SemiBold" panose="020B0502040204020203" pitchFamily="34" charset="0"/>
              </a:rPr>
              <a:t>Generic medicines policies</a:t>
            </a:r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7891CCFB-45CE-405E-8C1C-9BF621845E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1371589"/>
              </p:ext>
            </p:extLst>
          </p:nvPr>
        </p:nvGraphicFramePr>
        <p:xfrm>
          <a:off x="2395539" y="2051319"/>
          <a:ext cx="9263397" cy="452323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4523">
                  <a:extLst>
                    <a:ext uri="{9D8B030D-6E8A-4147-A177-3AD203B41FA5}">
                      <a16:colId xmlns:a16="http://schemas.microsoft.com/office/drawing/2014/main" val="3233047141"/>
                    </a:ext>
                  </a:extLst>
                </a:gridCol>
                <a:gridCol w="7358874">
                  <a:extLst>
                    <a:ext uri="{9D8B030D-6E8A-4147-A177-3AD203B41FA5}">
                      <a16:colId xmlns:a16="http://schemas.microsoft.com/office/drawing/2014/main" val="5849274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>
                        <a:lnSpc>
                          <a:spcPct val="120000"/>
                        </a:lnSpc>
                      </a:pPr>
                      <a:endParaRPr lang="en-US" sz="2200" b="0" dirty="0">
                        <a:solidFill>
                          <a:srgbClr val="000000"/>
                        </a:solidFill>
                      </a:endParaRPr>
                    </a:p>
                    <a:p>
                      <a:pPr rtl="0">
                        <a:lnSpc>
                          <a:spcPct val="120000"/>
                        </a:lnSpc>
                      </a:pPr>
                      <a:r>
                        <a:rPr lang="en-US" sz="2200" b="0" dirty="0">
                          <a:solidFill>
                            <a:srgbClr val="000000"/>
                          </a:solidFill>
                        </a:rPr>
                        <a:t>P</a:t>
                      </a:r>
                      <a:r>
                        <a:rPr lang="en-US" sz="2200" b="0" dirty="0">
                          <a:solidFill>
                            <a:srgbClr val="000000"/>
                          </a:solidFill>
                          <a:effectLst/>
                        </a:rPr>
                        <a:t>rescription by international non-proprietary name (INN) </a:t>
                      </a:r>
                    </a:p>
                    <a:p>
                      <a:endParaRPr lang="en-US" sz="2200" b="0" dirty="0">
                        <a:latin typeface="Bahnschrift Light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48085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200" b="0" dirty="0">
                        <a:solidFill>
                          <a:srgbClr val="000000"/>
                        </a:solidFill>
                      </a:endParaRPr>
                    </a:p>
                    <a:p>
                      <a:r>
                        <a:rPr lang="en-US" sz="2200" b="0" dirty="0">
                          <a:solidFill>
                            <a:srgbClr val="000000"/>
                          </a:solidFill>
                        </a:rPr>
                        <a:t>S</a:t>
                      </a:r>
                      <a:r>
                        <a:rPr lang="en-US" sz="2200" b="0" dirty="0">
                          <a:solidFill>
                            <a:srgbClr val="000000"/>
                          </a:solidFill>
                          <a:effectLst/>
                        </a:rPr>
                        <a:t>ubstitution</a:t>
                      </a:r>
                    </a:p>
                    <a:p>
                      <a:endParaRPr lang="en-US" sz="2200" b="0" dirty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endParaRPr lang="en-US" sz="2200" b="0" dirty="0">
                        <a:latin typeface="Bahnschrift Light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84319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963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0" dirty="0">
                          <a:solidFill>
                            <a:srgbClr val="000000"/>
                          </a:solidFill>
                        </a:rPr>
                        <a:t>P</a:t>
                      </a:r>
                      <a:r>
                        <a:rPr lang="en-US" sz="2200" b="0" dirty="0">
                          <a:solidFill>
                            <a:srgbClr val="000000"/>
                          </a:solidFill>
                          <a:effectLst/>
                        </a:rPr>
                        <a:t>rice transparency</a:t>
                      </a:r>
                      <a:endParaRPr lang="en-US" sz="2200" b="0" dirty="0"/>
                    </a:p>
                    <a:p>
                      <a:endParaRPr lang="en-US" sz="2200" b="0" dirty="0"/>
                    </a:p>
                    <a:p>
                      <a:endParaRPr lang="en-US" sz="2200" b="0" dirty="0">
                        <a:latin typeface="Bahnschrift Light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46578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963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0" dirty="0">
                          <a:solidFill>
                            <a:srgbClr val="000000"/>
                          </a:solidFill>
                          <a:effectLst/>
                        </a:rPr>
                        <a:t>Bioequivalence </a:t>
                      </a:r>
                    </a:p>
                    <a:p>
                      <a:endParaRPr lang="en-US" sz="2200" b="0" dirty="0">
                        <a:latin typeface="Bahnschrift Light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2323469"/>
                  </a:ext>
                </a:extLst>
              </a:tr>
            </a:tbl>
          </a:graphicData>
        </a:graphic>
      </p:graphicFrame>
      <p:pic>
        <p:nvPicPr>
          <p:cNvPr id="4098" name="Picture 2" descr="41 BEST &quot;Prescription Icon&quot; IMAGES, STOCK PHOTOS &amp; VECTORS | Adobe Stock">
            <a:extLst>
              <a:ext uri="{FF2B5EF4-FFF2-40B4-BE49-F238E27FC236}">
                <a16:creationId xmlns:a16="http://schemas.microsoft.com/office/drawing/2014/main" id="{3D29F62E-C130-4D8F-82AA-B3C306B5C0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696" y="2049596"/>
            <a:ext cx="1266201" cy="1266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Substitution Icons - Download Free Vector Icons | Noun Project">
            <a:extLst>
              <a:ext uri="{FF2B5EF4-FFF2-40B4-BE49-F238E27FC236}">
                <a16:creationId xmlns:a16="http://schemas.microsoft.com/office/drawing/2014/main" id="{1D89EFFE-CAEC-4F03-AB74-85A7A4808E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484" y="3241372"/>
            <a:ext cx="1189413" cy="1071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Transparency - Free security icons">
            <a:extLst>
              <a:ext uri="{FF2B5EF4-FFF2-40B4-BE49-F238E27FC236}">
                <a16:creationId xmlns:a16="http://schemas.microsoft.com/office/drawing/2014/main" id="{B7C00CCF-37CF-413A-AF32-F222FD7ABF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8790" y="4567732"/>
            <a:ext cx="913224" cy="913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Equivalent Icons - Download Free Vector Icons | Noun Project">
            <a:extLst>
              <a:ext uri="{FF2B5EF4-FFF2-40B4-BE49-F238E27FC236}">
                <a16:creationId xmlns:a16="http://schemas.microsoft.com/office/drawing/2014/main" id="{673C7EE4-3CC2-490F-882A-78D20EE23B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6543" y="5553177"/>
            <a:ext cx="1250354" cy="1250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30587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: Single Corner Rounded 22">
            <a:extLst>
              <a:ext uri="{FF2B5EF4-FFF2-40B4-BE49-F238E27FC236}">
                <a16:creationId xmlns:a16="http://schemas.microsoft.com/office/drawing/2014/main" id="{2BB087C3-F86D-4508-966B-602790F041BA}"/>
              </a:ext>
            </a:extLst>
          </p:cNvPr>
          <p:cNvSpPr/>
          <p:nvPr/>
        </p:nvSpPr>
        <p:spPr>
          <a:xfrm flipH="1">
            <a:off x="2326957" y="1801890"/>
            <a:ext cx="9865042" cy="2425607"/>
          </a:xfrm>
          <a:prstGeom prst="round1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spcBef>
                <a:spcPts val="1200"/>
              </a:spcBef>
            </a:pPr>
            <a:r>
              <a:rPr lang="en-US" sz="2000" dirty="0">
                <a:solidFill>
                  <a:srgbClr val="000000"/>
                </a:solidFill>
                <a:effectLst/>
                <a:latin typeface="Bahnschrift Light" panose="020B0502040204020203" pitchFamily="34" charset="0"/>
              </a:rPr>
              <a:t>In many </a:t>
            </a:r>
            <a:r>
              <a:rPr lang="en-US" sz="2000" dirty="0">
                <a:solidFill>
                  <a:srgbClr val="000000"/>
                </a:solidFill>
                <a:latin typeface="Bahnschrift Light" panose="020B0502040204020203" pitchFamily="34" charset="0"/>
              </a:rPr>
              <a:t>countries in the </a:t>
            </a:r>
            <a:r>
              <a:rPr lang="en-US" sz="2000" dirty="0" err="1">
                <a:solidFill>
                  <a:srgbClr val="000000"/>
                </a:solidFill>
                <a:latin typeface="Bahnschrift Light" panose="020B0502040204020203" pitchFamily="34" charset="0"/>
              </a:rPr>
              <a:t>Amercias</a:t>
            </a:r>
            <a:r>
              <a:rPr lang="en-US" sz="2000" dirty="0">
                <a:solidFill>
                  <a:srgbClr val="000000"/>
                </a:solidFill>
                <a:latin typeface="Bahnschrift Light" panose="020B0502040204020203" pitchFamily="34" charset="0"/>
              </a:rPr>
              <a:t>: </a:t>
            </a:r>
          </a:p>
          <a:p>
            <a:pPr marL="342900" indent="-342900" rtl="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effectLst/>
                <a:latin typeface="Bahnschrift Light" panose="020B0502040204020203" pitchFamily="34" charset="0"/>
              </a:rPr>
              <a:t>Public sector: Rx by INN </a:t>
            </a:r>
            <a:r>
              <a:rPr lang="en-US" sz="2000" dirty="0">
                <a:solidFill>
                  <a:srgbClr val="000000"/>
                </a:solidFill>
                <a:latin typeface="Bahnschrift Light" panose="020B0502040204020203" pitchFamily="34" charset="0"/>
              </a:rPr>
              <a:t>versus </a:t>
            </a:r>
            <a:r>
              <a:rPr lang="en-US" sz="2000" dirty="0">
                <a:solidFill>
                  <a:srgbClr val="000000"/>
                </a:solidFill>
                <a:effectLst/>
                <a:latin typeface="Bahnschrift Light" panose="020B0502040204020203" pitchFamily="34" charset="0"/>
              </a:rPr>
              <a:t>Private sector: Rx by brand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628E49C-BD0D-4377-9C64-893C192F0C54}"/>
              </a:ext>
            </a:extLst>
          </p:cNvPr>
          <p:cNvSpPr txBox="1"/>
          <p:nvPr/>
        </p:nvSpPr>
        <p:spPr>
          <a:xfrm>
            <a:off x="2627779" y="433872"/>
            <a:ext cx="9263397" cy="117230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  <a:spcBef>
                <a:spcPts val="140"/>
              </a:spcBef>
            </a:pPr>
            <a:r>
              <a:rPr lang="en-US" sz="3433" b="1" dirty="0">
                <a:solidFill>
                  <a:srgbClr val="002060"/>
                </a:solidFill>
                <a:latin typeface="Bahnschrift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Making INN prescribing the default option in the private sector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3A94106-D01E-4194-B0C0-4383ABA42AA4}"/>
              </a:ext>
            </a:extLst>
          </p:cNvPr>
          <p:cNvSpPr/>
          <p:nvPr/>
        </p:nvSpPr>
        <p:spPr>
          <a:xfrm>
            <a:off x="0" y="9809"/>
            <a:ext cx="2326957" cy="6857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159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B8CE3EE-9B92-4CC9-8CDD-0C3CD8DE616F}"/>
              </a:ext>
            </a:extLst>
          </p:cNvPr>
          <p:cNvCxnSpPr>
            <a:cxnSpLocks/>
          </p:cNvCxnSpPr>
          <p:nvPr/>
        </p:nvCxnSpPr>
        <p:spPr>
          <a:xfrm>
            <a:off x="781655" y="1822338"/>
            <a:ext cx="1113794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88AD28AA-A689-46C4-95FE-79676087A724}"/>
              </a:ext>
            </a:extLst>
          </p:cNvPr>
          <p:cNvSpPr txBox="1"/>
          <p:nvPr/>
        </p:nvSpPr>
        <p:spPr>
          <a:xfrm>
            <a:off x="231312" y="433872"/>
            <a:ext cx="2095645" cy="1281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575" b="1" dirty="0">
                <a:solidFill>
                  <a:schemeClr val="bg1"/>
                </a:solidFill>
                <a:latin typeface="Bahnschrift SemiBold" panose="020B0502040204020203" pitchFamily="34" charset="0"/>
              </a:rPr>
              <a:t>Generic medicines policies</a:t>
            </a:r>
          </a:p>
        </p:txBody>
      </p:sp>
      <p:graphicFrame>
        <p:nvGraphicFramePr>
          <p:cNvPr id="7" name="Table 3">
            <a:extLst>
              <a:ext uri="{FF2B5EF4-FFF2-40B4-BE49-F238E27FC236}">
                <a16:creationId xmlns:a16="http://schemas.microsoft.com/office/drawing/2014/main" id="{0B9B746A-3443-451D-843F-D494B87BE4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942253"/>
              </p:ext>
            </p:extLst>
          </p:nvPr>
        </p:nvGraphicFramePr>
        <p:xfrm>
          <a:off x="2326958" y="3785476"/>
          <a:ext cx="9865042" cy="30725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46860">
                  <a:extLst>
                    <a:ext uri="{9D8B030D-6E8A-4147-A177-3AD203B41FA5}">
                      <a16:colId xmlns:a16="http://schemas.microsoft.com/office/drawing/2014/main" val="2819604316"/>
                    </a:ext>
                  </a:extLst>
                </a:gridCol>
                <a:gridCol w="7618182">
                  <a:extLst>
                    <a:ext uri="{9D8B030D-6E8A-4147-A177-3AD203B41FA5}">
                      <a16:colId xmlns:a16="http://schemas.microsoft.com/office/drawing/2014/main" val="2252285093"/>
                    </a:ext>
                  </a:extLst>
                </a:gridCol>
              </a:tblGrid>
              <a:tr h="492138">
                <a:tc>
                  <a:txBody>
                    <a:bodyPr/>
                    <a:lstStyle/>
                    <a:p>
                      <a:pPr marL="0" marR="0" lvl="0" indent="0" algn="l" defTabSz="9963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latin typeface="Bahnschrift Light" panose="020B0502040204020203" pitchFamily="34" charset="0"/>
                        </a:rPr>
                        <a:t>Strategies: 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63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dirty="0">
                        <a:latin typeface="Bahnschrift Light" panose="020B0502040204020203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3434529"/>
                  </a:ext>
                </a:extLst>
              </a:tr>
              <a:tr h="973534">
                <a:tc>
                  <a:txBody>
                    <a:bodyPr/>
                    <a:lstStyle/>
                    <a:p>
                      <a:endParaRPr lang="en-US" sz="1800" dirty="0">
                        <a:latin typeface="Bahnschrift Light" panose="020B0502040204020203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en-US" sz="1800" dirty="0">
                          <a:latin typeface="Bahnschrift Light" panose="020B0502040204020203" pitchFamily="34" charset="0"/>
                        </a:rPr>
                        <a:t>-&gt; Enforcement of law to require INN prescribing in both private and public sector</a:t>
                      </a:r>
                    </a:p>
                    <a:p>
                      <a:pPr>
                        <a:lnSpc>
                          <a:spcPct val="120000"/>
                        </a:lnSpc>
                      </a:pPr>
                      <a:endParaRPr lang="en-US" sz="1800" dirty="0">
                        <a:latin typeface="Bahnschrift Light" panose="020B0502040204020203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8889741"/>
                  </a:ext>
                </a:extLst>
              </a:tr>
              <a:tr h="1166145">
                <a:tc>
                  <a:txBody>
                    <a:bodyPr/>
                    <a:lstStyle/>
                    <a:p>
                      <a:endParaRPr lang="en-US" dirty="0">
                        <a:latin typeface="Bahnschrift Light" panose="020B0502040204020203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63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Bahnschrift Light" panose="020B0502040204020203" pitchFamily="34" charset="0"/>
                        </a:rPr>
                        <a:t>-&gt; Implementation of electronic prescription systems where doctors is required to prescribe by INN </a:t>
                      </a:r>
                    </a:p>
                    <a:p>
                      <a:endParaRPr lang="en-US" dirty="0">
                        <a:latin typeface="Bahnschrift Light" panose="020B0502040204020203" pitchFamily="34" charset="0"/>
                      </a:endParaRPr>
                    </a:p>
                    <a:p>
                      <a:endParaRPr lang="en-US" dirty="0">
                        <a:latin typeface="Bahnschrift Light" panose="020B0502040204020203" pitchFamily="34" charset="0"/>
                      </a:endParaRPr>
                    </a:p>
                    <a:p>
                      <a:endParaRPr lang="en-US" dirty="0">
                        <a:latin typeface="Bahnschrift Light" panose="020B0502040204020203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8363076"/>
                  </a:ext>
                </a:extLst>
              </a:tr>
            </a:tbl>
          </a:graphicData>
        </a:graphic>
      </p:graphicFrame>
      <p:pic>
        <p:nvPicPr>
          <p:cNvPr id="8" name="Picture 6" descr="Black Solid Icon for Enforcement, Prophethood and Law Stock Vector -  Illustration of black, sign: 178583697">
            <a:extLst>
              <a:ext uri="{FF2B5EF4-FFF2-40B4-BE49-F238E27FC236}">
                <a16:creationId xmlns:a16="http://schemas.microsoft.com/office/drawing/2014/main" id="{045149FE-5874-4142-B3E3-449FE19BA2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7592" y="4227497"/>
            <a:ext cx="980694" cy="980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Electronic Prescription Color Icon Vector Illustration Flat Stock Vector -  Illustration of prescription, strength: 209646478">
            <a:extLst>
              <a:ext uri="{FF2B5EF4-FFF2-40B4-BE49-F238E27FC236}">
                <a16:creationId xmlns:a16="http://schemas.microsoft.com/office/drawing/2014/main" id="{500FCDEB-AE51-4FC0-9CDF-DCD6522796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7592" y="5264471"/>
            <a:ext cx="990507" cy="990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23434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: Single Corner Rounded 22">
            <a:extLst>
              <a:ext uri="{FF2B5EF4-FFF2-40B4-BE49-F238E27FC236}">
                <a16:creationId xmlns:a16="http://schemas.microsoft.com/office/drawing/2014/main" id="{2BB087C3-F86D-4508-966B-602790F041BA}"/>
              </a:ext>
            </a:extLst>
          </p:cNvPr>
          <p:cNvSpPr/>
          <p:nvPr/>
        </p:nvSpPr>
        <p:spPr>
          <a:xfrm flipH="1">
            <a:off x="2326958" y="1822338"/>
            <a:ext cx="9865042" cy="2128165"/>
          </a:xfrm>
          <a:prstGeom prst="round1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Bahnschrift Light" panose="020B0502040204020203" pitchFamily="34" charset="0"/>
              </a:rPr>
              <a:t>Many countries in the region do not require the replacement of the innovator by a generic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Bahnschrift Light" panose="020B0502040204020203" pitchFamily="34" charset="0"/>
              </a:rPr>
              <a:t>For pharmacies it is preferable to dispense generic drugs that provide the highest profit margin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sz="2200" dirty="0">
              <a:latin typeface="Bahnschrift Light" panose="020B0502040204020203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628E49C-BD0D-4377-9C64-893C192F0C54}"/>
              </a:ext>
            </a:extLst>
          </p:cNvPr>
          <p:cNvSpPr txBox="1"/>
          <p:nvPr/>
        </p:nvSpPr>
        <p:spPr>
          <a:xfrm>
            <a:off x="2627779" y="433872"/>
            <a:ext cx="9263397" cy="117230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  <a:spcBef>
                <a:spcPts val="140"/>
              </a:spcBef>
            </a:pPr>
            <a:r>
              <a:rPr lang="en-US" sz="3433" b="1" dirty="0">
                <a:solidFill>
                  <a:srgbClr val="002060"/>
                </a:solidFill>
                <a:latin typeface="Bahnschrift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Mandatory or encouraged substitution of the innovator in favor of the generic medicine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3A94106-D01E-4194-B0C0-4383ABA42AA4}"/>
              </a:ext>
            </a:extLst>
          </p:cNvPr>
          <p:cNvSpPr/>
          <p:nvPr/>
        </p:nvSpPr>
        <p:spPr>
          <a:xfrm>
            <a:off x="0" y="9809"/>
            <a:ext cx="2326957" cy="6857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159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B8CE3EE-9B92-4CC9-8CDD-0C3CD8DE616F}"/>
              </a:ext>
            </a:extLst>
          </p:cNvPr>
          <p:cNvCxnSpPr>
            <a:cxnSpLocks/>
          </p:cNvCxnSpPr>
          <p:nvPr/>
        </p:nvCxnSpPr>
        <p:spPr>
          <a:xfrm>
            <a:off x="781655" y="1822338"/>
            <a:ext cx="1113794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88AD28AA-A689-46C4-95FE-79676087A724}"/>
              </a:ext>
            </a:extLst>
          </p:cNvPr>
          <p:cNvSpPr txBox="1"/>
          <p:nvPr/>
        </p:nvSpPr>
        <p:spPr>
          <a:xfrm>
            <a:off x="300824" y="577597"/>
            <a:ext cx="2095645" cy="1281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575" b="1" dirty="0">
                <a:solidFill>
                  <a:schemeClr val="bg1"/>
                </a:solidFill>
                <a:latin typeface="Bahnschrift SemiBold" panose="020B0502040204020203" pitchFamily="34" charset="0"/>
              </a:rPr>
              <a:t>Generic medicines policies</a:t>
            </a:r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0C0C83EA-CAA9-4973-8857-2327706E72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5610683"/>
              </p:ext>
            </p:extLst>
          </p:nvPr>
        </p:nvGraphicFramePr>
        <p:xfrm>
          <a:off x="2361711" y="3622798"/>
          <a:ext cx="9795531" cy="308837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31028">
                  <a:extLst>
                    <a:ext uri="{9D8B030D-6E8A-4147-A177-3AD203B41FA5}">
                      <a16:colId xmlns:a16="http://schemas.microsoft.com/office/drawing/2014/main" val="2819604316"/>
                    </a:ext>
                  </a:extLst>
                </a:gridCol>
                <a:gridCol w="7564503">
                  <a:extLst>
                    <a:ext uri="{9D8B030D-6E8A-4147-A177-3AD203B41FA5}">
                      <a16:colId xmlns:a16="http://schemas.microsoft.com/office/drawing/2014/main" val="2252285093"/>
                    </a:ext>
                  </a:extLst>
                </a:gridCol>
              </a:tblGrid>
              <a:tr h="396234">
                <a:tc>
                  <a:txBody>
                    <a:bodyPr/>
                    <a:lstStyle/>
                    <a:p>
                      <a:pPr marL="0" marR="0" lvl="0" indent="0" algn="l" defTabSz="9963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latin typeface="Bahnschrift Light" panose="020B0502040204020203" pitchFamily="34" charset="0"/>
                        </a:rPr>
                        <a:t>Strategies: </a:t>
                      </a:r>
                    </a:p>
                    <a:p>
                      <a:pPr marL="0" marR="0" lvl="0" indent="0" algn="l" defTabSz="9963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1" dirty="0">
                        <a:latin typeface="Bahnschrift Light" panose="020B0502040204020203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63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dirty="0">
                        <a:latin typeface="Bahnschrift Light" panose="020B0502040204020203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3434529"/>
                  </a:ext>
                </a:extLst>
              </a:tr>
              <a:tr h="783832">
                <a:tc>
                  <a:txBody>
                    <a:bodyPr/>
                    <a:lstStyle/>
                    <a:p>
                      <a:endParaRPr lang="en-US" sz="1800" dirty="0">
                        <a:latin typeface="Bahnschrift Light" panose="020B0502040204020203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en-US" sz="1800" dirty="0">
                          <a:latin typeface="Bahnschrift Light" panose="020B0502040204020203" pitchFamily="34" charset="0"/>
                        </a:rPr>
                        <a:t>-&gt; Introduction of laws strongly promoting substitution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8889741"/>
                  </a:ext>
                </a:extLst>
              </a:tr>
              <a:tr h="938896">
                <a:tc>
                  <a:txBody>
                    <a:bodyPr/>
                    <a:lstStyle/>
                    <a:p>
                      <a:endParaRPr lang="en-US" dirty="0">
                        <a:latin typeface="Bahnschrift Light" panose="020B0502040204020203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63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Bahnschrift Light" panose="020B0502040204020203" pitchFamily="34" charset="0"/>
                        </a:rPr>
                        <a:t>-&gt; Inform the patients about right to substitution differences between drugs</a:t>
                      </a:r>
                    </a:p>
                    <a:p>
                      <a:endParaRPr lang="en-US" dirty="0">
                        <a:latin typeface="Bahnschrift Light" panose="020B0502040204020203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8363076"/>
                  </a:ext>
                </a:extLst>
              </a:tr>
              <a:tr h="664581">
                <a:tc>
                  <a:txBody>
                    <a:bodyPr/>
                    <a:lstStyle/>
                    <a:p>
                      <a:endParaRPr lang="en-US">
                        <a:latin typeface="Bahnschrift Light" panose="020B0502040204020203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63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Bahnschrift Light" panose="020B0502040204020203" pitchFamily="34" charset="0"/>
                        </a:rPr>
                        <a:t>-&gt; Price bank to support the consumer to identify the cheapest drug</a:t>
                      </a:r>
                    </a:p>
                    <a:p>
                      <a:endParaRPr lang="en-US" dirty="0">
                        <a:latin typeface="Bahnschrift Light" panose="020B0502040204020203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8506522"/>
                  </a:ext>
                </a:extLst>
              </a:tr>
            </a:tbl>
          </a:graphicData>
        </a:graphic>
      </p:graphicFrame>
      <p:pic>
        <p:nvPicPr>
          <p:cNvPr id="9" name="Picture 6" descr="Substitution Icons - Download Free Vector Icons | Noun Project">
            <a:extLst>
              <a:ext uri="{FF2B5EF4-FFF2-40B4-BE49-F238E27FC236}">
                <a16:creationId xmlns:a16="http://schemas.microsoft.com/office/drawing/2014/main" id="{48C73D31-0F81-4F99-A3C4-E53C8F5A52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2531" y="4967393"/>
            <a:ext cx="980695" cy="88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Law icon - Free download on Iconfinder">
            <a:extLst>
              <a:ext uri="{FF2B5EF4-FFF2-40B4-BE49-F238E27FC236}">
                <a16:creationId xmlns:a16="http://schemas.microsoft.com/office/drawing/2014/main" id="{E55363D1-EB38-42BD-ADE0-57DD35393F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283" y="4107139"/>
            <a:ext cx="980696" cy="980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Transparency - Free security icons">
            <a:extLst>
              <a:ext uri="{FF2B5EF4-FFF2-40B4-BE49-F238E27FC236}">
                <a16:creationId xmlns:a16="http://schemas.microsoft.com/office/drawing/2014/main" id="{2CFED909-83AC-43A0-802F-B9050C5F57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4755" y="5750962"/>
            <a:ext cx="913224" cy="913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31259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: Single Corner Rounded 22">
            <a:extLst>
              <a:ext uri="{FF2B5EF4-FFF2-40B4-BE49-F238E27FC236}">
                <a16:creationId xmlns:a16="http://schemas.microsoft.com/office/drawing/2014/main" id="{2BB087C3-F86D-4508-966B-602790F041BA}"/>
              </a:ext>
            </a:extLst>
          </p:cNvPr>
          <p:cNvSpPr/>
          <p:nvPr/>
        </p:nvSpPr>
        <p:spPr>
          <a:xfrm flipH="1">
            <a:off x="2326958" y="1822338"/>
            <a:ext cx="9865042" cy="5065918"/>
          </a:xfrm>
          <a:prstGeom prst="round1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sz="2200" dirty="0">
              <a:latin typeface="Bahnschrift Light" panose="020B0502040204020203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628E49C-BD0D-4377-9C64-893C192F0C54}"/>
              </a:ext>
            </a:extLst>
          </p:cNvPr>
          <p:cNvSpPr txBox="1"/>
          <p:nvPr/>
        </p:nvSpPr>
        <p:spPr>
          <a:xfrm>
            <a:off x="2642744" y="621258"/>
            <a:ext cx="9263397" cy="6070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  <a:spcBef>
                <a:spcPts val="140"/>
              </a:spcBef>
            </a:pPr>
            <a:r>
              <a:rPr lang="en-US" sz="3433" b="1" dirty="0">
                <a:solidFill>
                  <a:srgbClr val="002060"/>
                </a:solidFill>
                <a:latin typeface="Bahnschrift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Bioequivalence and consumer education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3A94106-D01E-4194-B0C0-4383ABA42AA4}"/>
              </a:ext>
            </a:extLst>
          </p:cNvPr>
          <p:cNvSpPr/>
          <p:nvPr/>
        </p:nvSpPr>
        <p:spPr>
          <a:xfrm>
            <a:off x="0" y="9809"/>
            <a:ext cx="2326957" cy="6857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159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B8CE3EE-9B92-4CC9-8CDD-0C3CD8DE616F}"/>
              </a:ext>
            </a:extLst>
          </p:cNvPr>
          <p:cNvCxnSpPr>
            <a:cxnSpLocks/>
          </p:cNvCxnSpPr>
          <p:nvPr/>
        </p:nvCxnSpPr>
        <p:spPr>
          <a:xfrm>
            <a:off x="781655" y="1822338"/>
            <a:ext cx="1113794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88AD28AA-A689-46C4-95FE-79676087A724}"/>
              </a:ext>
            </a:extLst>
          </p:cNvPr>
          <p:cNvSpPr txBox="1"/>
          <p:nvPr/>
        </p:nvSpPr>
        <p:spPr>
          <a:xfrm>
            <a:off x="300824" y="577597"/>
            <a:ext cx="2095645" cy="1281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575" b="1" dirty="0">
                <a:solidFill>
                  <a:schemeClr val="bg1"/>
                </a:solidFill>
                <a:latin typeface="Bahnschrift SemiBold" panose="020B0502040204020203" pitchFamily="34" charset="0"/>
              </a:rPr>
              <a:t>Generic medicines policies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FDBDF91-9BA1-4E2A-9A14-4EA929D257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6322" y="2035528"/>
            <a:ext cx="5383282" cy="2301352"/>
          </a:xfrm>
          <a:prstGeom prst="rect">
            <a:avLst/>
          </a:prstGeom>
        </p:spPr>
      </p:pic>
      <p:pic>
        <p:nvPicPr>
          <p:cNvPr id="1028" name="Picture 4" descr="33 Medicamento Stock Photos, Pictures &amp; Royalty-Free Images - iStock">
            <a:extLst>
              <a:ext uri="{FF2B5EF4-FFF2-40B4-BE49-F238E27FC236}">
                <a16:creationId xmlns:a16="http://schemas.microsoft.com/office/drawing/2014/main" id="{83BAF4AB-CDD3-41C0-95F4-EC6A2714BA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79" y="4257042"/>
            <a:ext cx="3908543" cy="2600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23587E5-E438-4408-ACE5-1A566D4A0AB8}"/>
              </a:ext>
            </a:extLst>
          </p:cNvPr>
          <p:cNvSpPr txBox="1"/>
          <p:nvPr/>
        </p:nvSpPr>
        <p:spPr>
          <a:xfrm>
            <a:off x="7259477" y="4336880"/>
            <a:ext cx="30321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Bahnschrift" panose="020B0502040204020203" pitchFamily="34" charset="0"/>
              </a:rPr>
              <a:t>Chile</a:t>
            </a:r>
            <a:r>
              <a:rPr lang="en-US" sz="3200" b="1" dirty="0">
                <a:latin typeface="Bahnschrift" panose="020B0502040204020203" pitchFamily="34" charset="0"/>
              </a:rPr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1AD2289-F0A8-46F6-8853-3E0A87F26475}"/>
              </a:ext>
            </a:extLst>
          </p:cNvPr>
          <p:cNvSpPr txBox="1"/>
          <p:nvPr/>
        </p:nvSpPr>
        <p:spPr>
          <a:xfrm>
            <a:off x="2775913" y="3708492"/>
            <a:ext cx="30321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Bahnschrift" panose="020B0502040204020203" pitchFamily="34" charset="0"/>
              </a:rPr>
              <a:t>Brazil</a:t>
            </a:r>
            <a:r>
              <a:rPr lang="en-US" sz="3200" b="1" dirty="0">
                <a:latin typeface="Bahnschrift" panose="020B0502040204020203" pitchFamily="34" charset="0"/>
              </a:rPr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BB2C2F5-AC9B-4F8B-8E8D-028EA0377A86}"/>
              </a:ext>
            </a:extLst>
          </p:cNvPr>
          <p:cNvSpPr txBox="1"/>
          <p:nvPr/>
        </p:nvSpPr>
        <p:spPr>
          <a:xfrm>
            <a:off x="2621049" y="2303750"/>
            <a:ext cx="3621182" cy="982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latin typeface="Bahnschrift Light" panose="020B0502040204020203" pitchFamily="34" charset="0"/>
                <a:cs typeface="Calibri" panose="020F0502020204030204" pitchFamily="34" charset="0"/>
              </a:rPr>
              <a:t>Introduction of bioequivalence requirements to promote quality of generic medicines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351DCD4-1F12-4D10-951A-95426616BB29}"/>
              </a:ext>
            </a:extLst>
          </p:cNvPr>
          <p:cNvSpPr txBox="1"/>
          <p:nvPr/>
        </p:nvSpPr>
        <p:spPr>
          <a:xfrm>
            <a:off x="7252909" y="5135775"/>
            <a:ext cx="4653231" cy="726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>
                <a:latin typeface="Bahnschrift Light" panose="020B0502040204020203" pitchFamily="34" charset="0"/>
              </a:rPr>
              <a:t>Education of consumers of the quality of generic medicines and price transparency</a:t>
            </a:r>
          </a:p>
        </p:txBody>
      </p:sp>
    </p:spTree>
    <p:extLst>
      <p:ext uri="{BB962C8B-B14F-4D97-AF65-F5344CB8AC3E}">
        <p14:creationId xmlns:p14="http://schemas.microsoft.com/office/powerpoint/2010/main" val="41669647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63A94106-D01E-4194-B0C0-4383ABA42AA4}"/>
              </a:ext>
            </a:extLst>
          </p:cNvPr>
          <p:cNvSpPr/>
          <p:nvPr/>
        </p:nvSpPr>
        <p:spPr>
          <a:xfrm>
            <a:off x="0" y="9809"/>
            <a:ext cx="2326957" cy="6857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159"/>
          </a:p>
        </p:txBody>
      </p:sp>
      <p:sp>
        <p:nvSpPr>
          <p:cNvPr id="23" name="Rectangle: Single Corner Rounded 22">
            <a:extLst>
              <a:ext uri="{FF2B5EF4-FFF2-40B4-BE49-F238E27FC236}">
                <a16:creationId xmlns:a16="http://schemas.microsoft.com/office/drawing/2014/main" id="{2BB087C3-F86D-4508-966B-602790F041BA}"/>
              </a:ext>
            </a:extLst>
          </p:cNvPr>
          <p:cNvSpPr/>
          <p:nvPr/>
        </p:nvSpPr>
        <p:spPr>
          <a:xfrm flipH="1">
            <a:off x="0" y="1822338"/>
            <a:ext cx="12192000" cy="5065918"/>
          </a:xfrm>
          <a:prstGeom prst="round1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sz="2200" dirty="0">
              <a:latin typeface="Bahnschrift Light" panose="020B0502040204020203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628E49C-BD0D-4377-9C64-893C192F0C54}"/>
              </a:ext>
            </a:extLst>
          </p:cNvPr>
          <p:cNvSpPr txBox="1"/>
          <p:nvPr/>
        </p:nvSpPr>
        <p:spPr>
          <a:xfrm>
            <a:off x="2656207" y="111353"/>
            <a:ext cx="9263397" cy="63209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7000"/>
              </a:lnSpc>
              <a:spcBef>
                <a:spcPts val="140"/>
              </a:spcBef>
            </a:pPr>
            <a:r>
              <a:rPr lang="en-US" sz="3600" b="1" dirty="0">
                <a:latin typeface="Bahnschrift" panose="020B0502040204020203" pitchFamily="34" charset="0"/>
              </a:rPr>
              <a:t>COVID-19 kit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B8CE3EE-9B92-4CC9-8CDD-0C3CD8DE616F}"/>
              </a:ext>
            </a:extLst>
          </p:cNvPr>
          <p:cNvCxnSpPr>
            <a:cxnSpLocks/>
          </p:cNvCxnSpPr>
          <p:nvPr/>
        </p:nvCxnSpPr>
        <p:spPr>
          <a:xfrm>
            <a:off x="781655" y="1822338"/>
            <a:ext cx="1113794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88AD28AA-A689-46C4-95FE-79676087A724}"/>
              </a:ext>
            </a:extLst>
          </p:cNvPr>
          <p:cNvSpPr txBox="1"/>
          <p:nvPr/>
        </p:nvSpPr>
        <p:spPr>
          <a:xfrm>
            <a:off x="114957" y="302661"/>
            <a:ext cx="2095645" cy="1281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5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11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67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23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279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34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990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846" algn="l" defTabSz="685711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575" b="1" dirty="0">
                <a:solidFill>
                  <a:schemeClr val="bg1"/>
                </a:solidFill>
                <a:latin typeface="Bahnschrift SemiBold" panose="020B0502040204020203" pitchFamily="34" charset="0"/>
              </a:rPr>
              <a:t>Wasteful &amp; unsafe use of medicines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149179B7-30C2-4A63-834F-D3724D0DB2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9655806"/>
              </p:ext>
            </p:extLst>
          </p:nvPr>
        </p:nvGraphicFramePr>
        <p:xfrm>
          <a:off x="985704" y="2285220"/>
          <a:ext cx="10515601" cy="4226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11837">
                  <a:extLst>
                    <a:ext uri="{9D8B030D-6E8A-4147-A177-3AD203B41FA5}">
                      <a16:colId xmlns:a16="http://schemas.microsoft.com/office/drawing/2014/main" val="3506562794"/>
                    </a:ext>
                  </a:extLst>
                </a:gridCol>
                <a:gridCol w="1577130">
                  <a:extLst>
                    <a:ext uri="{9D8B030D-6E8A-4147-A177-3AD203B41FA5}">
                      <a16:colId xmlns:a16="http://schemas.microsoft.com/office/drawing/2014/main" val="982185603"/>
                    </a:ext>
                  </a:extLst>
                </a:gridCol>
                <a:gridCol w="1627465">
                  <a:extLst>
                    <a:ext uri="{9D8B030D-6E8A-4147-A177-3AD203B41FA5}">
                      <a16:colId xmlns:a16="http://schemas.microsoft.com/office/drawing/2014/main" val="880528341"/>
                    </a:ext>
                  </a:extLst>
                </a:gridCol>
                <a:gridCol w="1543574">
                  <a:extLst>
                    <a:ext uri="{9D8B030D-6E8A-4147-A177-3AD203B41FA5}">
                      <a16:colId xmlns:a16="http://schemas.microsoft.com/office/drawing/2014/main" val="3254476026"/>
                    </a:ext>
                  </a:extLst>
                </a:gridCol>
                <a:gridCol w="1602995">
                  <a:extLst>
                    <a:ext uri="{9D8B030D-6E8A-4147-A177-3AD203B41FA5}">
                      <a16:colId xmlns:a16="http://schemas.microsoft.com/office/drawing/2014/main" val="1006296178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42881696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14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El Salvador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Guatemala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Brazil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Mexico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Peru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73533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Provider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Ministry of Health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Ministry of Health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Ministry of Health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Social Security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Social Security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03055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Acetaminophen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65312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Acetylsalicylic acid 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0505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i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Azithromycin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87780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Hydroxychloroquine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4706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i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Ivermectin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65660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i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Loratadine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22318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Prednisone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49755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Vit C, D and zinc</a:t>
                      </a:r>
                      <a:endParaRPr 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38270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Confirmed distribution dates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July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July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August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Still distributed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May 2020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498740"/>
                  </a:ext>
                </a:extLst>
              </a:tr>
            </a:tbl>
          </a:graphicData>
        </a:graphic>
      </p:graphicFrame>
      <p:pic>
        <p:nvPicPr>
          <p:cNvPr id="13" name="Picture 2">
            <a:extLst>
              <a:ext uri="{FF2B5EF4-FFF2-40B4-BE49-F238E27FC236}">
                <a16:creationId xmlns:a16="http://schemas.microsoft.com/office/drawing/2014/main" id="{A88E0969-1DC2-4E01-BB24-13A2ADED65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5227" y="799261"/>
            <a:ext cx="1859853" cy="1412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>
            <a:extLst>
              <a:ext uri="{FF2B5EF4-FFF2-40B4-BE49-F238E27FC236}">
                <a16:creationId xmlns:a16="http://schemas.microsoft.com/office/drawing/2014/main" id="{3A4E4876-0CB0-449C-8600-DCAAD7D307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870" y="799260"/>
            <a:ext cx="2054759" cy="1372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Kit de tratamiento de Prevent Senior, que incluye hidroxicloroquina y vitamina D.">
            <a:extLst>
              <a:ext uri="{FF2B5EF4-FFF2-40B4-BE49-F238E27FC236}">
                <a16:creationId xmlns:a16="http://schemas.microsoft.com/office/drawing/2014/main" id="{C21C9A07-9574-4077-91E6-2CF80030CB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1419" y="799260"/>
            <a:ext cx="1859853" cy="1383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4" descr="Image">
            <a:extLst>
              <a:ext uri="{FF2B5EF4-FFF2-40B4-BE49-F238E27FC236}">
                <a16:creationId xmlns:a16="http://schemas.microsoft.com/office/drawing/2014/main" id="{99CE6DE0-915A-4BB5-8664-15DFD7C8F8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2062" y="773644"/>
            <a:ext cx="1503897" cy="1397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33C7373-DADE-4093-A37E-19AC1E10FD3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96749" y="757535"/>
            <a:ext cx="1594178" cy="140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4387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ank You Master">
  <a:themeElements>
    <a:clrScheme name="Haigekassa">
      <a:dk1>
        <a:sysClr val="windowText" lastClr="000000"/>
      </a:dk1>
      <a:lt1>
        <a:sysClr val="window" lastClr="FFFFFF"/>
      </a:lt1>
      <a:dk2>
        <a:srgbClr val="21304F"/>
      </a:dk2>
      <a:lt2>
        <a:srgbClr val="FFF8F0"/>
      </a:lt2>
      <a:accent1>
        <a:srgbClr val="21304F"/>
      </a:accent1>
      <a:accent2>
        <a:srgbClr val="00599E"/>
      </a:accent2>
      <a:accent3>
        <a:srgbClr val="429EFF"/>
      </a:accent3>
      <a:accent4>
        <a:srgbClr val="9C2B59"/>
      </a:accent4>
      <a:accent5>
        <a:srgbClr val="EB5285"/>
      </a:accent5>
      <a:accent6>
        <a:srgbClr val="EBA7B8"/>
      </a:accent6>
      <a:hlink>
        <a:srgbClr val="429EFF"/>
      </a:hlink>
      <a:folHlink>
        <a:srgbClr val="EBA7B8"/>
      </a:folHlink>
    </a:clrScheme>
    <a:fontScheme name="Tervisekass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RVISEKASSA_PPT_template_20210212.pptx" id="{F00825DB-6317-4DB3-86B4-4DA021D829B7}" vid="{7A6F241F-D603-4143-8C7C-DCB175E0F063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55C955B82D19E4B83E758B21AB0751C" ma:contentTypeVersion="15" ma:contentTypeDescription="Create a new document." ma:contentTypeScope="" ma:versionID="3a0ae218c2a817aade48f60819c4714c">
  <xsd:schema xmlns:xsd="http://www.w3.org/2001/XMLSchema" xmlns:xs="http://www.w3.org/2001/XMLSchema" xmlns:p="http://schemas.microsoft.com/office/2006/metadata/properties" xmlns:ns2="a0b9eb7d-64f5-4fd4-9e37-d4fc55f45d3f" xmlns:ns3="34bdb4a1-532e-466c-a840-5a5d02757c0b" xmlns:ns4="cdc7663a-08f0-4737-9e8c-148ce897a09c" targetNamespace="http://schemas.microsoft.com/office/2006/metadata/properties" ma:root="true" ma:fieldsID="2865b3a701266c2e223fa3503776a878" ns2:_="" ns3:_="" ns4:_="">
    <xsd:import namespace="a0b9eb7d-64f5-4fd4-9e37-d4fc55f45d3f"/>
    <xsd:import namespace="34bdb4a1-532e-466c-a840-5a5d02757c0b"/>
    <xsd:import namespace="cdc7663a-08f0-4737-9e8c-148ce897a09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b9eb7d-64f5-4fd4-9e37-d4fc55f45d3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ae61f9b1-e23d-4f49-b3d7-56b991556c4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bdb4a1-532e-466c-a840-5a5d02757c0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c7663a-08f0-4737-9e8c-148ce897a09c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212e9426-aaa5-4044-9a3d-272df834202a}" ma:internalName="TaxCatchAll" ma:showField="CatchAllData" ma:web="34bdb4a1-532e-466c-a840-5a5d02757c0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0b9eb7d-64f5-4fd4-9e37-d4fc55f45d3f">
      <Terms xmlns="http://schemas.microsoft.com/office/infopath/2007/PartnerControls"/>
    </lcf76f155ced4ddcb4097134ff3c332f>
    <TaxCatchAll xmlns="cdc7663a-08f0-4737-9e8c-148ce897a09c" xsi:nil="true"/>
  </documentManagement>
</p:properties>
</file>

<file path=customXml/itemProps1.xml><?xml version="1.0" encoding="utf-8"?>
<ds:datastoreItem xmlns:ds="http://schemas.openxmlformats.org/officeDocument/2006/customXml" ds:itemID="{C80E2A7E-CBA3-4AEC-8561-67185BCC7CC7}"/>
</file>

<file path=customXml/itemProps2.xml><?xml version="1.0" encoding="utf-8"?>
<ds:datastoreItem xmlns:ds="http://schemas.openxmlformats.org/officeDocument/2006/customXml" ds:itemID="{71FAC00C-B0F8-414B-9E40-E356D287D638}"/>
</file>

<file path=customXml/itemProps3.xml><?xml version="1.0" encoding="utf-8"?>
<ds:datastoreItem xmlns:ds="http://schemas.openxmlformats.org/officeDocument/2006/customXml" ds:itemID="{DB2AF532-88AA-4460-9792-7282B5959A24}"/>
</file>

<file path=docProps/app.xml><?xml version="1.0" encoding="utf-8"?>
<Properties xmlns="http://schemas.openxmlformats.org/officeDocument/2006/extended-properties" xmlns:vt="http://schemas.openxmlformats.org/officeDocument/2006/docPropsVTypes">
  <TotalTime>5149</TotalTime>
  <Words>1180</Words>
  <Application>Microsoft Office PowerPoint</Application>
  <PresentationFormat>Widescreen</PresentationFormat>
  <Paragraphs>223</Paragraphs>
  <Slides>21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34" baseType="lpstr">
      <vt:lpstr>Arial</vt:lpstr>
      <vt:lpstr>Bahnschrift</vt:lpstr>
      <vt:lpstr>Bahnschrift Light</vt:lpstr>
      <vt:lpstr>Bahnschrift Light SemiCondensed</vt:lpstr>
      <vt:lpstr>Bahnschrift SemiBold</vt:lpstr>
      <vt:lpstr>Calibri</vt:lpstr>
      <vt:lpstr>Calibri Light</vt:lpstr>
      <vt:lpstr>Garamond</vt:lpstr>
      <vt:lpstr>Google Sans</vt:lpstr>
      <vt:lpstr>ScalaLancetPro</vt:lpstr>
      <vt:lpstr>Wingdings</vt:lpstr>
      <vt:lpstr>Office Theme</vt:lpstr>
      <vt:lpstr>Thank You Master</vt:lpstr>
      <vt:lpstr>“Low hanging fruit” or “Cinderella”?  Addressing inefficiencies in the pharmaceutical market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  vwirtz@bu.edu @verowirtz</vt:lpstr>
      <vt:lpstr>Annex </vt:lpstr>
      <vt:lpstr>PowerPoint Presentation</vt:lpstr>
      <vt:lpstr>PowerPoint Presentation</vt:lpstr>
      <vt:lpstr>Recommendation:  evidence-based COVID-kit</vt:lpstr>
      <vt:lpstr>Strategy 1: Ensure safe and efficient use </vt:lpstr>
      <vt:lpstr>WHO recommended policies to promote safe and efficient use </vt:lpstr>
      <vt:lpstr>The problems and underlying factors are not unique to Latin America – example USA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“Low hanging fruit” or “forbidden fruit” in the pharmaceutical market?  Tackling appropriate use of medicines to increase health spending efficiency and preventing harm</dc:title>
  <dc:creator>Wirtz, Veronika</dc:creator>
  <cp:lastModifiedBy>Wirtz, Veronika</cp:lastModifiedBy>
  <cp:revision>87</cp:revision>
  <dcterms:created xsi:type="dcterms:W3CDTF">2021-11-12T17:00:38Z</dcterms:created>
  <dcterms:modified xsi:type="dcterms:W3CDTF">2021-12-02T13:05:07Z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0x010100955C955B82D19E4B83E758B21AB0751C</vt:lpwstr>
  </property>
  <property fmtid="{D5CDD505-2E9C-101B-9397-08002B2CF9AE}" pid="3" name="MediaServiceImageTags">
    <vt:lpwstr/>
  </property>
</Properties>
</file>