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72" r:id="rId4"/>
  </p:sldMasterIdLst>
  <p:notesMasterIdLst>
    <p:notesMasterId r:id="rId37"/>
  </p:notesMasterIdLst>
  <p:sldIdLst>
    <p:sldId id="256" r:id="rId5"/>
    <p:sldId id="314" r:id="rId6"/>
    <p:sldId id="288" r:id="rId7"/>
    <p:sldId id="289" r:id="rId8"/>
    <p:sldId id="290" r:id="rId9"/>
    <p:sldId id="291" r:id="rId10"/>
    <p:sldId id="292" r:id="rId11"/>
    <p:sldId id="293" r:id="rId12"/>
    <p:sldId id="295" r:id="rId13"/>
    <p:sldId id="296" r:id="rId14"/>
    <p:sldId id="297" r:id="rId15"/>
    <p:sldId id="299" r:id="rId16"/>
    <p:sldId id="300" r:id="rId17"/>
    <p:sldId id="301" r:id="rId18"/>
    <p:sldId id="303" r:id="rId19"/>
    <p:sldId id="304" r:id="rId20"/>
    <p:sldId id="305" r:id="rId21"/>
    <p:sldId id="312" r:id="rId22"/>
    <p:sldId id="311" r:id="rId23"/>
    <p:sldId id="264" r:id="rId24"/>
    <p:sldId id="266" r:id="rId25"/>
    <p:sldId id="272" r:id="rId26"/>
    <p:sldId id="273" r:id="rId27"/>
    <p:sldId id="274" r:id="rId28"/>
    <p:sldId id="275" r:id="rId29"/>
    <p:sldId id="278" r:id="rId30"/>
    <p:sldId id="279" r:id="rId31"/>
    <p:sldId id="280" r:id="rId32"/>
    <p:sldId id="281" r:id="rId33"/>
    <p:sldId id="313" r:id="rId34"/>
    <p:sldId id="283" r:id="rId35"/>
    <p:sldId id="315" r:id="rId36"/>
  </p:sldIdLst>
  <p:sldSz cx="13004800" cy="9753600"/>
  <p:notesSz cx="6858000" cy="9144000"/>
  <p:embeddedFontLs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Gill Sans MT" panose="020B0502020104020203" pitchFamily="34" charset="77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6" userDrawn="1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1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8" autoAdjust="0"/>
    <p:restoredTop sz="94660"/>
  </p:normalViewPr>
  <p:slideViewPr>
    <p:cSldViewPr snapToGrid="0">
      <p:cViewPr varScale="1">
        <p:scale>
          <a:sx n="70" d="100"/>
          <a:sy n="70" d="100"/>
        </p:scale>
        <p:origin x="1728" y="184"/>
      </p:cViewPr>
      <p:guideLst>
        <p:guide orient="horz" pos="2596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2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5.fntdata"/><Relationship Id="rId47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6.fntdata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1.fntdata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D3C3BA-C1D5-431D-84F0-1836DC7946AF}" type="datetimeFigureOut">
              <a:rPr lang="en-GB" smtClean="0"/>
              <a:t>12/12/2022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30689-5CE1-4A5E-8B41-01A1350EE8A7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913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1pPr>
    <a:lvl2pPr marL="650230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2pPr>
    <a:lvl3pPr marL="1300460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3pPr>
    <a:lvl4pPr marL="1950690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4pPr>
    <a:lvl5pPr marL="2600919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5pPr>
    <a:lvl6pPr marL="3251149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6pPr>
    <a:lvl7pPr marL="3901379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7pPr>
    <a:lvl8pPr marL="4551609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8pPr>
    <a:lvl9pPr marL="5201839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AD65CA0A-5BCA-4726-A1D7-A8825BEAD03D}"/>
              </a:ext>
            </a:extLst>
          </p:cNvPr>
          <p:cNvSpPr/>
          <p:nvPr userDrawn="1"/>
        </p:nvSpPr>
        <p:spPr>
          <a:xfrm>
            <a:off x="11338560" y="219456"/>
            <a:ext cx="1666240" cy="487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87B50F4-08FC-4509-A13A-24E4D1CC1C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42900"/>
            <a:ext cx="13004800" cy="9410700"/>
          </a:xfrm>
          <a:custGeom>
            <a:avLst/>
            <a:gdLst>
              <a:gd name="connsiteX0" fmla="*/ 11258550 w 13004800"/>
              <a:gd name="connsiteY0" fmla="*/ 0 h 9410700"/>
              <a:gd name="connsiteX1" fmla="*/ 13004800 w 13004800"/>
              <a:gd name="connsiteY1" fmla="*/ 0 h 9410700"/>
              <a:gd name="connsiteX2" fmla="*/ 13004800 w 13004800"/>
              <a:gd name="connsiteY2" fmla="*/ 9410700 h 9410700"/>
              <a:gd name="connsiteX3" fmla="*/ 0 w 13004800"/>
              <a:gd name="connsiteY3" fmla="*/ 9410700 h 9410700"/>
              <a:gd name="connsiteX4" fmla="*/ 0 w 13004800"/>
              <a:gd name="connsiteY4" fmla="*/ 1803400 h 9410700"/>
              <a:gd name="connsiteX5" fmla="*/ 11258550 w 13004800"/>
              <a:gd name="connsiteY5" fmla="*/ 1803400 h 941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04800" h="9410700">
                <a:moveTo>
                  <a:pt x="11258550" y="0"/>
                </a:moveTo>
                <a:lnTo>
                  <a:pt x="13004800" y="0"/>
                </a:lnTo>
                <a:lnTo>
                  <a:pt x="13004800" y="9410700"/>
                </a:lnTo>
                <a:lnTo>
                  <a:pt x="0" y="9410700"/>
                </a:lnTo>
                <a:lnTo>
                  <a:pt x="0" y="1803400"/>
                </a:lnTo>
                <a:lnTo>
                  <a:pt x="11258550" y="1803400"/>
                </a:lnTo>
                <a:close/>
              </a:path>
            </a:pathLst>
          </a:custGeom>
        </p:spPr>
        <p:txBody>
          <a:bodyPr wrap="square" bIns="216000" anchor="b" anchorCtr="0">
            <a:noAutofit/>
          </a:bodyPr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01725" y="3749045"/>
            <a:ext cx="7315200" cy="803905"/>
          </a:xfrm>
          <a:solidFill>
            <a:schemeClr val="accent1"/>
          </a:solidFill>
        </p:spPr>
        <p:txBody>
          <a:bodyPr vert="horz" lIns="144000" tIns="36000" rIns="0" bIns="0" rtlCol="0" anchor="ctr" anchorCtr="0">
            <a:noAutofit/>
          </a:bodyPr>
          <a:lstStyle>
            <a:lvl1pPr>
              <a:defRPr lang="en-US" sz="5500" b="1" dirty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dirty="0"/>
              <a:t>Title line 1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F99FBB1-14EF-4CF6-B8D0-BB40ED511C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01725" y="4539027"/>
            <a:ext cx="6731000" cy="803905"/>
          </a:xfrm>
          <a:solidFill>
            <a:schemeClr val="accent1"/>
          </a:solidFill>
        </p:spPr>
        <p:txBody>
          <a:bodyPr vert="horz" lIns="144000" tIns="36000" rIns="0" bIns="0" rtlCol="0" anchor="ctr" anchorCtr="0">
            <a:noAutofit/>
          </a:bodyPr>
          <a:lstStyle>
            <a:lvl1pPr>
              <a:defRPr lang="en-US" sz="5500" b="1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Title line 2 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2D1BBBA-5B66-4F19-BC9B-28F30BDC06A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1725" y="8080055"/>
            <a:ext cx="9276334" cy="556260"/>
          </a:xfrm>
          <a:solidFill>
            <a:schemeClr val="accent1"/>
          </a:solidFill>
        </p:spPr>
        <p:txBody>
          <a:bodyPr lIns="144000" anchor="ctr" anchorCtr="0"/>
          <a:lstStyle>
            <a:lvl1pPr>
              <a:defRPr sz="2800" b="1">
                <a:solidFill>
                  <a:schemeClr val="bg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Conference/meeting title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012857FF-76B1-47E3-8B6F-552BA78E17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01725" y="6928354"/>
            <a:ext cx="4165600" cy="353700"/>
          </a:xfrm>
          <a:solidFill>
            <a:schemeClr val="accent1"/>
          </a:solidFill>
        </p:spPr>
        <p:txBody>
          <a:bodyPr lIns="144000" anchor="ctr" anchorCtr="0"/>
          <a:lstStyle>
            <a:lvl1pPr>
              <a:defRPr sz="1900">
                <a:solidFill>
                  <a:schemeClr val="bg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firstname.surname@ndph.ox.ac.uk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E4FA23FE-CBCB-42A4-89BB-11FF0F58F8F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1726" y="7282054"/>
            <a:ext cx="1825624" cy="353700"/>
          </a:xfrm>
          <a:solidFill>
            <a:schemeClr val="accent1"/>
          </a:solidFill>
        </p:spPr>
        <p:txBody>
          <a:bodyPr lIns="144000" anchor="ctr" anchorCtr="0"/>
          <a:lstStyle>
            <a:lvl1pPr>
              <a:defRPr sz="1900">
                <a:solidFill>
                  <a:schemeClr val="bg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F2DEBA6B-B24B-4283-970E-E9CA09F43E6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1725" y="5329009"/>
            <a:ext cx="6731000" cy="803905"/>
          </a:xfrm>
          <a:solidFill>
            <a:schemeClr val="accent1"/>
          </a:solidFill>
        </p:spPr>
        <p:txBody>
          <a:bodyPr vert="horz" lIns="144000" tIns="36000" rIns="0" bIns="0" rtlCol="0" anchor="ctr" anchorCtr="0">
            <a:noAutofit/>
          </a:bodyPr>
          <a:lstStyle>
            <a:lvl1pPr>
              <a:defRPr lang="en-US" sz="5500" b="1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Title line 3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8AA1F8A-066F-407C-A06E-1C3336253A1F}"/>
              </a:ext>
            </a:extLst>
          </p:cNvPr>
          <p:cNvGrpSpPr/>
          <p:nvPr userDrawn="1"/>
        </p:nvGrpSpPr>
        <p:grpSpPr>
          <a:xfrm>
            <a:off x="-3366232" y="3749045"/>
            <a:ext cx="3328412" cy="1786229"/>
            <a:chOff x="-3366232" y="3749045"/>
            <a:chExt cx="3328412" cy="1786229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4196AC0-FA60-490E-815F-CA859F41ED01}"/>
                </a:ext>
              </a:extLst>
            </p:cNvPr>
            <p:cNvSpPr/>
            <p:nvPr/>
          </p:nvSpPr>
          <p:spPr>
            <a:xfrm>
              <a:off x="-3366232" y="3749045"/>
              <a:ext cx="3055813" cy="178622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The pattern may be replaced by an image, if preferred. When replacing the cover image, don't forget to "send to back".</a:t>
              </a:r>
              <a:endParaRPr lang="en-GB" dirty="0"/>
            </a:p>
          </p:txBody>
        </p:sp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FE3DF186-0A41-4EBC-B599-3AB017EC6EED}"/>
                </a:ext>
              </a:extLst>
            </p:cNvPr>
            <p:cNvSpPr/>
            <p:nvPr/>
          </p:nvSpPr>
          <p:spPr>
            <a:xfrm rot="5400000">
              <a:off x="-448475" y="4504273"/>
              <a:ext cx="545535" cy="27577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C30F047-5E5D-4B53-9CE3-C52A1D4F0F30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1101726" y="6574654"/>
            <a:ext cx="4333874" cy="353700"/>
          </a:xfrm>
          <a:solidFill>
            <a:schemeClr val="accent1"/>
          </a:solidFill>
        </p:spPr>
        <p:txBody>
          <a:bodyPr lIns="144000" anchor="ctr" anchorCtr="0"/>
          <a:lstStyle>
            <a:lvl1pPr>
              <a:defRPr sz="1900" b="0">
                <a:solidFill>
                  <a:schemeClr val="bg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marL="0" marR="0" lvl="0" indent="0" algn="l" defTabSz="1300460" rtl="0" eaLnBrk="1" fontAlgn="auto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Presented by </a:t>
            </a:r>
            <a:r>
              <a:rPr lang="en-US" dirty="0"/>
              <a:t>[Presenter name here]</a:t>
            </a:r>
          </a:p>
        </p:txBody>
      </p:sp>
      <p:pic>
        <p:nvPicPr>
          <p:cNvPr id="19" name="Picture 18" descr="Icon&#10;&#10;Description automatically generated with low confidence">
            <a:extLst>
              <a:ext uri="{FF2B5EF4-FFF2-40B4-BE49-F238E27FC236}">
                <a16:creationId xmlns:a16="http://schemas.microsoft.com/office/drawing/2014/main" id="{1647E57D-E733-4DC6-9FC2-FDFCA0FC33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551" y="444325"/>
            <a:ext cx="3071764" cy="1343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0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99572" y="3888000"/>
            <a:ext cx="4697216" cy="4150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C9538-DDE9-4B80-90FF-B4DEF2E939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41955" y="333042"/>
            <a:ext cx="234633" cy="281656"/>
          </a:xfrm>
          <a:prstGeom prst="rect">
            <a:avLst/>
          </a:prstGeom>
        </p:spPr>
        <p:txBody>
          <a:bodyPr/>
          <a:lstStyle/>
          <a:p>
            <a:fld id="{9531C42D-C051-44A0-B77F-838FCEDD279D}" type="slidenum">
              <a:rPr lang="en-GB" smtClean="0"/>
              <a:t>‹Nº›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8E7E023-9653-4357-9B9D-849F688DE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99572" y="1303200"/>
            <a:ext cx="4697216" cy="211357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  <a:endParaRPr lang="en-GB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2B640DD-B068-4B6B-9AA5-4096711B6B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1" y="605803"/>
            <a:ext cx="7036595" cy="9147798"/>
          </a:xfrm>
        </p:spPr>
        <p:txBody>
          <a:bodyPr anchor="ctr" anchorCtr="0"/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39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(w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99572" y="3888000"/>
            <a:ext cx="4697216" cy="4152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C9538-DDE9-4B80-90FF-B4DEF2E939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41955" y="333042"/>
            <a:ext cx="234633" cy="281656"/>
          </a:xfrm>
          <a:prstGeom prst="rect">
            <a:avLst/>
          </a:prstGeom>
        </p:spPr>
        <p:txBody>
          <a:bodyPr/>
          <a:lstStyle/>
          <a:p>
            <a:fld id="{9531C42D-C051-44A0-B77F-838FCEDD279D}" type="slidenum">
              <a:rPr lang="en-GB" smtClean="0"/>
              <a:t>‹Nº›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8E7E023-9653-4357-9B9D-849F688DE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99572" y="1303200"/>
            <a:ext cx="4697216" cy="211357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  <a:endParaRPr lang="en-GB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2B640DD-B068-4B6B-9AA5-4096711B6B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1" y="605803"/>
            <a:ext cx="7036595" cy="9147798"/>
          </a:xfrm>
        </p:spPr>
        <p:txBody>
          <a:bodyPr anchor="ctr" anchorCtr="0"/>
          <a:lstStyle>
            <a:lvl1pPr algn="ctr">
              <a:defRPr/>
            </a:lvl1pPr>
          </a:lstStyle>
          <a:p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4E4E28C-771F-4296-BA0F-20974E698E82}"/>
              </a:ext>
            </a:extLst>
          </p:cNvPr>
          <p:cNvGrpSpPr/>
          <p:nvPr userDrawn="1"/>
        </p:nvGrpSpPr>
        <p:grpSpPr>
          <a:xfrm>
            <a:off x="9909017" y="8689919"/>
            <a:ext cx="3095784" cy="1063680"/>
            <a:chOff x="9909017" y="8689919"/>
            <a:chExt cx="3095784" cy="106368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833A00B-AB41-4A9D-8B4B-DD17AE17C74F}"/>
                </a:ext>
              </a:extLst>
            </p:cNvPr>
            <p:cNvSpPr>
              <a:spLocks/>
            </p:cNvSpPr>
            <p:nvPr userDrawn="1"/>
          </p:nvSpPr>
          <p:spPr>
            <a:xfrm>
              <a:off x="9909017" y="8689919"/>
              <a:ext cx="3095784" cy="1063680"/>
            </a:xfrm>
            <a:prstGeom prst="rect">
              <a:avLst/>
            </a:prstGeom>
            <a:solidFill>
              <a:srgbClr val="0D1D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" name="Picture 10" descr="Qr code&#10;&#10;Description automatically generated with medium confidence">
              <a:extLst>
                <a:ext uri="{FF2B5EF4-FFF2-40B4-BE49-F238E27FC236}">
                  <a16:creationId xmlns:a16="http://schemas.microsoft.com/office/drawing/2014/main" id="{603AB6A1-5E8E-475F-9E1B-83DF9E4CD4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2467" y="8882789"/>
              <a:ext cx="1548884" cy="677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860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0" y="4096800"/>
            <a:ext cx="4939200" cy="3765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C9538-DDE9-4B80-90FF-B4DEF2E939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41955" y="333042"/>
            <a:ext cx="234633" cy="281656"/>
          </a:xfrm>
          <a:prstGeom prst="rect">
            <a:avLst/>
          </a:prstGeom>
        </p:spPr>
        <p:txBody>
          <a:bodyPr/>
          <a:lstStyle/>
          <a:p>
            <a:fld id="{9531C42D-C051-44A0-B77F-838FCEDD279D}" type="slidenum">
              <a:rPr lang="en-GB" smtClean="0"/>
              <a:t>‹Nº›</a:t>
            </a:fld>
            <a:endParaRPr lang="en-GB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E54BFF5-9CAE-4296-8620-C84ADF5416E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502400" y="4140102"/>
            <a:ext cx="1474788" cy="1473395"/>
          </a:xfrm>
        </p:spPr>
        <p:txBody>
          <a:bodyPr anchor="ctr" anchorCtr="0"/>
          <a:lstStyle>
            <a:lvl1pPr algn="ctr">
              <a:defRPr sz="1400"/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6535C71-C4A7-4CA6-86DF-E99829C0BCA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34338" y="4067126"/>
            <a:ext cx="4362450" cy="1619347"/>
          </a:xfrm>
        </p:spPr>
        <p:txBody>
          <a:bodyPr anchor="ctr" anchorCtr="0"/>
          <a:lstStyle>
            <a:lvl1pPr>
              <a:defRPr sz="14700" b="1">
                <a:solidFill>
                  <a:schemeClr val="accent1"/>
                </a:solidFill>
                <a:latin typeface="+mj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#%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1B6E89A-14C9-4FE6-830A-74E47900F5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02400" y="5919297"/>
            <a:ext cx="5894388" cy="1010141"/>
          </a:xfrm>
        </p:spPr>
        <p:txBody>
          <a:bodyPr/>
          <a:lstStyle>
            <a:lvl1pPr algn="ctr">
              <a:lnSpc>
                <a:spcPts val="2960"/>
              </a:lnSpc>
              <a:defRPr sz="2850">
                <a:solidFill>
                  <a:schemeClr val="tx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Sample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8B3AF8-F817-41F9-9011-E2F98B7AA0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650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 Slide (w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0" y="4096800"/>
            <a:ext cx="4939200" cy="3765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C9538-DDE9-4B80-90FF-B4DEF2E939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41955" y="333042"/>
            <a:ext cx="234633" cy="281656"/>
          </a:xfrm>
          <a:prstGeom prst="rect">
            <a:avLst/>
          </a:prstGeom>
        </p:spPr>
        <p:txBody>
          <a:bodyPr/>
          <a:lstStyle/>
          <a:p>
            <a:fld id="{9531C42D-C051-44A0-B77F-838FCEDD279D}" type="slidenum">
              <a:rPr lang="en-GB" smtClean="0"/>
              <a:t>‹Nº›</a:t>
            </a:fld>
            <a:endParaRPr lang="en-GB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E54BFF5-9CAE-4296-8620-C84ADF5416E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502400" y="4140102"/>
            <a:ext cx="1474788" cy="1473395"/>
          </a:xfrm>
        </p:spPr>
        <p:txBody>
          <a:bodyPr anchor="ctr" anchorCtr="0"/>
          <a:lstStyle>
            <a:lvl1pPr algn="ctr">
              <a:defRPr sz="1400"/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6535C71-C4A7-4CA6-86DF-E99829C0BCA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34338" y="4067126"/>
            <a:ext cx="4362450" cy="1619347"/>
          </a:xfrm>
        </p:spPr>
        <p:txBody>
          <a:bodyPr anchor="ctr" anchorCtr="0"/>
          <a:lstStyle>
            <a:lvl1pPr>
              <a:defRPr sz="14700" b="1">
                <a:solidFill>
                  <a:schemeClr val="accent1"/>
                </a:solidFill>
                <a:latin typeface="+mj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#%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1B6E89A-14C9-4FE6-830A-74E47900F5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02400" y="5919297"/>
            <a:ext cx="5894388" cy="1010141"/>
          </a:xfrm>
        </p:spPr>
        <p:txBody>
          <a:bodyPr/>
          <a:lstStyle>
            <a:lvl1pPr algn="ctr">
              <a:lnSpc>
                <a:spcPts val="2960"/>
              </a:lnSpc>
              <a:defRPr sz="2850">
                <a:solidFill>
                  <a:schemeClr val="tx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Sample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92E719-43D3-48C4-9807-86E98249F1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  <a:endParaRPr lang="en-GB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48B8C93-E491-4719-85AB-1CAEDD8A5FF5}"/>
              </a:ext>
            </a:extLst>
          </p:cNvPr>
          <p:cNvGrpSpPr/>
          <p:nvPr userDrawn="1"/>
        </p:nvGrpSpPr>
        <p:grpSpPr>
          <a:xfrm>
            <a:off x="9909017" y="8689919"/>
            <a:ext cx="3095784" cy="1063680"/>
            <a:chOff x="9909017" y="8689919"/>
            <a:chExt cx="3095784" cy="106368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0A8C35A-64AB-4130-B046-8437CB96AC51}"/>
                </a:ext>
              </a:extLst>
            </p:cNvPr>
            <p:cNvSpPr>
              <a:spLocks/>
            </p:cNvSpPr>
            <p:nvPr userDrawn="1"/>
          </p:nvSpPr>
          <p:spPr>
            <a:xfrm>
              <a:off x="9909017" y="8689919"/>
              <a:ext cx="3095784" cy="1063680"/>
            </a:xfrm>
            <a:prstGeom prst="rect">
              <a:avLst/>
            </a:prstGeom>
            <a:solidFill>
              <a:srgbClr val="0D1D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8" name="Picture 17" descr="Qr code&#10;&#10;Description automatically generated with medium confidence">
              <a:extLst>
                <a:ext uri="{FF2B5EF4-FFF2-40B4-BE49-F238E27FC236}">
                  <a16:creationId xmlns:a16="http://schemas.microsoft.com/office/drawing/2014/main" id="{AFD5DF90-D91A-4C9B-A38C-0CE9DDCA9E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2467" y="8882789"/>
              <a:ext cx="1548884" cy="677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230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0D0546-4337-49F9-9D16-F608B004588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07347" y="333042"/>
            <a:ext cx="234633" cy="281656"/>
          </a:xfrm>
          <a:prstGeom prst="rect">
            <a:avLst/>
          </a:prstGeom>
        </p:spPr>
        <p:txBody>
          <a:bodyPr/>
          <a:lstStyle/>
          <a:p>
            <a:fld id="{9531C42D-C051-44A0-B77F-838FCEDD279D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404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(w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0D0546-4337-49F9-9D16-F608B004588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07347" y="333042"/>
            <a:ext cx="234633" cy="281656"/>
          </a:xfrm>
          <a:prstGeom prst="rect">
            <a:avLst/>
          </a:prstGeom>
        </p:spPr>
        <p:txBody>
          <a:bodyPr/>
          <a:lstStyle/>
          <a:p>
            <a:fld id="{9531C42D-C051-44A0-B77F-838FCEDD279D}" type="slidenum">
              <a:rPr lang="en-GB" smtClean="0"/>
              <a:t>‹Nº›</a:t>
            </a:fld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15E0528-90DA-4531-8236-46FF97C5306E}"/>
              </a:ext>
            </a:extLst>
          </p:cNvPr>
          <p:cNvGrpSpPr/>
          <p:nvPr userDrawn="1"/>
        </p:nvGrpSpPr>
        <p:grpSpPr>
          <a:xfrm>
            <a:off x="9909017" y="8689919"/>
            <a:ext cx="3095784" cy="1063680"/>
            <a:chOff x="9909017" y="8689919"/>
            <a:chExt cx="3095784" cy="106368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C4E7E2F-F679-4A77-A866-BE3A14D6DDC0}"/>
                </a:ext>
              </a:extLst>
            </p:cNvPr>
            <p:cNvSpPr>
              <a:spLocks/>
            </p:cNvSpPr>
            <p:nvPr userDrawn="1"/>
          </p:nvSpPr>
          <p:spPr>
            <a:xfrm>
              <a:off x="9909017" y="8689919"/>
              <a:ext cx="3095784" cy="1063680"/>
            </a:xfrm>
            <a:prstGeom prst="rect">
              <a:avLst/>
            </a:prstGeom>
            <a:solidFill>
              <a:srgbClr val="0D1D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 descr="Qr code&#10;&#10;Description automatically generated with medium confidence">
              <a:extLst>
                <a:ext uri="{FF2B5EF4-FFF2-40B4-BE49-F238E27FC236}">
                  <a16:creationId xmlns:a16="http://schemas.microsoft.com/office/drawing/2014/main" id="{65452FB3-F442-4F58-AA61-6F6BA2A7D6D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2467" y="8882789"/>
              <a:ext cx="1548884" cy="677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907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82DB8D-44CA-46F1-BF0C-2E7A6EB368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07347" y="333042"/>
            <a:ext cx="234633" cy="281656"/>
          </a:xfrm>
          <a:prstGeom prst="rect">
            <a:avLst/>
          </a:prstGeom>
        </p:spPr>
        <p:txBody>
          <a:bodyPr/>
          <a:lstStyle/>
          <a:p>
            <a:fld id="{9531C42D-C051-44A0-B77F-838FCEDD279D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244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(w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82DB8D-44CA-46F1-BF0C-2E7A6EB368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07347" y="333042"/>
            <a:ext cx="234633" cy="281656"/>
          </a:xfrm>
          <a:prstGeom prst="rect">
            <a:avLst/>
          </a:prstGeom>
        </p:spPr>
        <p:txBody>
          <a:bodyPr/>
          <a:lstStyle/>
          <a:p>
            <a:fld id="{9531C42D-C051-44A0-B77F-838FCEDD279D}" type="slidenum">
              <a:rPr lang="en-GB" smtClean="0"/>
              <a:t>‹Nº›</a:t>
            </a:fld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C463ACB-6480-46EB-8338-6349C26733EE}"/>
              </a:ext>
            </a:extLst>
          </p:cNvPr>
          <p:cNvGrpSpPr/>
          <p:nvPr userDrawn="1"/>
        </p:nvGrpSpPr>
        <p:grpSpPr>
          <a:xfrm>
            <a:off x="9909017" y="8689919"/>
            <a:ext cx="3095784" cy="1063680"/>
            <a:chOff x="9909017" y="8689919"/>
            <a:chExt cx="3095784" cy="106368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CF8BD86-15E5-40BA-9FE6-AE00044E0934}"/>
                </a:ext>
              </a:extLst>
            </p:cNvPr>
            <p:cNvSpPr>
              <a:spLocks/>
            </p:cNvSpPr>
            <p:nvPr userDrawn="1"/>
          </p:nvSpPr>
          <p:spPr>
            <a:xfrm>
              <a:off x="9909017" y="8689919"/>
              <a:ext cx="3095784" cy="1063680"/>
            </a:xfrm>
            <a:prstGeom prst="rect">
              <a:avLst/>
            </a:prstGeom>
            <a:solidFill>
              <a:srgbClr val="0D1D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" name="Picture 10" descr="Qr code&#10;&#10;Description automatically generated with medium confidence">
              <a:extLst>
                <a:ext uri="{FF2B5EF4-FFF2-40B4-BE49-F238E27FC236}">
                  <a16:creationId xmlns:a16="http://schemas.microsoft.com/office/drawing/2014/main" id="{24DB0109-9082-4626-A3E4-24A19BEDE22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2467" y="8882789"/>
              <a:ext cx="1548884" cy="677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5520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650240" y="2111693"/>
            <a:ext cx="11704320" cy="7111680"/>
          </a:xfrm>
        </p:spPr>
        <p:txBody>
          <a:bodyPr/>
          <a:lstStyle>
            <a:lvl1pPr>
              <a:defRPr sz="3698"/>
            </a:lvl1pPr>
            <a:lvl2pPr>
              <a:defRPr sz="3129"/>
            </a:lvl2pPr>
            <a:lvl3pPr>
              <a:buFont typeface="Gill Sans MT" pitchFamily="34" charset="0"/>
              <a:buChar char="­"/>
              <a:defRPr/>
            </a:lvl3pPr>
            <a:lvl4pPr>
              <a:defRPr sz="2276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672475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650240" y="2111693"/>
            <a:ext cx="11704320" cy="7111680"/>
          </a:xfrm>
        </p:spPr>
        <p:txBody>
          <a:bodyPr/>
          <a:lstStyle>
            <a:lvl1pPr>
              <a:defRPr sz="3698"/>
            </a:lvl1pPr>
            <a:lvl2pPr>
              <a:defRPr sz="3129"/>
            </a:lvl2pPr>
            <a:lvl3pPr>
              <a:buFont typeface="Gill Sans MT" pitchFamily="34" charset="0"/>
              <a:buChar char="­"/>
              <a:defRPr/>
            </a:lvl3pPr>
            <a:lvl4pPr>
              <a:defRPr sz="2276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425843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0" y="2736000"/>
            <a:ext cx="9359900" cy="554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C9538-DDE9-4B80-90FF-B4DEF2E939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 rot="10800000" flipV="1">
            <a:off x="11678194" y="250992"/>
            <a:ext cx="607399" cy="49564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GB" dirty="0"/>
          </a:p>
          <a:p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8E7E023-9653-4357-9B9D-849F688DE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  <a:endParaRPr lang="en-GB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D33BD56-2B91-4153-99E3-6EFDA612FD3A}"/>
              </a:ext>
            </a:extLst>
          </p:cNvPr>
          <p:cNvGrpSpPr/>
          <p:nvPr userDrawn="1"/>
        </p:nvGrpSpPr>
        <p:grpSpPr>
          <a:xfrm>
            <a:off x="13127489" y="-14288"/>
            <a:ext cx="2684011" cy="4484688"/>
            <a:chOff x="13127489" y="-14288"/>
            <a:chExt cx="2684011" cy="448468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39F6341-0523-49A5-8304-A142BE47B806}"/>
                </a:ext>
              </a:extLst>
            </p:cNvPr>
            <p:cNvSpPr/>
            <p:nvPr/>
          </p:nvSpPr>
          <p:spPr>
            <a:xfrm>
              <a:off x="13403263" y="-14288"/>
              <a:ext cx="2408237" cy="448468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rIns="144000" rtlCol="0" anchor="ctr"/>
            <a:lstStyle/>
            <a:p>
              <a:pPr algn="l"/>
              <a:r>
                <a:rPr lang="en-GB" dirty="0"/>
                <a:t>To adjust the slide number total: </a:t>
              </a:r>
            </a:p>
            <a:p>
              <a:pPr marL="285750" indent="-285750" algn="l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en-GB" dirty="0"/>
                <a:t>Select the “View” tab from the top ribbon</a:t>
              </a:r>
            </a:p>
            <a:p>
              <a:pPr marL="285750" indent="-285750" algn="l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en-GB" dirty="0"/>
                <a:t>Then select </a:t>
              </a:r>
              <a:br>
                <a:rPr lang="en-GB" dirty="0"/>
              </a:br>
              <a:r>
                <a:rPr lang="en-GB" dirty="0"/>
                <a:t>“Slide Master”</a:t>
              </a:r>
            </a:p>
            <a:p>
              <a:pPr marL="285750" indent="-285750" algn="l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en-US" dirty="0"/>
                <a:t>Go to the top master slide and you will be able to edit it there. </a:t>
              </a:r>
              <a:br>
                <a:rPr lang="en-US" dirty="0"/>
              </a:br>
              <a:r>
                <a:rPr lang="en-US" sz="1600" dirty="0"/>
                <a:t>(All the other slides will then </a:t>
              </a:r>
              <a:r>
                <a:rPr lang="en-US" sz="1600"/>
                <a:t>update automatically.)</a:t>
              </a:r>
              <a:endParaRPr lang="en-GB" dirty="0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253B718-3502-422D-A37E-9E29832D83ED}"/>
                </a:ext>
              </a:extLst>
            </p:cNvPr>
            <p:cNvSpPr/>
            <p:nvPr/>
          </p:nvSpPr>
          <p:spPr>
            <a:xfrm rot="16200000" flipH="1">
              <a:off x="12992608" y="335983"/>
              <a:ext cx="545535" cy="27577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695110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650240" y="2111693"/>
            <a:ext cx="11704320" cy="7111680"/>
          </a:xfrm>
        </p:spPr>
        <p:txBody>
          <a:bodyPr/>
          <a:lstStyle>
            <a:lvl1pPr>
              <a:defRPr sz="3698"/>
            </a:lvl1pPr>
            <a:lvl2pPr>
              <a:defRPr sz="3129"/>
            </a:lvl2pPr>
            <a:lvl3pPr>
              <a:buFont typeface="Gill Sans MT" pitchFamily="34" charset="0"/>
              <a:buChar char="­"/>
              <a:defRPr/>
            </a:lvl3pPr>
            <a:lvl4pPr>
              <a:defRPr sz="2276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183344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650240" y="2111693"/>
            <a:ext cx="11704320" cy="7111680"/>
          </a:xfrm>
        </p:spPr>
        <p:txBody>
          <a:bodyPr/>
          <a:lstStyle>
            <a:lvl1pPr>
              <a:defRPr sz="3698"/>
            </a:lvl1pPr>
            <a:lvl2pPr>
              <a:defRPr sz="3129"/>
            </a:lvl2pPr>
            <a:lvl3pPr>
              <a:buFont typeface="Gill Sans MT" pitchFamily="34" charset="0"/>
              <a:buChar char="­"/>
              <a:defRPr/>
            </a:lvl3pPr>
            <a:lvl4pPr>
              <a:defRPr sz="2276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914899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E36EB-C5F8-45BC-B6D0-2EA93920C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F0694B-EC00-44C2-A94A-1640EF5743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6BA83B-CC71-40C1-838B-758269B5A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8FAB-A038-4280-86EE-CB58E6C35DA0}" type="datetimeFigureOut">
              <a:rPr lang="en-AU" smtClean="0"/>
              <a:t>12/12/2022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D4664B-B711-476F-A2DB-262065B73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A6108-390C-4248-B7C6-B8311FD13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07347" y="333042"/>
            <a:ext cx="234633" cy="281656"/>
          </a:xfrm>
          <a:prstGeom prst="rect">
            <a:avLst/>
          </a:prstGeom>
        </p:spPr>
        <p:txBody>
          <a:bodyPr/>
          <a:lstStyle/>
          <a:p>
            <a:fld id="{46951530-CA67-4579-BAC0-BB778A1F5818}" type="slidenum">
              <a:rPr lang="en-AU" smtClean="0"/>
              <a:t>‹Nº›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58369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51753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650240" y="2111693"/>
            <a:ext cx="11704320" cy="7111680"/>
          </a:xfrm>
        </p:spPr>
        <p:txBody>
          <a:bodyPr/>
          <a:lstStyle>
            <a:lvl1pPr>
              <a:defRPr sz="3698"/>
            </a:lvl1pPr>
            <a:lvl2pPr>
              <a:defRPr sz="3129"/>
            </a:lvl2pPr>
            <a:lvl3pPr>
              <a:buFont typeface="Gill Sans MT" pitchFamily="34" charset="0"/>
              <a:buChar char="­"/>
              <a:defRPr/>
            </a:lvl3pPr>
            <a:lvl4pPr>
              <a:defRPr sz="2276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641595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C9538-DDE9-4B80-90FF-B4DEF2E939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41955" y="333042"/>
            <a:ext cx="234633" cy="281656"/>
          </a:xfrm>
          <a:prstGeom prst="rect">
            <a:avLst/>
          </a:prstGeom>
        </p:spPr>
        <p:txBody>
          <a:bodyPr/>
          <a:lstStyle/>
          <a:p>
            <a:fld id="{9531C42D-C051-44A0-B77F-838FCEDD279D}" type="slidenum">
              <a:rPr lang="en-GB" smtClean="0"/>
              <a:t>‹Nº›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8E7E023-9653-4357-9B9D-849F688DE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  <a:endParaRPr lang="en-GB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45EE723-6089-4592-B971-CA348EF04DBA}"/>
              </a:ext>
            </a:extLst>
          </p:cNvPr>
          <p:cNvGrpSpPr/>
          <p:nvPr userDrawn="1"/>
        </p:nvGrpSpPr>
        <p:grpSpPr>
          <a:xfrm>
            <a:off x="9909017" y="8689919"/>
            <a:ext cx="3095784" cy="1063680"/>
            <a:chOff x="9909017" y="8689919"/>
            <a:chExt cx="3095784" cy="106368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013631F-51B7-48EA-A78B-1BA29EBFEA0A}"/>
                </a:ext>
              </a:extLst>
            </p:cNvPr>
            <p:cNvSpPr>
              <a:spLocks/>
            </p:cNvSpPr>
            <p:nvPr userDrawn="1"/>
          </p:nvSpPr>
          <p:spPr>
            <a:xfrm>
              <a:off x="9909017" y="8689919"/>
              <a:ext cx="3095784" cy="1063680"/>
            </a:xfrm>
            <a:prstGeom prst="rect">
              <a:avLst/>
            </a:prstGeom>
            <a:solidFill>
              <a:srgbClr val="0D1D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" name="Picture 10" descr="Qr code&#10;&#10;Description automatically generated with medium confidence">
              <a:extLst>
                <a:ext uri="{FF2B5EF4-FFF2-40B4-BE49-F238E27FC236}">
                  <a16:creationId xmlns:a16="http://schemas.microsoft.com/office/drawing/2014/main" id="{0EA2E423-AD7F-4A5D-BC6B-7827BEA582B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2467" y="8882789"/>
              <a:ext cx="1548884" cy="677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1159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w top ba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C9538-DDE9-4B80-90FF-B4DEF2E939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41955" y="333042"/>
            <a:ext cx="234633" cy="281656"/>
          </a:xfrm>
          <a:prstGeom prst="rect">
            <a:avLst/>
          </a:prstGeom>
        </p:spPr>
        <p:txBody>
          <a:bodyPr/>
          <a:lstStyle/>
          <a:p>
            <a:fld id="{9531C42D-C051-44A0-B77F-838FCEDD279D}" type="slidenum">
              <a:rPr lang="en-GB" smtClean="0"/>
              <a:t>‹Nº›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8E7E023-9653-4357-9B9D-849F688DE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  <a:endParaRPr lang="en-GB" dirty="0"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9F0DE56B-33AD-4516-88D0-7D695D68A8E5}"/>
              </a:ext>
            </a:extLst>
          </p:cNvPr>
          <p:cNvSpPr/>
          <p:nvPr userDrawn="1"/>
        </p:nvSpPr>
        <p:spPr>
          <a:xfrm>
            <a:off x="0" y="12"/>
            <a:ext cx="9051925" cy="605790"/>
          </a:xfrm>
          <a:custGeom>
            <a:avLst/>
            <a:gdLst/>
            <a:ahLst/>
            <a:cxnLst/>
            <a:rect l="l" t="t" r="r" b="b"/>
            <a:pathLst>
              <a:path w="9051925" h="605790">
                <a:moveTo>
                  <a:pt x="9051366" y="0"/>
                </a:moveTo>
                <a:lnTo>
                  <a:pt x="0" y="0"/>
                </a:lnTo>
                <a:lnTo>
                  <a:pt x="0" y="605167"/>
                </a:lnTo>
                <a:lnTo>
                  <a:pt x="9051366" y="605167"/>
                </a:lnTo>
                <a:lnTo>
                  <a:pt x="905136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201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w top bar and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C9538-DDE9-4B80-90FF-B4DEF2E939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41955" y="333042"/>
            <a:ext cx="234633" cy="281656"/>
          </a:xfrm>
          <a:prstGeom prst="rect">
            <a:avLst/>
          </a:prstGeom>
        </p:spPr>
        <p:txBody>
          <a:bodyPr/>
          <a:lstStyle/>
          <a:p>
            <a:fld id="{9531C42D-C051-44A0-B77F-838FCEDD279D}" type="slidenum">
              <a:rPr lang="en-GB" smtClean="0"/>
              <a:t>‹Nº›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8E7E023-9653-4357-9B9D-849F688DE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  <a:endParaRPr lang="en-GB" dirty="0"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9F0DE56B-33AD-4516-88D0-7D695D68A8E5}"/>
              </a:ext>
            </a:extLst>
          </p:cNvPr>
          <p:cNvSpPr/>
          <p:nvPr userDrawn="1"/>
        </p:nvSpPr>
        <p:spPr>
          <a:xfrm>
            <a:off x="0" y="12"/>
            <a:ext cx="9051925" cy="605790"/>
          </a:xfrm>
          <a:custGeom>
            <a:avLst/>
            <a:gdLst/>
            <a:ahLst/>
            <a:cxnLst/>
            <a:rect l="l" t="t" r="r" b="b"/>
            <a:pathLst>
              <a:path w="9051925" h="605790">
                <a:moveTo>
                  <a:pt x="9051366" y="0"/>
                </a:moveTo>
                <a:lnTo>
                  <a:pt x="0" y="0"/>
                </a:lnTo>
                <a:lnTo>
                  <a:pt x="0" y="605167"/>
                </a:lnTo>
                <a:lnTo>
                  <a:pt x="9051366" y="605167"/>
                </a:lnTo>
                <a:lnTo>
                  <a:pt x="905136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68973ED-C890-49A9-86FF-DCCF05276D91}"/>
              </a:ext>
            </a:extLst>
          </p:cNvPr>
          <p:cNvGrpSpPr/>
          <p:nvPr userDrawn="1"/>
        </p:nvGrpSpPr>
        <p:grpSpPr>
          <a:xfrm>
            <a:off x="9909017" y="8689919"/>
            <a:ext cx="3095784" cy="1063680"/>
            <a:chOff x="9909017" y="8689919"/>
            <a:chExt cx="3095784" cy="106368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4343E0A-89EA-4073-8A88-3BDD86EDCF69}"/>
                </a:ext>
              </a:extLst>
            </p:cNvPr>
            <p:cNvSpPr>
              <a:spLocks/>
            </p:cNvSpPr>
            <p:nvPr userDrawn="1"/>
          </p:nvSpPr>
          <p:spPr>
            <a:xfrm>
              <a:off x="9909017" y="8689919"/>
              <a:ext cx="3095784" cy="1063680"/>
            </a:xfrm>
            <a:prstGeom prst="rect">
              <a:avLst/>
            </a:prstGeom>
            <a:solidFill>
              <a:srgbClr val="0D1D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 descr="Qr code&#10;&#10;Description automatically generated with medium confidence">
              <a:extLst>
                <a:ext uri="{FF2B5EF4-FFF2-40B4-BE49-F238E27FC236}">
                  <a16:creationId xmlns:a16="http://schemas.microsoft.com/office/drawing/2014/main" id="{FCB6F79A-DE7B-47B7-9F78-0B156DA3CF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2467" y="8882789"/>
              <a:ext cx="1548884" cy="677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0545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Line Titl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0C78D906-6845-459E-9B3A-65C9F77BC2FB}"/>
              </a:ext>
            </a:extLst>
          </p:cNvPr>
          <p:cNvSpPr/>
          <p:nvPr userDrawn="1"/>
        </p:nvSpPr>
        <p:spPr>
          <a:xfrm>
            <a:off x="0" y="0"/>
            <a:ext cx="9051925" cy="1282065"/>
          </a:xfrm>
          <a:custGeom>
            <a:avLst/>
            <a:gdLst/>
            <a:ahLst/>
            <a:cxnLst/>
            <a:rect l="l" t="t" r="r" b="b"/>
            <a:pathLst>
              <a:path w="9051925" h="1282065">
                <a:moveTo>
                  <a:pt x="9051366" y="0"/>
                </a:moveTo>
                <a:lnTo>
                  <a:pt x="0" y="0"/>
                </a:lnTo>
                <a:lnTo>
                  <a:pt x="0" y="1282039"/>
                </a:lnTo>
                <a:lnTo>
                  <a:pt x="9051366" y="1282039"/>
                </a:lnTo>
                <a:lnTo>
                  <a:pt x="905136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0" y="1948600"/>
            <a:ext cx="11279188" cy="5544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C9538-DDE9-4B80-90FF-B4DEF2E939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41955" y="333042"/>
            <a:ext cx="234633" cy="281656"/>
          </a:xfrm>
          <a:prstGeom prst="rect">
            <a:avLst/>
          </a:prstGeom>
        </p:spPr>
        <p:txBody>
          <a:bodyPr/>
          <a:lstStyle/>
          <a:p>
            <a:fld id="{9531C42D-C051-44A0-B77F-838FCEDD279D}" type="slidenum">
              <a:rPr lang="en-GB" smtClean="0"/>
              <a:t>‹Nº›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8E7E023-9653-4357-9B9D-849F688DE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7600" y="507701"/>
            <a:ext cx="7632700" cy="536239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800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Line Title Bar (w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0C78D906-6845-459E-9B3A-65C9F77BC2FB}"/>
              </a:ext>
            </a:extLst>
          </p:cNvPr>
          <p:cNvSpPr/>
          <p:nvPr userDrawn="1"/>
        </p:nvSpPr>
        <p:spPr>
          <a:xfrm>
            <a:off x="0" y="0"/>
            <a:ext cx="9051925" cy="1282065"/>
          </a:xfrm>
          <a:custGeom>
            <a:avLst/>
            <a:gdLst/>
            <a:ahLst/>
            <a:cxnLst/>
            <a:rect l="l" t="t" r="r" b="b"/>
            <a:pathLst>
              <a:path w="9051925" h="1282065">
                <a:moveTo>
                  <a:pt x="9051366" y="0"/>
                </a:moveTo>
                <a:lnTo>
                  <a:pt x="0" y="0"/>
                </a:lnTo>
                <a:lnTo>
                  <a:pt x="0" y="1282039"/>
                </a:lnTo>
                <a:lnTo>
                  <a:pt x="9051366" y="1282039"/>
                </a:lnTo>
                <a:lnTo>
                  <a:pt x="905136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0" y="1948600"/>
            <a:ext cx="11279188" cy="5544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C9538-DDE9-4B80-90FF-B4DEF2E939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41955" y="333042"/>
            <a:ext cx="234633" cy="281656"/>
          </a:xfrm>
          <a:prstGeom prst="rect">
            <a:avLst/>
          </a:prstGeom>
        </p:spPr>
        <p:txBody>
          <a:bodyPr/>
          <a:lstStyle/>
          <a:p>
            <a:fld id="{9531C42D-C051-44A0-B77F-838FCEDD279D}" type="slidenum">
              <a:rPr lang="en-GB" smtClean="0"/>
              <a:t>‹Nº›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8E7E023-9653-4357-9B9D-849F688DE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7600" y="507701"/>
            <a:ext cx="7632700" cy="536239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EE48EE1-E0B2-446A-92CD-C09B9937D939}"/>
              </a:ext>
            </a:extLst>
          </p:cNvPr>
          <p:cNvGrpSpPr/>
          <p:nvPr userDrawn="1"/>
        </p:nvGrpSpPr>
        <p:grpSpPr>
          <a:xfrm>
            <a:off x="9909017" y="8689919"/>
            <a:ext cx="3095784" cy="1063680"/>
            <a:chOff x="9909017" y="8689919"/>
            <a:chExt cx="3095784" cy="106368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265B5D-8D45-4D32-B853-E71268074E6D}"/>
                </a:ext>
              </a:extLst>
            </p:cNvPr>
            <p:cNvSpPr>
              <a:spLocks/>
            </p:cNvSpPr>
            <p:nvPr userDrawn="1"/>
          </p:nvSpPr>
          <p:spPr>
            <a:xfrm>
              <a:off x="9909017" y="8689919"/>
              <a:ext cx="3095784" cy="1063680"/>
            </a:xfrm>
            <a:prstGeom prst="rect">
              <a:avLst/>
            </a:prstGeom>
            <a:solidFill>
              <a:srgbClr val="0D1D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 descr="Qr code&#10;&#10;Description automatically generated with medium confidence">
              <a:extLst>
                <a:ext uri="{FF2B5EF4-FFF2-40B4-BE49-F238E27FC236}">
                  <a16:creationId xmlns:a16="http://schemas.microsoft.com/office/drawing/2014/main" id="{113A8FCC-CF4D-4A12-B393-16C78E92E1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2467" y="8882789"/>
              <a:ext cx="1548884" cy="677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882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0" y="2736000"/>
            <a:ext cx="11279188" cy="5544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C9538-DDE9-4B80-90FF-B4DEF2E939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41955" y="333042"/>
            <a:ext cx="234633" cy="281656"/>
          </a:xfrm>
          <a:prstGeom prst="rect">
            <a:avLst/>
          </a:prstGeom>
        </p:spPr>
        <p:txBody>
          <a:bodyPr/>
          <a:lstStyle/>
          <a:p>
            <a:fld id="{9531C42D-C051-44A0-B77F-838FCEDD279D}" type="slidenum">
              <a:rPr lang="en-GB" smtClean="0"/>
              <a:t>‹Nº›</a:t>
            </a:fld>
            <a:endParaRPr lang="en-GB" dirty="0"/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E5435FE5-698D-442A-B82A-8C9E87DBDBA7}"/>
              </a:ext>
            </a:extLst>
          </p:cNvPr>
          <p:cNvSpPr/>
          <p:nvPr userDrawn="1"/>
        </p:nvSpPr>
        <p:spPr>
          <a:xfrm>
            <a:off x="0" y="0"/>
            <a:ext cx="9051925" cy="1917064"/>
          </a:xfrm>
          <a:custGeom>
            <a:avLst/>
            <a:gdLst/>
            <a:ahLst/>
            <a:cxnLst/>
            <a:rect l="l" t="t" r="r" b="b"/>
            <a:pathLst>
              <a:path w="9051925" h="1917064">
                <a:moveTo>
                  <a:pt x="9051366" y="0"/>
                </a:moveTo>
                <a:lnTo>
                  <a:pt x="0" y="0"/>
                </a:lnTo>
                <a:lnTo>
                  <a:pt x="0" y="1917039"/>
                </a:lnTo>
                <a:lnTo>
                  <a:pt x="9051366" y="1917039"/>
                </a:lnTo>
                <a:lnTo>
                  <a:pt x="905136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8E7E023-9653-4357-9B9D-849F688DE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7600" y="530561"/>
            <a:ext cx="7632700" cy="1056939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400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 Bar (w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0" y="2736000"/>
            <a:ext cx="11279188" cy="5544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C9538-DDE9-4B80-90FF-B4DEF2E939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41955" y="333042"/>
            <a:ext cx="234633" cy="281656"/>
          </a:xfrm>
          <a:prstGeom prst="rect">
            <a:avLst/>
          </a:prstGeom>
        </p:spPr>
        <p:txBody>
          <a:bodyPr/>
          <a:lstStyle/>
          <a:p>
            <a:fld id="{9531C42D-C051-44A0-B77F-838FCEDD279D}" type="slidenum">
              <a:rPr lang="en-GB" smtClean="0"/>
              <a:t>‹Nº›</a:t>
            </a:fld>
            <a:endParaRPr lang="en-GB" dirty="0"/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E5435FE5-698D-442A-B82A-8C9E87DBDBA7}"/>
              </a:ext>
            </a:extLst>
          </p:cNvPr>
          <p:cNvSpPr/>
          <p:nvPr userDrawn="1"/>
        </p:nvSpPr>
        <p:spPr>
          <a:xfrm>
            <a:off x="0" y="0"/>
            <a:ext cx="9051925" cy="1917064"/>
          </a:xfrm>
          <a:custGeom>
            <a:avLst/>
            <a:gdLst/>
            <a:ahLst/>
            <a:cxnLst/>
            <a:rect l="l" t="t" r="r" b="b"/>
            <a:pathLst>
              <a:path w="9051925" h="1917064">
                <a:moveTo>
                  <a:pt x="9051366" y="0"/>
                </a:moveTo>
                <a:lnTo>
                  <a:pt x="0" y="0"/>
                </a:lnTo>
                <a:lnTo>
                  <a:pt x="0" y="1917039"/>
                </a:lnTo>
                <a:lnTo>
                  <a:pt x="9051366" y="1917039"/>
                </a:lnTo>
                <a:lnTo>
                  <a:pt x="905136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8E7E023-9653-4357-9B9D-849F688DE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7600" y="530561"/>
            <a:ext cx="7632700" cy="1056939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1DF05B4-3612-474D-B8D8-51DA49FE1B83}"/>
              </a:ext>
            </a:extLst>
          </p:cNvPr>
          <p:cNvGrpSpPr/>
          <p:nvPr userDrawn="1"/>
        </p:nvGrpSpPr>
        <p:grpSpPr>
          <a:xfrm>
            <a:off x="9909017" y="8689919"/>
            <a:ext cx="3095784" cy="1063680"/>
            <a:chOff x="9909017" y="8689919"/>
            <a:chExt cx="3095784" cy="106368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95089AC-4F9C-44FB-9F12-DC112BF4B877}"/>
                </a:ext>
              </a:extLst>
            </p:cNvPr>
            <p:cNvSpPr>
              <a:spLocks/>
            </p:cNvSpPr>
            <p:nvPr userDrawn="1"/>
          </p:nvSpPr>
          <p:spPr>
            <a:xfrm>
              <a:off x="9909017" y="8689919"/>
              <a:ext cx="3095784" cy="1063680"/>
            </a:xfrm>
            <a:prstGeom prst="rect">
              <a:avLst/>
            </a:prstGeom>
            <a:solidFill>
              <a:srgbClr val="0D1D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 descr="Qr code&#10;&#10;Description automatically generated with medium confidence">
              <a:extLst>
                <a:ext uri="{FF2B5EF4-FFF2-40B4-BE49-F238E27FC236}">
                  <a16:creationId xmlns:a16="http://schemas.microsoft.com/office/drawing/2014/main" id="{0499CC1F-CDFC-4455-922C-9E172BF421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2467" y="8882789"/>
              <a:ext cx="1548884" cy="677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448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600" y="615600"/>
            <a:ext cx="9359900" cy="1621449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600" y="2736000"/>
            <a:ext cx="9359900" cy="554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6814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85" r:id="rId3"/>
    <p:sldLayoutId id="2147483692" r:id="rId4"/>
    <p:sldLayoutId id="2147483693" r:id="rId5"/>
    <p:sldLayoutId id="2147483696" r:id="rId6"/>
    <p:sldLayoutId id="2147483697" r:id="rId7"/>
    <p:sldLayoutId id="2147483694" r:id="rId8"/>
    <p:sldLayoutId id="2147483695" r:id="rId9"/>
    <p:sldLayoutId id="2147483688" r:id="rId10"/>
    <p:sldLayoutId id="2147483689" r:id="rId11"/>
    <p:sldLayoutId id="2147483691" r:id="rId12"/>
    <p:sldLayoutId id="2147483690" r:id="rId13"/>
    <p:sldLayoutId id="2147483678" r:id="rId14"/>
    <p:sldLayoutId id="2147483686" r:id="rId15"/>
    <p:sldLayoutId id="2147483679" r:id="rId16"/>
    <p:sldLayoutId id="2147483687" r:id="rId17"/>
    <p:sldLayoutId id="2147483698" r:id="rId18"/>
    <p:sldLayoutId id="2147483700" r:id="rId19"/>
    <p:sldLayoutId id="2147483706" r:id="rId20"/>
    <p:sldLayoutId id="2147483707" r:id="rId21"/>
    <p:sldLayoutId id="2147483708" r:id="rId22"/>
    <p:sldLayoutId id="2147483709" r:id="rId23"/>
    <p:sldLayoutId id="2147483712" r:id="rId2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300460" rtl="0" eaLnBrk="1" latinLnBrk="0" hangingPunct="1">
        <a:lnSpc>
          <a:spcPct val="85000"/>
        </a:lnSpc>
        <a:spcBef>
          <a:spcPct val="0"/>
        </a:spcBef>
        <a:buNone/>
        <a:defRPr sz="4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30046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361950" indent="-361950" algn="l" defTabSz="1300460" rtl="0" eaLnBrk="1" latinLnBrk="0" hangingPunct="1">
        <a:lnSpc>
          <a:spcPct val="90000"/>
        </a:lnSpc>
        <a:spcBef>
          <a:spcPts val="1800"/>
        </a:spcBef>
        <a:buSzPct val="140000"/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714375" indent="-352425" algn="l" defTabSz="1300460" rtl="0" eaLnBrk="1" latinLnBrk="0" hangingPunct="1">
        <a:lnSpc>
          <a:spcPct val="90000"/>
        </a:lnSpc>
        <a:spcBef>
          <a:spcPts val="1800"/>
        </a:spcBef>
        <a:buSzPct val="14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76325" indent="-361950" algn="l" defTabSz="1300460" rtl="0" eaLnBrk="1" latinLnBrk="0" hangingPunct="1">
        <a:lnSpc>
          <a:spcPct val="90000"/>
        </a:lnSpc>
        <a:spcBef>
          <a:spcPts val="1800"/>
        </a:spcBef>
        <a:buSzPct val="14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38275" indent="-361950" algn="l" defTabSz="1300460" rtl="0" eaLnBrk="1" latinLnBrk="0" hangingPunct="1">
        <a:lnSpc>
          <a:spcPct val="90000"/>
        </a:lnSpc>
        <a:spcBef>
          <a:spcPts val="1800"/>
        </a:spcBef>
        <a:buSzPct val="14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357626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649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72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5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72" userDrawn="1">
          <p15:clr>
            <a:srgbClr val="F26B43"/>
          </p15:clr>
        </p15:guide>
        <p15:guide id="2" pos="4096" userDrawn="1">
          <p15:clr>
            <a:srgbClr val="F26B43"/>
          </p15:clr>
        </p15:guide>
        <p15:guide id="3" pos="704" userDrawn="1">
          <p15:clr>
            <a:srgbClr val="F26B43"/>
          </p15:clr>
        </p15:guide>
        <p15:guide id="4" pos="7809" userDrawn="1">
          <p15:clr>
            <a:srgbClr val="F26B43"/>
          </p15:clr>
        </p15:guide>
        <p15:guide id="5" orient="horz" pos="2060" userDrawn="1">
          <p15:clr>
            <a:srgbClr val="F26B43"/>
          </p15:clr>
        </p15:guide>
        <p15:guide id="6" orient="horz" pos="35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healthimpactfund.org/" TargetMode="Externa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healthimpactfund.org/en/faq/" TargetMode="Externa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Background pattern&#10;&#10;Description automatically generated">
            <a:extLst>
              <a:ext uri="{FF2B5EF4-FFF2-40B4-BE49-F238E27FC236}">
                <a16:creationId xmlns:a16="http://schemas.microsoft.com/office/drawing/2014/main" id="{A6626C9A-3629-42E6-89C6-F662CD4A2CE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8" r="11118"/>
          <a:stretch>
            <a:fillRect/>
          </a:stretch>
        </p:blipFill>
        <p:spPr>
          <a:xfrm>
            <a:off x="0" y="342900"/>
            <a:ext cx="13004800" cy="9410700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336010E2-3153-401D-874F-6293E245A0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1725" y="3477986"/>
            <a:ext cx="9950587" cy="1616527"/>
          </a:xfrm>
        </p:spPr>
        <p:txBody>
          <a:bodyPr/>
          <a:lstStyle/>
          <a:p>
            <a:r>
              <a:rPr lang="en-GB" dirty="0"/>
              <a:t>Overcoming economic obstacles to developing and accessing new medicines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718D791-2943-4805-BF3F-8A77CA81AC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30300" y="6928258"/>
            <a:ext cx="7526112" cy="389145"/>
          </a:xfrm>
        </p:spPr>
        <p:txBody>
          <a:bodyPr/>
          <a:lstStyle/>
          <a:p>
            <a:r>
              <a:rPr lang="en-GB" dirty="0"/>
              <a:t>Laurence.roope@dph.ox.ac.uk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90F4341-9873-4B0F-A19D-ADF7C91AA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1725" y="7317404"/>
            <a:ext cx="2648640" cy="31816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DBD48B6-CE1F-4D94-9AB5-FC2D6155FFE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01726" y="6574654"/>
            <a:ext cx="6148160" cy="353605"/>
          </a:xfrm>
        </p:spPr>
        <p:txBody>
          <a:bodyPr/>
          <a:lstStyle/>
          <a:p>
            <a:r>
              <a:rPr lang="en-US" dirty="0"/>
              <a:t>Presented by </a:t>
            </a:r>
            <a:r>
              <a:rPr lang="en-US" b="1" dirty="0"/>
              <a:t>Laurence Roope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IDB CRITERIA Network Webinar – 20</a:t>
            </a:r>
            <a:r>
              <a:rPr lang="en-GB" baseline="30000" dirty="0"/>
              <a:t>th</a:t>
            </a:r>
            <a:r>
              <a:rPr lang="en-GB" dirty="0"/>
              <a:t> October 2022</a:t>
            </a:r>
          </a:p>
        </p:txBody>
      </p:sp>
    </p:spTree>
    <p:extLst>
      <p:ext uri="{BB962C8B-B14F-4D97-AF65-F5344CB8AC3E}">
        <p14:creationId xmlns:p14="http://schemas.microsoft.com/office/powerpoint/2010/main" val="112504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5529"/>
            <a:ext cx="13004800" cy="1126434"/>
          </a:xfrm>
        </p:spPr>
        <p:txBody>
          <a:bodyPr/>
          <a:lstStyle/>
          <a:p>
            <a:pPr algn="ctr"/>
            <a:r>
              <a:rPr lang="en-GB" sz="5000" dirty="0"/>
              <a:t>Economic obstacles to drug innovation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16" y="1596313"/>
            <a:ext cx="12404035" cy="5544000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Common obstacle to innovation of drugs for diseases of the poor and new antibiotics: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5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High costs of drug development together with insufficient anticipated revenues result in colossal market failure.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5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Misalignment of incentives between pharmaceutical firms and society.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5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Results in inconsiderable unmet need.</a:t>
            </a:r>
          </a:p>
        </p:txBody>
      </p:sp>
    </p:spTree>
    <p:extLst>
      <p:ext uri="{BB962C8B-B14F-4D97-AF65-F5344CB8AC3E}">
        <p14:creationId xmlns:p14="http://schemas.microsoft.com/office/powerpoint/2010/main" val="121422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5529"/>
            <a:ext cx="13004800" cy="1126434"/>
          </a:xfrm>
        </p:spPr>
        <p:txBody>
          <a:bodyPr/>
          <a:lstStyle/>
          <a:p>
            <a:pPr algn="ctr"/>
            <a:r>
              <a:rPr lang="en-GB" sz="5000" dirty="0"/>
              <a:t>Reforming drug innovation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16" y="1596313"/>
            <a:ext cx="12404035" cy="5544000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Widely recognised that incentivising novel antibiotic development needs both “push” and “pull” incentives.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Same is needed to tackle diseases such as malaria &amp; tuberculosis.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“Push” incentives refer to government or regulatory interventions that bring down R&amp;D costs.</a:t>
            </a:r>
          </a:p>
          <a:p>
            <a:pPr marL="819150" lvl="1" indent="-457200">
              <a:buSzPct val="70000"/>
              <a:buFont typeface="Wingdings" panose="05000000000000000000" pitchFamily="2" charset="2"/>
              <a:buChar char="§"/>
            </a:pPr>
            <a:r>
              <a:rPr lang="en-GB" sz="3500" dirty="0"/>
              <a:t>reducing their financial risks &amp; increasing probability of success.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Research grants for targeted basic research could also help to address problem that high-burden diseases in LMICs are relatively under-studied in academia.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81" t="39050" r="25776" b="45931"/>
          <a:stretch/>
        </p:blipFill>
        <p:spPr>
          <a:xfrm>
            <a:off x="7868092" y="7980057"/>
            <a:ext cx="3177699" cy="13835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6" b="5819"/>
          <a:stretch/>
        </p:blipFill>
        <p:spPr>
          <a:xfrm>
            <a:off x="1970568" y="7984554"/>
            <a:ext cx="2771553" cy="137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82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5529"/>
            <a:ext cx="13004800" cy="1126434"/>
          </a:xfrm>
        </p:spPr>
        <p:txBody>
          <a:bodyPr/>
          <a:lstStyle/>
          <a:p>
            <a:pPr algn="ctr"/>
            <a:r>
              <a:rPr lang="en-GB" sz="5000" dirty="0"/>
              <a:t>Reforming drug innovation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16" y="1596313"/>
            <a:ext cx="12404035" cy="5544000"/>
          </a:xfrm>
        </p:spPr>
        <p:txBody>
          <a:bodyPr>
            <a:noAutofit/>
          </a:bodyPr>
          <a:lstStyle/>
          <a:p>
            <a:endParaRPr lang="en-GB" sz="3500" dirty="0"/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62" b="67134"/>
          <a:stretch/>
        </p:blipFill>
        <p:spPr>
          <a:xfrm>
            <a:off x="498639" y="1943125"/>
            <a:ext cx="11581801" cy="71701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9704" y="9365048"/>
            <a:ext cx="12927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Source: Roope, 2022. The economic challenges of new drug development. </a:t>
            </a:r>
            <a:r>
              <a:rPr lang="en-GB" i="1" dirty="0"/>
              <a:t>Journal of Controlled Release</a:t>
            </a:r>
            <a:r>
              <a:rPr lang="en-GB" dirty="0"/>
              <a:t>, </a:t>
            </a:r>
            <a:r>
              <a:rPr lang="en-GB" i="1" dirty="0"/>
              <a:t>345</a:t>
            </a:r>
            <a:r>
              <a:rPr lang="en-GB" dirty="0"/>
              <a:t>, pp.275-277.</a:t>
            </a:r>
          </a:p>
        </p:txBody>
      </p:sp>
    </p:spTree>
    <p:extLst>
      <p:ext uri="{BB962C8B-B14F-4D97-AF65-F5344CB8AC3E}">
        <p14:creationId xmlns:p14="http://schemas.microsoft.com/office/powerpoint/2010/main" val="65797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5529"/>
            <a:ext cx="13004800" cy="1126434"/>
          </a:xfrm>
        </p:spPr>
        <p:txBody>
          <a:bodyPr/>
          <a:lstStyle/>
          <a:p>
            <a:pPr algn="ctr"/>
            <a:r>
              <a:rPr lang="en-GB" sz="5000" dirty="0"/>
              <a:t>Reforming drug innovation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16" y="1596313"/>
            <a:ext cx="12404035" cy="5544000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“Pull” incentives intended to ensure that, once safe &amp; effective drug is developed, it will provide developers sufficient revenue for attractive return on investment.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5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This means pull incentives must be designed with sufficient incentives for innovation, even with low prices and/or sales volumes [2–5].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5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Requires “delinking” profits from drug discovery from prices and volumes.</a:t>
            </a:r>
          </a:p>
        </p:txBody>
      </p:sp>
    </p:spTree>
    <p:extLst>
      <p:ext uri="{BB962C8B-B14F-4D97-AF65-F5344CB8AC3E}">
        <p14:creationId xmlns:p14="http://schemas.microsoft.com/office/powerpoint/2010/main" val="118548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5529"/>
            <a:ext cx="13004800" cy="1126434"/>
          </a:xfrm>
        </p:spPr>
        <p:txBody>
          <a:bodyPr/>
          <a:lstStyle/>
          <a:p>
            <a:pPr algn="ctr"/>
            <a:r>
              <a:rPr lang="en-GB" sz="5000" dirty="0"/>
              <a:t>Reforming drug innovation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16" y="1596313"/>
            <a:ext cx="12404035" cy="5544000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Have been tentative steps towards subscription-based antibiotics models.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In UK, government testing subscription model, with annual lump-sum payments made for two antibiotics.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Payment amounts based on value to the National Health Service</a:t>
            </a:r>
          </a:p>
          <a:p>
            <a:pPr marL="819150" lvl="1" indent="-457200">
              <a:buSzPct val="70000"/>
              <a:buFont typeface="Wingdings" panose="05000000000000000000" pitchFamily="2" charset="2"/>
              <a:buChar char="§"/>
            </a:pPr>
            <a:r>
              <a:rPr lang="en-GB" sz="3500" dirty="0"/>
              <a:t>rather than number of doses sold.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However, progress remains slow. </a:t>
            </a:r>
          </a:p>
        </p:txBody>
      </p:sp>
    </p:spTree>
    <p:extLst>
      <p:ext uri="{BB962C8B-B14F-4D97-AF65-F5344CB8AC3E}">
        <p14:creationId xmlns:p14="http://schemas.microsoft.com/office/powerpoint/2010/main" val="295111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5529"/>
            <a:ext cx="13004800" cy="1126434"/>
          </a:xfrm>
        </p:spPr>
        <p:txBody>
          <a:bodyPr/>
          <a:lstStyle/>
          <a:p>
            <a:pPr algn="ctr"/>
            <a:r>
              <a:rPr lang="en-GB" sz="5000" dirty="0"/>
              <a:t>Reforming drug innovation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16" y="1596313"/>
            <a:ext cx="12404035" cy="5544000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Critical to design of sufficient pull incentives is finding &amp; co-ordinating countries/institutions willing to pay for them.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Estimated that $3.1bn needed globally to return positive net present value for discovery of novel antibiotic [6].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Current subscription scheme in UK, first of its kind in world, contributes only £100m over a 10-year period.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Clearly global co-ordination needed to make provision of sufficient pull incentives a reality.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If challenging in context of antibiotics (where all countries likely to see benefits), how could model possibly work in context of diseases of the poor?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500" dirty="0"/>
          </a:p>
        </p:txBody>
      </p:sp>
    </p:spTree>
    <p:extLst>
      <p:ext uri="{BB962C8B-B14F-4D97-AF65-F5344CB8AC3E}">
        <p14:creationId xmlns:p14="http://schemas.microsoft.com/office/powerpoint/2010/main" val="215194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5529"/>
            <a:ext cx="13004800" cy="1126434"/>
          </a:xfrm>
        </p:spPr>
        <p:txBody>
          <a:bodyPr/>
          <a:lstStyle/>
          <a:p>
            <a:pPr algn="ctr"/>
            <a:r>
              <a:rPr lang="en-GB" sz="5000" dirty="0"/>
              <a:t>Health Impact Fund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16" y="1596313"/>
            <a:ext cx="12404035" cy="5544000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One possibility is the Health Impact Fund (HIF) (</a:t>
            </a:r>
            <a:r>
              <a:rPr lang="en-GB" sz="3500" dirty="0">
                <a:hlinkClick r:id="rId2"/>
              </a:rPr>
              <a:t>https://healthimpactfund.org/</a:t>
            </a:r>
            <a:r>
              <a:rPr lang="en-GB" sz="3500" dirty="0"/>
              <a:t>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Idea is to create global government-funded agency that offers yearly reward pools from which new drugs can receive a share for fixed period of time (e.g. 10 years).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Size of reward corresponds to drug’s share of contribution to global health impact of all HIF-registered drugs.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Innovator must agree to sell drug at or below manufacturing cost. </a:t>
            </a:r>
          </a:p>
          <a:p>
            <a:pPr marL="819150" lvl="1" indent="-457200">
              <a:buSzPct val="70000"/>
              <a:buFont typeface="Wingdings" panose="05000000000000000000" pitchFamily="2" charset="2"/>
              <a:buChar char="§"/>
            </a:pPr>
            <a:r>
              <a:rPr lang="en-GB" sz="3500" dirty="0"/>
              <a:t>and license it cost-free for generic production after reward period expires.</a:t>
            </a:r>
          </a:p>
          <a:p>
            <a:endParaRPr lang="en-GB" sz="35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500" dirty="0"/>
          </a:p>
        </p:txBody>
      </p:sp>
    </p:spTree>
    <p:extLst>
      <p:ext uri="{BB962C8B-B14F-4D97-AF65-F5344CB8AC3E}">
        <p14:creationId xmlns:p14="http://schemas.microsoft.com/office/powerpoint/2010/main" val="25069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5529"/>
            <a:ext cx="13004800" cy="1126434"/>
          </a:xfrm>
        </p:spPr>
        <p:txBody>
          <a:bodyPr/>
          <a:lstStyle/>
          <a:p>
            <a:pPr algn="ctr"/>
            <a:r>
              <a:rPr lang="en-GB" sz="5000" dirty="0"/>
              <a:t>Financing Health Impact Fund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16" y="1596313"/>
            <a:ext cx="12404035" cy="5544000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Countries could pay some % of GDP into fund.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Or ring-fenced taxes could be agreed globally &amp; applied internationally. </a:t>
            </a:r>
          </a:p>
          <a:p>
            <a:pPr marL="819150" lvl="1" indent="-457200">
              <a:buSzPct val="70000"/>
              <a:buFont typeface="Wingdings" panose="05000000000000000000" pitchFamily="2" charset="2"/>
              <a:buChar char="§"/>
            </a:pPr>
            <a:r>
              <a:rPr lang="en-GB" sz="3500" dirty="0"/>
              <a:t>E.g. taxes on destabilising financial transactions, carbon emissions [7] or antibiotics used in agriculture.</a:t>
            </a:r>
          </a:p>
          <a:p>
            <a:pPr marL="1171575" lvl="2" indent="-457200">
              <a:buSzPct val="70000"/>
              <a:buFont typeface="Courier New" panose="02070309020205020404" pitchFamily="49" charset="0"/>
              <a:buChar char="o"/>
            </a:pPr>
            <a:r>
              <a:rPr lang="en-GB" sz="3300" dirty="0"/>
              <a:t>Added benefit of reducing damaging activities [7,8].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HIF would be global public good that could benefit patients &amp; taxpayers globally, as well as pharmaceutical companies.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5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500" dirty="0"/>
          </a:p>
        </p:txBody>
      </p:sp>
    </p:spTree>
    <p:extLst>
      <p:ext uri="{BB962C8B-B14F-4D97-AF65-F5344CB8AC3E}">
        <p14:creationId xmlns:p14="http://schemas.microsoft.com/office/powerpoint/2010/main" val="89542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5529"/>
            <a:ext cx="13004800" cy="1126434"/>
          </a:xfrm>
        </p:spPr>
        <p:txBody>
          <a:bodyPr/>
          <a:lstStyle/>
          <a:p>
            <a:pPr algn="ctr"/>
            <a:r>
              <a:rPr lang="en-GB" sz="5000" dirty="0"/>
              <a:t>Financing Health Impact Fund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16" y="1596313"/>
            <a:ext cx="12404035" cy="5544000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Initiating HIF requires political will, </a:t>
            </a:r>
            <a:r>
              <a:rPr lang="en-GB" sz="3500" i="1" dirty="0"/>
              <a:t>but not all countries need participate</a:t>
            </a:r>
            <a:r>
              <a:rPr lang="en-GB" sz="3500" dirty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Has been suggested that HIF might start with annual pools of $6 billion.</a:t>
            </a:r>
          </a:p>
          <a:p>
            <a:pPr marL="819150" lvl="1" indent="-457200">
              <a:buSzPct val="70000"/>
              <a:buFont typeface="Wingdings" panose="05000000000000000000" pitchFamily="2" charset="2"/>
              <a:buChar char="§"/>
            </a:pPr>
            <a:r>
              <a:rPr lang="en-GB" sz="3500" dirty="0"/>
              <a:t>Could be achieved by Latin America &amp; Caribbean countries alone contributing 0.12% of GDP.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Note that the manufacturing cost price ceiling would not apply to non-contributing HICs. </a:t>
            </a:r>
          </a:p>
          <a:p>
            <a:pPr marL="819150" lvl="1" indent="-457200">
              <a:buSzPct val="70000"/>
              <a:buFont typeface="Wingdings" panose="05000000000000000000" pitchFamily="2" charset="2"/>
              <a:buChar char="§"/>
            </a:pPr>
            <a:r>
              <a:rPr lang="en-GB" sz="3500" dirty="0"/>
              <a:t>Innovators could still sell drug with mark-up in some HICs.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5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500" dirty="0"/>
          </a:p>
        </p:txBody>
      </p:sp>
    </p:spTree>
    <p:extLst>
      <p:ext uri="{BB962C8B-B14F-4D97-AF65-F5344CB8AC3E}">
        <p14:creationId xmlns:p14="http://schemas.microsoft.com/office/powerpoint/2010/main" val="73255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5529"/>
            <a:ext cx="13004800" cy="1126434"/>
          </a:xfrm>
        </p:spPr>
        <p:txBody>
          <a:bodyPr/>
          <a:lstStyle/>
          <a:p>
            <a:pPr algn="ctr"/>
            <a:r>
              <a:rPr lang="en-GB" sz="5000" dirty="0"/>
              <a:t>Financing Health Impact Fund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16" y="1596313"/>
            <a:ext cx="12404035" cy="5544000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b="1" i="1" dirty="0"/>
              <a:t>Question:</a:t>
            </a:r>
            <a:r>
              <a:rPr lang="en-GB" sz="3500" i="1" dirty="0"/>
              <a:t> Is there likely to be sufficient global public support to enable policy makers to make HIF a reality?</a:t>
            </a:r>
          </a:p>
          <a:p>
            <a:endParaRPr lang="en-GB" sz="35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500" dirty="0"/>
          </a:p>
        </p:txBody>
      </p:sp>
    </p:spTree>
    <p:extLst>
      <p:ext uri="{BB962C8B-B14F-4D97-AF65-F5344CB8AC3E}">
        <p14:creationId xmlns:p14="http://schemas.microsoft.com/office/powerpoint/2010/main" val="42467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799"/>
            <a:ext cx="13004800" cy="1126434"/>
          </a:xfrm>
        </p:spPr>
        <p:txBody>
          <a:bodyPr/>
          <a:lstStyle/>
          <a:p>
            <a:pPr algn="ctr"/>
            <a:r>
              <a:rPr lang="en-GB" sz="5000" dirty="0"/>
              <a:t>Talk draws heavily on recent perspective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8937" t="24750" r="24976" b="8003"/>
          <a:stretch/>
        </p:blipFill>
        <p:spPr>
          <a:xfrm>
            <a:off x="310805" y="1749288"/>
            <a:ext cx="12085983" cy="6917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82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766" y="31195"/>
            <a:ext cx="12912034" cy="1367223"/>
          </a:xfrm>
        </p:spPr>
        <p:txBody>
          <a:bodyPr/>
          <a:lstStyle/>
          <a:p>
            <a:pPr algn="ctr"/>
            <a:r>
              <a:rPr lang="en-GB" sz="5000" dirty="0"/>
              <a:t>The CANDOUR study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50240" y="2111693"/>
            <a:ext cx="11704320" cy="3584398"/>
          </a:xfrm>
        </p:spPr>
        <p:txBody>
          <a:bodyPr/>
          <a:lstStyle/>
          <a:p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226753" y="2450096"/>
            <a:ext cx="12369125" cy="2854797"/>
            <a:chOff x="159435" y="1722723"/>
            <a:chExt cx="8697041" cy="2007279"/>
          </a:xfrm>
        </p:grpSpPr>
        <p:sp>
          <p:nvSpPr>
            <p:cNvPr id="5" name="TextBox 4"/>
            <p:cNvSpPr txBox="1"/>
            <p:nvPr/>
          </p:nvSpPr>
          <p:spPr>
            <a:xfrm>
              <a:off x="159435" y="3503542"/>
              <a:ext cx="1792784" cy="2264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93" dirty="0">
                  <a:solidFill>
                    <a:schemeClr val="accent1">
                      <a:lumMod val="50000"/>
                    </a:schemeClr>
                  </a:solidFill>
                </a:rPr>
                <a:t>https://oxford-candour.com//</a:t>
              </a: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067" y="1722723"/>
              <a:ext cx="1245978" cy="1720364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 bwMode="auto">
            <a:xfrm>
              <a:off x="6372200" y="1787704"/>
              <a:ext cx="2484276" cy="171583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7536" tIns="48768" rIns="97536" bIns="48768" numCol="1" rtlCol="0" anchor="ctr" anchorCtr="0" compatLnSpc="1">
              <a:prstTxWarp prst="textNoShape">
                <a:avLst/>
              </a:prstTxWarp>
            </a:bodyPr>
            <a:lstStyle/>
            <a:p>
              <a:pPr algn="l"/>
              <a:r>
                <a:rPr lang="en-GB" sz="2133" dirty="0">
                  <a:solidFill>
                    <a:schemeClr val="bg1"/>
                  </a:solidFill>
                </a:rPr>
                <a:t> Wave 1 Countries: </a:t>
              </a:r>
            </a:p>
            <a:p>
              <a:pPr algn="l"/>
              <a:r>
                <a:rPr lang="en-GB" sz="2133" dirty="0">
                  <a:solidFill>
                    <a:srgbClr val="C7E3D4"/>
                  </a:solidFill>
                </a:rPr>
                <a:t>Australia, Brazil, Canada, Chile, China, Colombia, France, India, Italy, Russia, Spain, Uganda, USA, UK</a:t>
              </a:r>
            </a:p>
            <a:p>
              <a:pPr algn="l"/>
              <a:endParaRPr lang="en-GB" sz="1173" dirty="0">
                <a:solidFill>
                  <a:schemeClr val="accent6"/>
                </a:solidFill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5087" y="1734696"/>
              <a:ext cx="3977985" cy="1943269"/>
            </a:xfrm>
            <a:prstGeom prst="rect">
              <a:avLst/>
            </a:prstGeom>
          </p:spPr>
        </p:pic>
      </p:grpSp>
      <p:sp>
        <p:nvSpPr>
          <p:cNvPr id="9" name="Rectangle 8"/>
          <p:cNvSpPr/>
          <p:nvPr/>
        </p:nvSpPr>
        <p:spPr>
          <a:xfrm>
            <a:off x="611652" y="5900914"/>
            <a:ext cx="1174290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87672" indent="-487672">
              <a:buFont typeface="Arial" panose="020B0604020202020204" pitchFamily="34" charset="0"/>
              <a:buChar char="•"/>
            </a:pPr>
            <a:r>
              <a:rPr lang="en-GB" sz="2560" dirty="0">
                <a:solidFill>
                  <a:srgbClr val="002147"/>
                </a:solidFill>
              </a:rPr>
              <a:t>Longitudinal, web-based, multi-country &amp; multi-purpose survey </a:t>
            </a:r>
          </a:p>
          <a:p>
            <a:pPr marL="487672" indent="-487672">
              <a:buFont typeface="Arial" panose="020B0604020202020204" pitchFamily="34" charset="0"/>
              <a:buChar char="•"/>
            </a:pPr>
            <a:endParaRPr lang="en-GB" sz="960" dirty="0">
              <a:solidFill>
                <a:srgbClr val="002147"/>
              </a:solidFill>
            </a:endParaRPr>
          </a:p>
          <a:p>
            <a:pPr marL="487672" indent="-487672">
              <a:buFont typeface="Arial" panose="020B0604020202020204" pitchFamily="34" charset="0"/>
              <a:buChar char="•"/>
            </a:pPr>
            <a:r>
              <a:rPr lang="en-GB" sz="2560" dirty="0">
                <a:solidFill>
                  <a:srgbClr val="002147"/>
                </a:solidFill>
              </a:rPr>
              <a:t>Led by the University of Oxford (</a:t>
            </a:r>
            <a:r>
              <a:rPr lang="en-GB" sz="2560" i="1" dirty="0">
                <a:solidFill>
                  <a:srgbClr val="002147"/>
                </a:solidFill>
              </a:rPr>
              <a:t>PI: </a:t>
            </a:r>
            <a:r>
              <a:rPr lang="en-GB" sz="2560" i="1" dirty="0" err="1">
                <a:solidFill>
                  <a:srgbClr val="002147"/>
                </a:solidFill>
              </a:rPr>
              <a:t>Prof.</a:t>
            </a:r>
            <a:r>
              <a:rPr lang="en-GB" sz="2560" i="1" dirty="0">
                <a:solidFill>
                  <a:srgbClr val="002147"/>
                </a:solidFill>
              </a:rPr>
              <a:t> Philip Clarke, HERC; Co-PI: </a:t>
            </a:r>
            <a:r>
              <a:rPr lang="en-GB" sz="2560" i="1" dirty="0" err="1">
                <a:solidFill>
                  <a:srgbClr val="002147"/>
                </a:solidFill>
              </a:rPr>
              <a:t>Prof.</a:t>
            </a:r>
            <a:r>
              <a:rPr lang="en-GB" sz="2560" i="1" dirty="0">
                <a:solidFill>
                  <a:srgbClr val="002147"/>
                </a:solidFill>
              </a:rPr>
              <a:t> Ray </a:t>
            </a:r>
            <a:r>
              <a:rPr lang="en-GB" sz="2560" i="1" dirty="0" err="1">
                <a:solidFill>
                  <a:srgbClr val="002147"/>
                </a:solidFill>
              </a:rPr>
              <a:t>Duch</a:t>
            </a:r>
            <a:r>
              <a:rPr lang="en-GB" sz="2560" i="1" dirty="0">
                <a:solidFill>
                  <a:srgbClr val="002147"/>
                </a:solidFill>
              </a:rPr>
              <a:t>, Nuffield College &amp; CESS</a:t>
            </a:r>
            <a:r>
              <a:rPr lang="en-GB" sz="2560" dirty="0">
                <a:solidFill>
                  <a:srgbClr val="002147"/>
                </a:solidFill>
              </a:rPr>
              <a:t>) but many international collaborators</a:t>
            </a:r>
          </a:p>
          <a:p>
            <a:pPr marL="487672" indent="-487672">
              <a:buFont typeface="Arial" panose="020B0604020202020204" pitchFamily="34" charset="0"/>
              <a:buChar char="•"/>
            </a:pPr>
            <a:endParaRPr lang="en-GB" sz="960" dirty="0">
              <a:solidFill>
                <a:srgbClr val="002147"/>
              </a:solidFill>
            </a:endParaRPr>
          </a:p>
          <a:p>
            <a:pPr marL="487672" indent="-487672">
              <a:buFont typeface="Arial" panose="020B0604020202020204" pitchFamily="34" charset="0"/>
              <a:buChar char="•"/>
            </a:pPr>
            <a:r>
              <a:rPr lang="en-GB" sz="2560" i="1" dirty="0">
                <a:solidFill>
                  <a:srgbClr val="002147"/>
                </a:solidFill>
              </a:rPr>
              <a:t>Wave 1</a:t>
            </a:r>
            <a:r>
              <a:rPr lang="en-GB" sz="2560" dirty="0">
                <a:solidFill>
                  <a:srgbClr val="002147"/>
                </a:solidFill>
              </a:rPr>
              <a:t>: </a:t>
            </a:r>
          </a:p>
          <a:p>
            <a:pPr marL="975345" lvl="1" indent="-487672">
              <a:buFont typeface="Arial" panose="020B0604020202020204" pitchFamily="34" charset="0"/>
              <a:buChar char="•"/>
            </a:pPr>
            <a:r>
              <a:rPr lang="en-GB" sz="2560" dirty="0">
                <a:solidFill>
                  <a:srgbClr val="002147"/>
                </a:solidFill>
              </a:rPr>
              <a:t>online survey of 15,536 adults (18 +) across 14 countries</a:t>
            </a:r>
          </a:p>
          <a:p>
            <a:pPr marL="1625575" lvl="2" indent="-487672">
              <a:buFont typeface="Arial" panose="020B0604020202020204" pitchFamily="34" charset="0"/>
              <a:buChar char="•"/>
            </a:pPr>
            <a:r>
              <a:rPr lang="en-GB" sz="2560" dirty="0">
                <a:solidFill>
                  <a:srgbClr val="002147"/>
                </a:solidFill>
              </a:rPr>
              <a:t>~50% of global population</a:t>
            </a:r>
          </a:p>
          <a:p>
            <a:pPr marL="975345" lvl="1" indent="-487672">
              <a:buFont typeface="Arial" panose="020B0604020202020204" pitchFamily="34" charset="0"/>
              <a:buChar char="•"/>
            </a:pPr>
            <a:r>
              <a:rPr lang="en-GB" sz="2560" dirty="0">
                <a:solidFill>
                  <a:srgbClr val="002147"/>
                </a:solidFill>
              </a:rPr>
              <a:t>timing: 24 November 2020 -17 December 2020</a:t>
            </a:r>
          </a:p>
          <a:p>
            <a:pPr marL="975345" lvl="1" indent="-487672">
              <a:buFont typeface="Arial" panose="020B0604020202020204" pitchFamily="34" charset="0"/>
              <a:buChar char="•"/>
            </a:pPr>
            <a:endParaRPr lang="en-GB" sz="2560" dirty="0">
              <a:solidFill>
                <a:srgbClr val="0021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37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0600"/>
            <a:ext cx="13004799" cy="1019330"/>
          </a:xfrm>
        </p:spPr>
        <p:txBody>
          <a:bodyPr/>
          <a:lstStyle/>
          <a:p>
            <a:pPr algn="ctr"/>
            <a:r>
              <a:rPr lang="en-GB" sz="5000" dirty="0"/>
              <a:t>Sampling strategy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35666" y="2205931"/>
            <a:ext cx="6473968" cy="6323943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Internet based survey of adults.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Used quota sampling to ensure sample match population on gender, age, education.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Subjects recruited from panel &amp; paid $3 to participate.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Comparisons with Comparative Study of Election System suggest broadly represent political opinion in most countries. </a:t>
            </a:r>
          </a:p>
          <a:p>
            <a:endParaRPr lang="en-GB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4678" y="3238536"/>
            <a:ext cx="5427803" cy="5837131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7074678" y="1652864"/>
            <a:ext cx="5735037" cy="1356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GB" sz="2560" b="1" dirty="0">
                <a:latin typeface="Calibri" panose="020F050202020403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Distribution of self-identified political ideology for the CANDOUR &amp; CSES surveys for selected countries</a:t>
            </a:r>
            <a:endParaRPr lang="en-GB" sz="256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57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752" y="41758"/>
            <a:ext cx="12954317" cy="1256955"/>
          </a:xfrm>
        </p:spPr>
        <p:txBody>
          <a:bodyPr/>
          <a:lstStyle/>
          <a:p>
            <a:pPr algn="ctr"/>
            <a:r>
              <a:rPr lang="en-GB" sz="5000" dirty="0"/>
              <a:t>Boosters in HIC or first shots in LIC?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0483" y="2111693"/>
            <a:ext cx="6963974" cy="7111680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dirty="0"/>
              <a:t>COVAX has been involved with trying to distribute vaccines equally across countries.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dirty="0"/>
              <a:t>In reality vaccine access is very unequal across the world.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dirty="0"/>
              <a:t>Governments have often acted to protect their own supplies to the detriment of others.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dirty="0"/>
              <a:t>What are the preferences of the public in HICs?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4457" y="3340629"/>
            <a:ext cx="5211762" cy="41849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456" y="3340629"/>
            <a:ext cx="5299580" cy="41849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4935" y="3337250"/>
            <a:ext cx="5289101" cy="41882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8323" y="3373956"/>
            <a:ext cx="5213564" cy="41386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60913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766" y="45758"/>
            <a:ext cx="12885530" cy="1107182"/>
          </a:xfrm>
        </p:spPr>
        <p:txBody>
          <a:bodyPr/>
          <a:lstStyle/>
          <a:p>
            <a:pPr algn="ctr"/>
            <a:r>
              <a:rPr lang="en-GB" sz="5000" dirty="0"/>
              <a:t>Basis of allocation between countries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30" y="1364974"/>
            <a:ext cx="12731417" cy="7403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65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794" y="0"/>
            <a:ext cx="12835046" cy="1152939"/>
          </a:xfrm>
        </p:spPr>
        <p:txBody>
          <a:bodyPr/>
          <a:lstStyle/>
          <a:p>
            <a:pPr algn="ctr"/>
            <a:r>
              <a:rPr lang="en-GB" sz="5000" dirty="0"/>
              <a:t>Strong support for donating vaccines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2111693"/>
            <a:ext cx="5852160" cy="7109743"/>
          </a:xfrm>
        </p:spPr>
        <p:txBody>
          <a:bodyPr/>
          <a:lstStyle/>
          <a:p>
            <a:r>
              <a:rPr lang="en-GB" dirty="0"/>
              <a:t>Across 7 high-income countries:</a:t>
            </a:r>
          </a:p>
          <a:p>
            <a:pPr lvl="1"/>
            <a:r>
              <a:rPr lang="en-GB" dirty="0"/>
              <a:t>48% - 56% supported donating some vaccine.</a:t>
            </a:r>
          </a:p>
          <a:p>
            <a:pPr marL="1023984" lvl="2" indent="0">
              <a:buNone/>
            </a:pPr>
            <a:r>
              <a:rPr lang="en-GB" dirty="0"/>
              <a:t>	&gt;70% of these favoured 	donating at least 10% of doses </a:t>
            </a:r>
          </a:p>
          <a:p>
            <a:pPr lvl="1"/>
            <a:r>
              <a:rPr lang="en-GB" dirty="0"/>
              <a:t>15% - 26% not willing to donate</a:t>
            </a:r>
          </a:p>
          <a:p>
            <a:pPr lvl="1"/>
            <a:r>
              <a:rPr lang="en-GB" dirty="0"/>
              <a:t>support fairly broad-based in terms of age, gender, socio-economic status and political ideology.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845" r="4430"/>
          <a:stretch/>
        </p:blipFill>
        <p:spPr>
          <a:xfrm>
            <a:off x="6523317" y="2009282"/>
            <a:ext cx="6431000" cy="4820962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 rotWithShape="1">
          <a:blip r:embed="rId3"/>
          <a:srcRect t="34863" r="41059" b="18259"/>
          <a:stretch/>
        </p:blipFill>
        <p:spPr bwMode="auto">
          <a:xfrm>
            <a:off x="6604812" y="7308600"/>
            <a:ext cx="5019172" cy="23788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2716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6433"/>
            <a:ext cx="13004800" cy="1272209"/>
          </a:xfrm>
        </p:spPr>
        <p:txBody>
          <a:bodyPr/>
          <a:lstStyle/>
          <a:p>
            <a:pPr algn="ctr"/>
            <a:r>
              <a:rPr lang="en-GB" sz="5000" dirty="0"/>
              <a:t>Willingness to donate vaccines:</a:t>
            </a:r>
            <a:br>
              <a:rPr lang="en-GB" sz="5000" dirty="0"/>
            </a:br>
            <a:r>
              <a:rPr lang="en-GB" sz="5000" dirty="0"/>
              <a:t> by subgroup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650240" y="2111693"/>
            <a:ext cx="11704320" cy="7111680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5" name="Picture 4"/>
          <p:cNvPicPr/>
          <p:nvPr/>
        </p:nvPicPr>
        <p:blipFill rotWithShape="1">
          <a:blip r:embed="rId2"/>
          <a:srcRect l="24856" t="11626" r="26349" b="21420"/>
          <a:stretch/>
        </p:blipFill>
        <p:spPr bwMode="auto">
          <a:xfrm>
            <a:off x="972186" y="1750353"/>
            <a:ext cx="10548373" cy="74901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79420" y="9254259"/>
            <a:ext cx="10393358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 dirty="0"/>
              <a:t>Source: Roope et al., Applied Health Economics &amp; Health Policy, 2021</a:t>
            </a:r>
          </a:p>
        </p:txBody>
      </p:sp>
    </p:spTree>
    <p:extLst>
      <p:ext uri="{BB962C8B-B14F-4D97-AF65-F5344CB8AC3E}">
        <p14:creationId xmlns:p14="http://schemas.microsoft.com/office/powerpoint/2010/main" val="178143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3004800" cy="1470991"/>
          </a:xfrm>
        </p:spPr>
        <p:txBody>
          <a:bodyPr/>
          <a:lstStyle/>
          <a:p>
            <a:pPr algn="ctr"/>
            <a:r>
              <a:rPr lang="en-GB" sz="5000" dirty="0"/>
              <a:t>Overwhelming support for spending on medical research</a:t>
            </a: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2"/>
          <a:srcRect l="10969" t="17924" r="30423" b="7228"/>
          <a:stretch/>
        </p:blipFill>
        <p:spPr bwMode="auto">
          <a:xfrm>
            <a:off x="1074598" y="1804459"/>
            <a:ext cx="10376353" cy="741630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4947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948" y="0"/>
            <a:ext cx="11887200" cy="1470991"/>
          </a:xfrm>
        </p:spPr>
        <p:txBody>
          <a:bodyPr/>
          <a:lstStyle/>
          <a:p>
            <a:pPr algn="ctr"/>
            <a:r>
              <a:rPr lang="en-GB" sz="5000" dirty="0"/>
              <a:t>Willingness to pay (WTP) taxes to fund pandemic prevention spending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17" y="2111693"/>
            <a:ext cx="12593983" cy="7109743"/>
          </a:xfrm>
        </p:spPr>
        <p:txBody>
          <a:bodyPr>
            <a:normAutofit/>
          </a:bodyPr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sz="35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WTP taxes ranged from 25% (Brazil) to 77% (India).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Estimates based on contingent valuation approach.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Among those WTP taxes, mean estimates ranged from US$13 in Colombia to US$816 in the US.</a:t>
            </a:r>
          </a:p>
          <a:p>
            <a:pPr marL="819150" lvl="1" indent="-457200">
              <a:buSzPct val="70000"/>
              <a:buFont typeface="Wingdings" panose="05000000000000000000" pitchFamily="2" charset="2"/>
              <a:buChar char="§"/>
            </a:pPr>
            <a:r>
              <a:rPr lang="en-GB" sz="3500" dirty="0"/>
              <a:t>Adjusted for purchasing power parity.</a:t>
            </a:r>
          </a:p>
          <a:p>
            <a:endParaRPr lang="en-GB" dirty="0"/>
          </a:p>
        </p:txBody>
      </p:sp>
      <p:pic>
        <p:nvPicPr>
          <p:cNvPr id="7" name="Picture 6"/>
          <p:cNvPicPr/>
          <p:nvPr/>
        </p:nvPicPr>
        <p:blipFill rotWithShape="1">
          <a:blip r:embed="rId2"/>
          <a:srcRect l="11300" t="64015" r="35852" b="22394"/>
          <a:stretch/>
        </p:blipFill>
        <p:spPr bwMode="auto">
          <a:xfrm>
            <a:off x="189948" y="1749782"/>
            <a:ext cx="13006245" cy="286147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5050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3004800" cy="1126434"/>
          </a:xfrm>
        </p:spPr>
        <p:txBody>
          <a:bodyPr/>
          <a:lstStyle/>
          <a:p>
            <a:pPr algn="ctr"/>
            <a:r>
              <a:rPr lang="en-GB" sz="5000" dirty="0"/>
              <a:t>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825" y="1543304"/>
            <a:ext cx="12404035" cy="5544000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Global institution, such as HIF, could provide incentives needed for development of both novel antibiotics &amp; drugs for diseases of the poor.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Will require international co-operation to agree and commit to funding mechanisms that would adequately underwrite it.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As international negotiations to tackle climate change have demonstrated, the political will necessary to reach such agreements is contingent on public support.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Following the pandemic, heightened appreciation of the need for global health system resilience may present an opportunity to act.</a:t>
            </a:r>
          </a:p>
        </p:txBody>
      </p:sp>
    </p:spTree>
    <p:extLst>
      <p:ext uri="{BB962C8B-B14F-4D97-AF65-F5344CB8AC3E}">
        <p14:creationId xmlns:p14="http://schemas.microsoft.com/office/powerpoint/2010/main" val="383859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305" y="1921565"/>
            <a:ext cx="12271512" cy="635843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Reforming models of drug discovery would go long way towards improving access to life-saving medicines in LMICs.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Of course, in near-term, must also deal with unequal access to existing medicines.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E.g., one critical problem remains poor access to cheap generics.</a:t>
            </a:r>
          </a:p>
          <a:p>
            <a:pPr marL="819150" lvl="1" indent="-457200">
              <a:buSzPct val="70000"/>
              <a:buFont typeface="Wingdings" panose="05000000000000000000" pitchFamily="2" charset="2"/>
              <a:buChar char="§"/>
            </a:pPr>
            <a:r>
              <a:rPr lang="en-GB" sz="3200" dirty="0"/>
              <a:t>LMICs often pay 20 to 30 times as much as others [9].</a:t>
            </a:r>
          </a:p>
          <a:p>
            <a:pPr marL="819150" lvl="1" indent="-457200">
              <a:buSzPct val="70000"/>
              <a:buFont typeface="Wingdings" panose="05000000000000000000" pitchFamily="2" charset="2"/>
              <a:buChar char="§"/>
            </a:pPr>
            <a:r>
              <a:rPr lang="en-GB" sz="3200" dirty="0"/>
              <a:t>Robust competitive market for generic drugs essential to an affordable health system.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But HIF could stimulate innovation that is otherwise unlikely to happen and ensure that innovation results in quick access.</a:t>
            </a:r>
          </a:p>
          <a:p>
            <a:pPr marL="819150" lvl="1" indent="-457200">
              <a:buSzPct val="70000"/>
              <a:buFont typeface="Wingdings" panose="05000000000000000000" pitchFamily="2" charset="2"/>
              <a:buChar char="§"/>
            </a:pPr>
            <a:r>
              <a:rPr lang="en-GB" sz="3200" dirty="0"/>
              <a:t>Avoiding long wait for competitive generics markets to develop.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"/>
            <a:ext cx="13004800" cy="124570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130046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000" dirty="0"/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343752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3004800" cy="1126434"/>
          </a:xfrm>
        </p:spPr>
        <p:txBody>
          <a:bodyPr/>
          <a:lstStyle/>
          <a:p>
            <a:pPr algn="ctr"/>
            <a:r>
              <a:rPr lang="en-GB" sz="5000" dirty="0"/>
              <a:t>Presentation 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825" y="1543304"/>
            <a:ext cx="12404035" cy="5544000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Economic obstacles to drug innovation and access.</a:t>
            </a:r>
          </a:p>
          <a:p>
            <a:pPr lvl="1" indent="0">
              <a:buNone/>
            </a:pPr>
            <a:r>
              <a:rPr lang="en-GB" sz="3500" dirty="0" err="1"/>
              <a:t>i</a:t>
            </a:r>
            <a:r>
              <a:rPr lang="en-GB" sz="3500" dirty="0"/>
              <a:t>) Diseases that mainly affect poor people, &amp; </a:t>
            </a:r>
          </a:p>
          <a:p>
            <a:pPr lvl="1" indent="0">
              <a:buNone/>
            </a:pPr>
            <a:r>
              <a:rPr lang="en-GB" sz="3500" dirty="0"/>
              <a:t>ii) Novel antibiotics.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Reforming traditional drug discovery model.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How to fund new drug discovery model.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Willingness of global public to pay for drug discovery.</a:t>
            </a:r>
          </a:p>
          <a:p>
            <a:pPr marL="819150" lvl="1" indent="-457200">
              <a:buSzPct val="70000"/>
              <a:buFont typeface="Wingdings" panose="05000000000000000000" pitchFamily="2" charset="2"/>
              <a:buChar char="§"/>
            </a:pPr>
            <a:r>
              <a:rPr lang="en-GB" sz="3500" dirty="0"/>
              <a:t>Evidence from multi-country surveys.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Discussion.</a:t>
            </a:r>
          </a:p>
          <a:p>
            <a:pPr marL="819150" lvl="1" indent="-457200"/>
            <a:endParaRPr lang="en-GB" sz="3500" dirty="0"/>
          </a:p>
        </p:txBody>
      </p:sp>
    </p:spTree>
    <p:extLst>
      <p:ext uri="{BB962C8B-B14F-4D97-AF65-F5344CB8AC3E}">
        <p14:creationId xmlns:p14="http://schemas.microsoft.com/office/powerpoint/2010/main" val="38977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305" y="1921565"/>
            <a:ext cx="12271512" cy="635843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What can be done to help bring about HIF?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Calls for a pilot fund to act as a demonstration project.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Competition for pharmaceutical manufacturers to achieve health impact through an existing patented drug.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Supply an existing patented medicine to region/countries where it is currently under-used.</a:t>
            </a:r>
          </a:p>
          <a:p>
            <a:pPr marL="819150" lvl="1" indent="-457200">
              <a:buSzPct val="70000"/>
              <a:buFont typeface="Wingdings" panose="05000000000000000000" pitchFamily="2" charset="2"/>
              <a:buChar char="§"/>
            </a:pPr>
            <a:r>
              <a:rPr lang="en-GB" sz="3200" dirty="0"/>
              <a:t>At price at or below anticipated future generic pricing.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Main barrier appears to be need for funding in ($60m - $200m).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2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"/>
            <a:ext cx="13004800" cy="124570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130046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000" dirty="0"/>
              <a:t>Discussion</a:t>
            </a:r>
          </a:p>
        </p:txBody>
      </p:sp>
      <p:pic>
        <p:nvPicPr>
          <p:cNvPr id="4" name="Picture 3" descr="Do Something Great neon sign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98" b="25266"/>
          <a:stretch/>
        </p:blipFill>
        <p:spPr bwMode="auto">
          <a:xfrm>
            <a:off x="3437857" y="6847367"/>
            <a:ext cx="6138530" cy="26864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067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26"/>
            <a:ext cx="13004800" cy="1181070"/>
          </a:xfrm>
        </p:spPr>
        <p:txBody>
          <a:bodyPr/>
          <a:lstStyle/>
          <a:p>
            <a:pPr algn="ctr"/>
            <a:r>
              <a:rPr lang="en-GB" sz="5000" dirty="0"/>
              <a:t>Acknowledgements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4100" y="2572544"/>
            <a:ext cx="12366174" cy="5717803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Text Placeholder 7"/>
          <p:cNvSpPr txBox="1">
            <a:spLocks/>
          </p:cNvSpPr>
          <p:nvPr/>
        </p:nvSpPr>
        <p:spPr bwMode="auto">
          <a:xfrm flipH="1">
            <a:off x="1189810" y="6791296"/>
            <a:ext cx="10830003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36" tIns="48768" rIns="97536" bIns="48768" numCol="1" rtlCol="0" anchor="t" anchorCtr="0" compatLnSpc="1">
            <a:prstTxWarp prst="textNoShape">
              <a:avLst/>
            </a:prstTxWarp>
            <a:spAutoFit/>
          </a:bodyPr>
          <a:lstStyle>
            <a:lvl1pPr marL="270000" indent="-270000" algn="l" rtl="0" eaLnBrk="1" fontAlgn="base" hangingPunct="1">
              <a:spcBef>
                <a:spcPts val="825"/>
              </a:spcBef>
              <a:spcAft>
                <a:spcPct val="0"/>
              </a:spcAft>
              <a:buFont typeface="Wingdings" pitchFamily="2" charset="2"/>
              <a:buChar char="§"/>
              <a:defRPr sz="1950">
                <a:solidFill>
                  <a:srgbClr val="002147"/>
                </a:solidFill>
                <a:latin typeface="+mn-lt"/>
                <a:ea typeface="+mn-ea"/>
                <a:cs typeface="+mn-cs"/>
              </a:defRPr>
            </a:lvl1pPr>
            <a:lvl2pPr marL="540000" indent="-270000" algn="l" rtl="0" eaLnBrk="1" fontAlgn="base" hangingPunct="1">
              <a:spcBef>
                <a:spcPts val="825"/>
              </a:spcBef>
              <a:spcAft>
                <a:spcPct val="0"/>
              </a:spcAft>
              <a:buChar char="•"/>
              <a:defRPr sz="1650">
                <a:solidFill>
                  <a:srgbClr val="002147"/>
                </a:solidFill>
                <a:latin typeface="+mn-lt"/>
              </a:defRPr>
            </a:lvl2pPr>
            <a:lvl3pPr marL="810000" indent="-270000" algn="l" rtl="0" eaLnBrk="1" fontAlgn="base" hangingPunct="1">
              <a:spcBef>
                <a:spcPts val="825"/>
              </a:spcBef>
              <a:spcAft>
                <a:spcPct val="0"/>
              </a:spcAft>
              <a:buFont typeface="Gill Sans MT" pitchFamily="34" charset="0"/>
              <a:buChar char="­"/>
              <a:defRPr>
                <a:solidFill>
                  <a:srgbClr val="002147"/>
                </a:solidFill>
                <a:latin typeface="+mn-lt"/>
              </a:defRPr>
            </a:lvl3pPr>
            <a:lvl4pPr marL="1080000" indent="-270000" algn="l" rtl="0" eaLnBrk="1" fontAlgn="base" hangingPunct="1">
              <a:spcBef>
                <a:spcPts val="825"/>
              </a:spcBef>
              <a:spcAft>
                <a:spcPct val="0"/>
              </a:spcAft>
              <a:buFont typeface="Arial" charset="0"/>
              <a:buChar char="∙"/>
              <a:defRPr sz="1200">
                <a:solidFill>
                  <a:srgbClr val="002147"/>
                </a:solidFill>
                <a:latin typeface="+mn-lt"/>
              </a:defRPr>
            </a:lvl4pPr>
            <a:lvl5pPr marL="15430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200">
                <a:solidFill>
                  <a:srgbClr val="002147"/>
                </a:solidFill>
                <a:latin typeface="+mn-lt"/>
              </a:defRPr>
            </a:lvl5pPr>
            <a:lvl6pPr marL="18859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200">
                <a:solidFill>
                  <a:srgbClr val="4F7196"/>
                </a:solidFill>
                <a:latin typeface="+mn-lt"/>
              </a:defRPr>
            </a:lvl6pPr>
            <a:lvl7pPr marL="22288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200">
                <a:solidFill>
                  <a:srgbClr val="4F7196"/>
                </a:solidFill>
                <a:latin typeface="+mn-lt"/>
              </a:defRPr>
            </a:lvl7pPr>
            <a:lvl8pPr marL="25717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200">
                <a:solidFill>
                  <a:srgbClr val="4F7196"/>
                </a:solidFill>
                <a:latin typeface="+mn-lt"/>
              </a:defRPr>
            </a:lvl8pPr>
            <a:lvl9pPr marL="29146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200">
                <a:solidFill>
                  <a:srgbClr val="4F7196"/>
                </a:solidFill>
                <a:latin typeface="+mn-lt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GB" sz="2560" b="1" dirty="0">
                <a:solidFill>
                  <a:srgbClr val="FB1DBC"/>
                </a:solidFill>
              </a:rPr>
              <a:t>Collaborators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GB" sz="2560" dirty="0"/>
              <a:t>The whole CANDOUR Team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GB" sz="2560" dirty="0"/>
              <a:t>and, especially,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GB" sz="2560" dirty="0"/>
              <a:t>Prof Philip Clarke, Prof Ray </a:t>
            </a:r>
            <a:r>
              <a:rPr lang="en-GB" sz="2560" dirty="0" err="1"/>
              <a:t>Duch</a:t>
            </a:r>
            <a:r>
              <a:rPr lang="en-GB" sz="2560" dirty="0"/>
              <a:t> &amp; Dr Mara </a:t>
            </a:r>
            <a:r>
              <a:rPr lang="en-GB" sz="2560" dirty="0" err="1"/>
              <a:t>Violato</a:t>
            </a:r>
            <a:endParaRPr lang="en-GB" sz="2560" i="1" dirty="0"/>
          </a:p>
          <a:p>
            <a:pPr marL="0" indent="0">
              <a:spcBef>
                <a:spcPts val="0"/>
              </a:spcBef>
              <a:buNone/>
            </a:pPr>
            <a:endParaRPr lang="en-GB" sz="1920" dirty="0"/>
          </a:p>
        </p:txBody>
      </p:sp>
      <p:sp>
        <p:nvSpPr>
          <p:cNvPr id="5" name="Text Placeholder 7"/>
          <p:cNvSpPr txBox="1">
            <a:spLocks/>
          </p:cNvSpPr>
          <p:nvPr/>
        </p:nvSpPr>
        <p:spPr bwMode="auto">
          <a:xfrm flipH="1">
            <a:off x="1996299" y="1906872"/>
            <a:ext cx="9217024" cy="4038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36" tIns="48768" rIns="97536" bIns="48768" numCol="1" rtlCol="0" anchor="t" anchorCtr="0" compatLnSpc="1">
            <a:prstTxWarp prst="textNoShape">
              <a:avLst/>
            </a:prstTxWarp>
            <a:spAutoFit/>
          </a:bodyPr>
          <a:lstStyle>
            <a:lvl1pPr marL="270000" indent="-270000" algn="l" rtl="0" eaLnBrk="1" fontAlgn="base" hangingPunct="1">
              <a:spcBef>
                <a:spcPts val="825"/>
              </a:spcBef>
              <a:spcAft>
                <a:spcPct val="0"/>
              </a:spcAft>
              <a:buFont typeface="Wingdings" pitchFamily="2" charset="2"/>
              <a:buChar char="§"/>
              <a:defRPr sz="1950">
                <a:solidFill>
                  <a:srgbClr val="002147"/>
                </a:solidFill>
                <a:latin typeface="+mn-lt"/>
                <a:ea typeface="+mn-ea"/>
                <a:cs typeface="+mn-cs"/>
              </a:defRPr>
            </a:lvl1pPr>
            <a:lvl2pPr marL="540000" indent="-270000" algn="l" rtl="0" eaLnBrk="1" fontAlgn="base" hangingPunct="1">
              <a:spcBef>
                <a:spcPts val="825"/>
              </a:spcBef>
              <a:spcAft>
                <a:spcPct val="0"/>
              </a:spcAft>
              <a:buChar char="•"/>
              <a:defRPr sz="1650">
                <a:solidFill>
                  <a:srgbClr val="002147"/>
                </a:solidFill>
                <a:latin typeface="+mn-lt"/>
              </a:defRPr>
            </a:lvl2pPr>
            <a:lvl3pPr marL="810000" indent="-270000" algn="l" rtl="0" eaLnBrk="1" fontAlgn="base" hangingPunct="1">
              <a:spcBef>
                <a:spcPts val="825"/>
              </a:spcBef>
              <a:spcAft>
                <a:spcPct val="0"/>
              </a:spcAft>
              <a:buFont typeface="Gill Sans MT" pitchFamily="34" charset="0"/>
              <a:buChar char="­"/>
              <a:defRPr>
                <a:solidFill>
                  <a:srgbClr val="002147"/>
                </a:solidFill>
                <a:latin typeface="+mn-lt"/>
              </a:defRPr>
            </a:lvl3pPr>
            <a:lvl4pPr marL="1080000" indent="-270000" algn="l" rtl="0" eaLnBrk="1" fontAlgn="base" hangingPunct="1">
              <a:spcBef>
                <a:spcPts val="825"/>
              </a:spcBef>
              <a:spcAft>
                <a:spcPct val="0"/>
              </a:spcAft>
              <a:buFont typeface="Arial" charset="0"/>
              <a:buChar char="∙"/>
              <a:defRPr sz="1200">
                <a:solidFill>
                  <a:srgbClr val="002147"/>
                </a:solidFill>
                <a:latin typeface="+mn-lt"/>
              </a:defRPr>
            </a:lvl4pPr>
            <a:lvl5pPr marL="15430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200">
                <a:solidFill>
                  <a:srgbClr val="002147"/>
                </a:solidFill>
                <a:latin typeface="+mn-lt"/>
              </a:defRPr>
            </a:lvl5pPr>
            <a:lvl6pPr marL="18859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200">
                <a:solidFill>
                  <a:srgbClr val="4F7196"/>
                </a:solidFill>
                <a:latin typeface="+mn-lt"/>
              </a:defRPr>
            </a:lvl6pPr>
            <a:lvl7pPr marL="22288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200">
                <a:solidFill>
                  <a:srgbClr val="4F7196"/>
                </a:solidFill>
                <a:latin typeface="+mn-lt"/>
              </a:defRPr>
            </a:lvl7pPr>
            <a:lvl8pPr marL="25717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200">
                <a:solidFill>
                  <a:srgbClr val="4F7196"/>
                </a:solidFill>
                <a:latin typeface="+mn-lt"/>
              </a:defRPr>
            </a:lvl8pPr>
            <a:lvl9pPr marL="29146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200">
                <a:solidFill>
                  <a:srgbClr val="4F7196"/>
                </a:solidFill>
                <a:latin typeface="+mn-lt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GB" sz="2560" b="1" dirty="0">
                <a:solidFill>
                  <a:srgbClr val="FB1DBC"/>
                </a:solidFill>
              </a:rPr>
              <a:t>Funders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GB" sz="2560" dirty="0"/>
              <a:t>This research was funded by the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GB" sz="2560" dirty="0" err="1"/>
              <a:t>EuroQol</a:t>
            </a:r>
            <a:r>
              <a:rPr lang="en-GB" sz="2560" dirty="0"/>
              <a:t> Foundation and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GB" sz="2560" dirty="0"/>
              <a:t>NIHR Oxford BRC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GB" sz="2560" dirty="0"/>
              <a:t>COVID-19 Oxford Vaccine Trial</a:t>
            </a:r>
          </a:p>
          <a:p>
            <a:pPr marL="0" indent="0" algn="ctr">
              <a:spcBef>
                <a:spcPts val="0"/>
              </a:spcBef>
              <a:buNone/>
            </a:pPr>
            <a:endParaRPr lang="en-GB" sz="2560" dirty="0"/>
          </a:p>
          <a:p>
            <a:pPr marL="0" indent="0" algn="ctr">
              <a:spcBef>
                <a:spcPts val="0"/>
              </a:spcBef>
              <a:buNone/>
            </a:pPr>
            <a:br>
              <a:rPr lang="en-GB" sz="2560" dirty="0"/>
            </a:br>
            <a:r>
              <a:rPr lang="en-GB" sz="2560" dirty="0"/>
              <a:t>The views expressed are those of the author(s) and not necessarily those of the </a:t>
            </a:r>
            <a:r>
              <a:rPr lang="en-GB" sz="2560" dirty="0" err="1"/>
              <a:t>EuroQol</a:t>
            </a:r>
            <a:r>
              <a:rPr lang="en-GB" sz="2560" dirty="0"/>
              <a:t> Foundation, the NHS, the NIHR or the Department of Health and Social Care.</a:t>
            </a:r>
          </a:p>
        </p:txBody>
      </p:sp>
    </p:spTree>
    <p:extLst>
      <p:ext uri="{BB962C8B-B14F-4D97-AF65-F5344CB8AC3E}">
        <p14:creationId xmlns:p14="http://schemas.microsoft.com/office/powerpoint/2010/main" val="330067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644" y="941932"/>
            <a:ext cx="12271512" cy="6358435"/>
          </a:xfrm>
        </p:spPr>
        <p:txBody>
          <a:bodyPr/>
          <a:lstStyle/>
          <a:p>
            <a:r>
              <a:rPr lang="en-GB" dirty="0"/>
              <a:t>1. French, G.L., 2010. The continuing crisis in antibiotic resistance. </a:t>
            </a:r>
            <a:r>
              <a:rPr lang="en-GB" i="1" dirty="0"/>
              <a:t>International journal of antimicrobial agents</a:t>
            </a:r>
            <a:r>
              <a:rPr lang="en-GB" dirty="0"/>
              <a:t>, </a:t>
            </a:r>
            <a:r>
              <a:rPr lang="en-GB" i="1" dirty="0"/>
              <a:t>36</a:t>
            </a:r>
            <a:r>
              <a:rPr lang="en-GB" dirty="0"/>
              <a:t>, pp.S3-S7.</a:t>
            </a:r>
          </a:p>
          <a:p>
            <a:r>
              <a:rPr lang="en-GB" dirty="0"/>
              <a:t>2. K.H. </a:t>
            </a:r>
            <a:r>
              <a:rPr lang="en-GB" dirty="0" err="1"/>
              <a:t>Luepke</a:t>
            </a:r>
            <a:r>
              <a:rPr lang="en-GB" dirty="0"/>
              <a:t>, K.J. </a:t>
            </a:r>
            <a:r>
              <a:rPr lang="en-GB" dirty="0" err="1"/>
              <a:t>Suda</a:t>
            </a:r>
            <a:r>
              <a:rPr lang="en-GB" dirty="0"/>
              <a:t>,  H. Boucher,  R.L. Russo,  M.W. Bonney, T.D. Hunt,  J.F. Mohr III,  Past, present, and future of antibacterial economics: increasing bacterial resistance, limited antibiotic pipeline, and societal implications, Pharmacotherapy: The Journal of Human Pharmacology and Drug Therapy 37 (2017), 71-84.</a:t>
            </a:r>
          </a:p>
          <a:p>
            <a:r>
              <a:rPr lang="en-GB" dirty="0"/>
              <a:t>3.  C.M. Morel, S.E. Edwards, S. </a:t>
            </a:r>
            <a:r>
              <a:rPr lang="en-GB" dirty="0" err="1"/>
              <a:t>Harbarth</a:t>
            </a:r>
            <a:r>
              <a:rPr lang="en-GB" dirty="0"/>
              <a:t>, Preserving the ‘commons’: addressing the sustainable use of antibiotics through an economic lens. Clinical Microbiology and Infection 23 (2017), 718-722.</a:t>
            </a:r>
          </a:p>
          <a:p>
            <a:r>
              <a:rPr lang="en-GB" dirty="0"/>
              <a:t>4.  K. </a:t>
            </a:r>
            <a:r>
              <a:rPr lang="en-GB" dirty="0" err="1"/>
              <a:t>Outterson</a:t>
            </a:r>
            <a:r>
              <a:rPr lang="en-GB" dirty="0"/>
              <a:t>, J.H. Powers, G.W. Daniel, M.B. McClellan, Repairing the broken market for antibiotic innovation, Health affairs, 34 (2015), 277-285. </a:t>
            </a:r>
          </a:p>
          <a:p>
            <a:r>
              <a:rPr lang="en-GB" dirty="0"/>
              <a:t>5. K. </a:t>
            </a:r>
            <a:r>
              <a:rPr lang="en-GB" dirty="0" err="1"/>
              <a:t>Outterson</a:t>
            </a:r>
            <a:r>
              <a:rPr lang="en-GB" dirty="0"/>
              <a:t>, U. </a:t>
            </a:r>
            <a:r>
              <a:rPr lang="en-GB" dirty="0" err="1"/>
              <a:t>Gopinathan</a:t>
            </a:r>
            <a:r>
              <a:rPr lang="en-GB" dirty="0"/>
              <a:t>, C. Clift, A.D. So, C.M Morel, J.A. </a:t>
            </a:r>
            <a:r>
              <a:rPr lang="en-GB" dirty="0" err="1"/>
              <a:t>Røttingen</a:t>
            </a:r>
            <a:r>
              <a:rPr lang="en-GB" dirty="0"/>
              <a:t>, Delinking investment in antibiotic research and development from sales revenues: the challenges of transforming a promising idea into reality, </a:t>
            </a:r>
            <a:r>
              <a:rPr lang="en-GB" dirty="0" err="1"/>
              <a:t>PLoS</a:t>
            </a:r>
            <a:r>
              <a:rPr lang="en-GB" dirty="0"/>
              <a:t> medicine 13 (2016), e1002043.</a:t>
            </a:r>
          </a:p>
          <a:p>
            <a:r>
              <a:rPr lang="en-GB" dirty="0"/>
              <a:t>6. K. </a:t>
            </a:r>
            <a:r>
              <a:rPr lang="en-GB" dirty="0" err="1"/>
              <a:t>Outterson</a:t>
            </a:r>
            <a:r>
              <a:rPr lang="en-GB" dirty="0"/>
              <a:t>, Estimating The Appropriate Size Of Global Pull Incentives For Antibacterial Medicines: Study examines global antibacterial pull incentives, Health Affairs 40 (2021), 1758-1765.</a:t>
            </a:r>
          </a:p>
          <a:p>
            <a:r>
              <a:rPr lang="en-GB" dirty="0"/>
              <a:t>7. The Health Impact Fund </a:t>
            </a:r>
            <a:r>
              <a:rPr lang="en-GB" u="sng" dirty="0">
                <a:hlinkClick r:id="rId2"/>
              </a:rPr>
              <a:t>https://healthimpactfund.org/en/faq/</a:t>
            </a:r>
            <a:r>
              <a:rPr lang="en-GB" dirty="0"/>
              <a:t> [Accessed, 7</a:t>
            </a:r>
            <a:r>
              <a:rPr lang="en-GB" baseline="30000" dirty="0"/>
              <a:t>th</a:t>
            </a:r>
            <a:r>
              <a:rPr lang="en-GB" dirty="0"/>
              <a:t> January 2022]</a:t>
            </a:r>
          </a:p>
          <a:p>
            <a:r>
              <a:rPr lang="en-GB" dirty="0"/>
              <a:t>8. L.S.J. Roope, R.D. Smith, K.B. </a:t>
            </a:r>
            <a:r>
              <a:rPr lang="en-GB" dirty="0" err="1"/>
              <a:t>Pouwels</a:t>
            </a:r>
            <a:r>
              <a:rPr lang="en-GB" dirty="0"/>
              <a:t>, J. Buchanan, L. Abel, P. </a:t>
            </a:r>
            <a:r>
              <a:rPr lang="en-GB" dirty="0" err="1"/>
              <a:t>Eibich</a:t>
            </a:r>
            <a:r>
              <a:rPr lang="en-GB" dirty="0"/>
              <a:t>, C.C. Butler, P.S. Tan, A.S. Walker, J.V. </a:t>
            </a:r>
            <a:r>
              <a:rPr lang="en-GB" dirty="0" err="1"/>
              <a:t>Robotham</a:t>
            </a:r>
            <a:r>
              <a:rPr lang="en-GB" dirty="0"/>
              <a:t>, S. Wordsworth, The challenge of antimicrobial resistance: what economics can contribute, </a:t>
            </a:r>
            <a:r>
              <a:rPr lang="en-GB" i="1" dirty="0"/>
              <a:t>Science</a:t>
            </a:r>
            <a:r>
              <a:rPr lang="en-GB" dirty="0"/>
              <a:t> 364 (2019), eaau4679.</a:t>
            </a:r>
          </a:p>
          <a:p>
            <a:r>
              <a:rPr lang="en-GB" dirty="0"/>
              <a:t>9. </a:t>
            </a:r>
            <a:r>
              <a:rPr lang="en-GB" dirty="0" err="1"/>
              <a:t>Center</a:t>
            </a:r>
            <a:r>
              <a:rPr lang="en-GB" dirty="0"/>
              <a:t> for Global Development Report, 2019. “Tackling the Triple Transition in Global Health Procurement.”</a:t>
            </a:r>
          </a:p>
          <a:p>
            <a:endParaRPr lang="en-GB" dirty="0"/>
          </a:p>
          <a:p>
            <a:endParaRPr lang="en-GB" dirty="0"/>
          </a:p>
          <a:p>
            <a:pPr marL="514350" indent="-514350">
              <a:buAutoNum type="arabicPeriod"/>
            </a:pPr>
            <a:endParaRPr lang="en-GB" sz="32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"/>
            <a:ext cx="13004800" cy="82163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130046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000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239905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5529"/>
            <a:ext cx="13004800" cy="1126434"/>
          </a:xfrm>
        </p:spPr>
        <p:txBody>
          <a:bodyPr/>
          <a:lstStyle/>
          <a:p>
            <a:pPr algn="ctr"/>
            <a:r>
              <a:rPr lang="en-GB" sz="5000" dirty="0"/>
              <a:t>Economic obstacles to drug innovation </a:t>
            </a:r>
            <a:br>
              <a:rPr lang="en-GB" sz="5000" dirty="0"/>
            </a:br>
            <a:r>
              <a:rPr lang="en-GB" sz="5000" dirty="0"/>
              <a:t>&amp; access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16" y="1596313"/>
            <a:ext cx="12404035" cy="5544000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From drug company perspective, most infectious diseases are low margin businesses.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Remuneration for drug companies generally based on prices times volumes.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May only be sufficient financial incentives to innovate if anticipated volumes, at above break-even price, are high.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Even relatively high anticipated sales volumes may provide insufficient incentives if expected pricing is low.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581" y="6370282"/>
            <a:ext cx="4961632" cy="2993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00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5529"/>
            <a:ext cx="13004800" cy="1126434"/>
          </a:xfrm>
        </p:spPr>
        <p:txBody>
          <a:bodyPr/>
          <a:lstStyle/>
          <a:p>
            <a:pPr algn="ctr"/>
            <a:r>
              <a:rPr lang="en-GB" sz="5000" dirty="0"/>
              <a:t>Economic obstacles to drug innovation </a:t>
            </a:r>
            <a:br>
              <a:rPr lang="en-GB" sz="5000" dirty="0"/>
            </a:br>
            <a:r>
              <a:rPr lang="en-GB" sz="5000" dirty="0"/>
              <a:t>&amp; access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16" y="1596313"/>
            <a:ext cx="12404035" cy="5544000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This largely explains failure of traditional model to eradicate diseases that mainly affect poor people in LMICs, even when the numbers are high.</a:t>
            </a:r>
          </a:p>
          <a:p>
            <a:pPr marL="819150" lvl="1" indent="-457200">
              <a:buSzPct val="70000"/>
              <a:buFont typeface="Wingdings" panose="05000000000000000000" pitchFamily="2" charset="2"/>
              <a:buChar char="§"/>
            </a:pPr>
            <a:r>
              <a:rPr lang="en-GB" sz="3500" dirty="0"/>
              <a:t>E.g. malaria &amp; tuberculosis kill 500,000 &amp; 1.5m annually.</a:t>
            </a:r>
          </a:p>
          <a:p>
            <a:pPr marL="819150" lvl="1" indent="-457200"/>
            <a:endParaRPr lang="en-GB" sz="35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At pricing levels low enough to ensure high sales volumes &amp; good access to new drug, resulting revenue may be insufficient to offset costs of research &amp; development (R&amp;D).</a:t>
            </a:r>
          </a:p>
        </p:txBody>
      </p:sp>
    </p:spTree>
    <p:extLst>
      <p:ext uri="{BB962C8B-B14F-4D97-AF65-F5344CB8AC3E}">
        <p14:creationId xmlns:p14="http://schemas.microsoft.com/office/powerpoint/2010/main" val="403028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5529"/>
            <a:ext cx="13004800" cy="1126434"/>
          </a:xfrm>
        </p:spPr>
        <p:txBody>
          <a:bodyPr/>
          <a:lstStyle/>
          <a:p>
            <a:pPr algn="ctr"/>
            <a:r>
              <a:rPr lang="en-GB" sz="5000" dirty="0"/>
              <a:t>Economic obstacles: what about patents?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16" y="1596313"/>
            <a:ext cx="12404035" cy="5544000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Patent is a cornerstone of the traditional economic model.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Aims to improve incentives for innovation.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A patent provides a company exclusivity for a period of time to manufacture, market &amp; sell new drug.</a:t>
            </a:r>
          </a:p>
          <a:p>
            <a:pPr marL="819150" lvl="1" indent="-457200">
              <a:buSzPct val="70000"/>
              <a:buFont typeface="Wingdings" panose="05000000000000000000" pitchFamily="2" charset="2"/>
              <a:buChar char="§"/>
            </a:pPr>
            <a:r>
              <a:rPr lang="en-GB" sz="3500" dirty="0"/>
              <a:t>E.g., in the US, typically 20 years from filing date.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By eradicating competition, this enables drug innovator to charge higher prices.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Intent from societal perspective: accept short-term reduced access to drugs as price of better incentives for future innovation.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323" y="7140313"/>
            <a:ext cx="4055167" cy="247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30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5529"/>
            <a:ext cx="13004800" cy="1126434"/>
          </a:xfrm>
        </p:spPr>
        <p:txBody>
          <a:bodyPr/>
          <a:lstStyle/>
          <a:p>
            <a:pPr algn="ctr"/>
            <a:r>
              <a:rPr lang="en-GB" sz="5000" dirty="0"/>
              <a:t>Economic obstacles: what about patents?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16" y="1596313"/>
            <a:ext cx="12404035" cy="5544000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But in the case of diseases that mainly affect poor people, exclusivity may not equate to ability to make a profit.</a:t>
            </a:r>
          </a:p>
          <a:p>
            <a:pPr marL="819150" lvl="1" indent="-457200">
              <a:buSzPct val="70000"/>
              <a:buFont typeface="Wingdings" panose="05000000000000000000" pitchFamily="2" charset="2"/>
              <a:buChar char="§"/>
            </a:pPr>
            <a:r>
              <a:rPr lang="en-GB" sz="3500" dirty="0"/>
              <a:t>Because sales volumes at a price widely affordable in LMICs may not be likely to recoup R&amp;D costs.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Thus, patents do not necessarily unblock the pipeline for discovery of such drugs, and unmet needs continue.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Patents also failing in another important area: novel antibiotics.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636" y="5727405"/>
            <a:ext cx="4026195" cy="4026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3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5529"/>
            <a:ext cx="13004800" cy="1126434"/>
          </a:xfrm>
        </p:spPr>
        <p:txBody>
          <a:bodyPr/>
          <a:lstStyle/>
          <a:p>
            <a:pPr algn="ctr"/>
            <a:r>
              <a:rPr lang="en-GB" sz="5000" dirty="0"/>
              <a:t>Antibiotic resistance: the silent pandemic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16" y="1596313"/>
            <a:ext cx="12404035" cy="5544000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Alongside COVID-19, world also faces slow-burning crisis;</a:t>
            </a:r>
          </a:p>
          <a:p>
            <a:pPr marL="819150" lvl="1" indent="-457200">
              <a:buSzPct val="70000"/>
              <a:buFont typeface="Wingdings" panose="05000000000000000000" pitchFamily="2" charset="2"/>
              <a:buChar char="§"/>
            </a:pPr>
            <a:r>
              <a:rPr lang="en-GB" sz="3500" dirty="0"/>
              <a:t>increasing resistance of bacteria to antibiotics.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Antibiotic consumption continues to grow, increasing selection pressure on bacteria to develop resistance.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Grave threat to modern health care, much of which depends on effective antibiotics to prevent &amp; treat infections associated with routine medical procedures.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Without new antibiotics, infections will become difficult or impossible to treat [1].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500" dirty="0"/>
          </a:p>
        </p:txBody>
      </p:sp>
    </p:spTree>
    <p:extLst>
      <p:ext uri="{BB962C8B-B14F-4D97-AF65-F5344CB8AC3E}">
        <p14:creationId xmlns:p14="http://schemas.microsoft.com/office/powerpoint/2010/main" val="334339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5529"/>
            <a:ext cx="13004800" cy="1126434"/>
          </a:xfrm>
        </p:spPr>
        <p:txBody>
          <a:bodyPr/>
          <a:lstStyle/>
          <a:p>
            <a:pPr algn="ctr"/>
            <a:r>
              <a:rPr lang="en-GB" sz="5000" dirty="0"/>
              <a:t>Antibiotic resistance: the silent pandemic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16" y="1596313"/>
            <a:ext cx="12404035" cy="5544000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As with drugs that would primarily help poor people, the pipeline for new antibiotics is dry.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Though details differ, fundamental problem is similar lack of incentives as in malaria and tuberculosis.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An issue particular to antibiotics is that, once an effective new drug is developed, there is pressure to restrict its use</a:t>
            </a:r>
          </a:p>
          <a:p>
            <a:pPr marL="819150" lvl="1" indent="-457200">
              <a:buSzPct val="70000"/>
              <a:buFont typeface="Wingdings" panose="05000000000000000000" pitchFamily="2" charset="2"/>
              <a:buChar char="§"/>
            </a:pPr>
            <a:r>
              <a:rPr lang="en-GB" sz="3500" dirty="0"/>
              <a:t>to reduce selection pressure for resistance to develop.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Moreover, effectiveness of new antibiotic likely to decline over time (as bacteria inevitably develop resistance).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500" dirty="0"/>
              <a:t>These factors reduce volumes likely to be sold over time horizon during which companies will have patent.</a:t>
            </a:r>
          </a:p>
        </p:txBody>
      </p:sp>
    </p:spTree>
    <p:extLst>
      <p:ext uri="{BB962C8B-B14F-4D97-AF65-F5344CB8AC3E}">
        <p14:creationId xmlns:p14="http://schemas.microsoft.com/office/powerpoint/2010/main" val="224436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7|9.3|2.6"/>
</p:tagLst>
</file>

<file path=ppt/theme/theme1.xml><?xml version="1.0" encoding="utf-8"?>
<a:theme xmlns:a="http://schemas.openxmlformats.org/drawingml/2006/main" name="OxPoP Health ETHOX Theme">
  <a:themeElements>
    <a:clrScheme name="OxPopHealth HERC (grape)">
      <a:dk1>
        <a:srgbClr val="0E180D"/>
      </a:dk1>
      <a:lt1>
        <a:sysClr val="window" lastClr="FFFFFF"/>
      </a:lt1>
      <a:dk2>
        <a:srgbClr val="6D4F96"/>
      </a:dk2>
      <a:lt2>
        <a:srgbClr val="F2F1F1"/>
      </a:lt2>
      <a:accent1>
        <a:srgbClr val="9E007E"/>
      </a:accent1>
      <a:accent2>
        <a:srgbClr val="0E2050"/>
      </a:accent2>
      <a:accent3>
        <a:srgbClr val="C0B7B1"/>
      </a:accent3>
      <a:accent4>
        <a:srgbClr val="6D4F96"/>
      </a:accent4>
      <a:accent5>
        <a:srgbClr val="38517E"/>
      </a:accent5>
      <a:accent6>
        <a:srgbClr val="2F4858"/>
      </a:accent6>
      <a:hlink>
        <a:srgbClr val="9E007E"/>
      </a:hlink>
      <a:folHlink>
        <a:srgbClr val="0E2050"/>
      </a:folHlink>
    </a:clrScheme>
    <a:fontScheme name="OxPopHealth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EA7C904CE07544D8E9C65BDA5173D7D" ma:contentTypeVersion="3" ma:contentTypeDescription="Create a new document." ma:contentTypeScope="" ma:versionID="67cce561b4283ba692ce7c67cd5d3539">
  <xsd:schema xmlns:xsd="http://www.w3.org/2001/XMLSchema" xmlns:xs="http://www.w3.org/2001/XMLSchema" xmlns:p="http://schemas.microsoft.com/office/2006/metadata/properties" xmlns:ns2="e3540975-a2f9-401b-b0c0-a61ce99b76e8" targetNamespace="http://schemas.microsoft.com/office/2006/metadata/properties" ma:root="true" ma:fieldsID="157d0a52aaeacae690f4a5203c4f8ff6" ns2:_="">
    <xsd:import namespace="e3540975-a2f9-401b-b0c0-a61ce99b76e8"/>
    <xsd:element name="properties">
      <xsd:complexType>
        <xsd:sequence>
          <xsd:element name="documentManagement">
            <xsd:complexType>
              <xsd:all>
                <xsd:element ref="ns2:Document_x0020_Category"/>
                <xsd:element ref="ns2:Team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540975-a2f9-401b-b0c0-a61ce99b76e8" elementFormDefault="qualified">
    <xsd:import namespace="http://schemas.microsoft.com/office/2006/documentManagement/types"/>
    <xsd:import namespace="http://schemas.microsoft.com/office/infopath/2007/PartnerControls"/>
    <xsd:element name="Document_x0020_Category" ma:index="8" ma:displayName="Document Category" ma:description="The category of the document:&#10;Downloadable form, policy, other" ma:list="{2710288c-672c-4042-acd7-e0d4c3a83b8c}" ma:internalName="Document_x0020_Category" ma:showField="Title">
      <xsd:simpleType>
        <xsd:restriction base="dms:Lookup"/>
      </xsd:simpleType>
    </xsd:element>
    <xsd:element name="Team" ma:index="9" nillable="true" ma:displayName="Team" ma:description="The team that published this document" ma:list="{4f1f54cc-b977-494e-8d28-49162b39ab79}" ma:internalName="Team" ma:showField="Title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am xmlns="e3540975-a2f9-401b-b0c0-a61ce99b76e8">9</Team>
    <Document_x0020_Category xmlns="e3540975-a2f9-401b-b0c0-a61ce99b76e8">1</Document_x0020_Category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C8FC4F-8A8B-48DA-B8B2-62DDF05B62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3540975-a2f9-401b-b0c0-a61ce99b76e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7272554-A7F3-4BFC-9A6B-59B1138B728A}">
  <ds:schemaRefs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e3540975-a2f9-401b-b0c0-a61ce99b76e8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93E937C-5B98-45F8-811D-BC889145D3E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2854</TotalTime>
  <Words>2412</Words>
  <Application>Microsoft Macintosh PowerPoint</Application>
  <PresentationFormat>Personalizado</PresentationFormat>
  <Paragraphs>191</Paragraphs>
  <Slides>32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8" baseType="lpstr">
      <vt:lpstr>Courier New</vt:lpstr>
      <vt:lpstr>Arial</vt:lpstr>
      <vt:lpstr>Gill Sans MT</vt:lpstr>
      <vt:lpstr>Calibri</vt:lpstr>
      <vt:lpstr>Wingdings</vt:lpstr>
      <vt:lpstr>OxPoP Health ETHOX Theme</vt:lpstr>
      <vt:lpstr>Overcoming economic obstacles to developing and accessing new medicines</vt:lpstr>
      <vt:lpstr>Talk draws heavily on recent perspective</vt:lpstr>
      <vt:lpstr>Presentation outline</vt:lpstr>
      <vt:lpstr>Economic obstacles to drug innovation  &amp; access</vt:lpstr>
      <vt:lpstr>Economic obstacles to drug innovation  &amp; access</vt:lpstr>
      <vt:lpstr>Economic obstacles: what about patents?</vt:lpstr>
      <vt:lpstr>Economic obstacles: what about patents?</vt:lpstr>
      <vt:lpstr>Antibiotic resistance: the silent pandemic</vt:lpstr>
      <vt:lpstr>Antibiotic resistance: the silent pandemic</vt:lpstr>
      <vt:lpstr>Economic obstacles to drug innovation</vt:lpstr>
      <vt:lpstr>Reforming drug innovation model</vt:lpstr>
      <vt:lpstr>Reforming drug innovation model</vt:lpstr>
      <vt:lpstr>Reforming drug innovation model</vt:lpstr>
      <vt:lpstr>Reforming drug innovation model</vt:lpstr>
      <vt:lpstr>Reforming drug innovation model</vt:lpstr>
      <vt:lpstr>Health Impact Fund</vt:lpstr>
      <vt:lpstr>Financing Health Impact Fund</vt:lpstr>
      <vt:lpstr>Financing Health Impact Fund</vt:lpstr>
      <vt:lpstr>Financing Health Impact Fund</vt:lpstr>
      <vt:lpstr>The CANDOUR study</vt:lpstr>
      <vt:lpstr>Sampling strategy </vt:lpstr>
      <vt:lpstr>Boosters in HIC or first shots in LIC?</vt:lpstr>
      <vt:lpstr>Basis of allocation between countries</vt:lpstr>
      <vt:lpstr>Strong support for donating vaccines</vt:lpstr>
      <vt:lpstr>Willingness to donate vaccines:  by subgroup</vt:lpstr>
      <vt:lpstr>Overwhelming support for spending on medical research</vt:lpstr>
      <vt:lpstr>Willingness to pay (WTP) taxes to fund pandemic prevention spending</vt:lpstr>
      <vt:lpstr>Discussion</vt:lpstr>
      <vt:lpstr>Presentación de PowerPoint</vt:lpstr>
      <vt:lpstr>Presentación de PowerPoint</vt:lpstr>
      <vt:lpstr>Acknowledgements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Dave Startup</dc:creator>
  <cp:lastModifiedBy>daniel clavijo</cp:lastModifiedBy>
  <cp:revision>149</cp:revision>
  <dcterms:created xsi:type="dcterms:W3CDTF">2021-09-21T13:59:39Z</dcterms:created>
  <dcterms:modified xsi:type="dcterms:W3CDTF">2022-12-12T23:02:58Z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0x010100FEA7C904CE07544D8E9C65BDA5173D7D</vt:lpwstr>
  </property>
</Properties>
</file>