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529" r:id="rId2"/>
    <p:sldId id="95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cqua, Gregory Michael" initials="EGM" lastIdx="12" clrIdx="0"/>
  <p:cmAuthor id="2" name="Nicolas" initials="" lastIdx="11" clrIdx="1"/>
  <p:cmAuthor id="3" name="Lopez Boo, Florencia" initials="LBF" lastIdx="40" clrIdx="2"/>
  <p:cmAuthor id="4" name="Proano Calderon, Andrea Paulina" initials="PCAP" lastIdx="4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97A"/>
    <a:srgbClr val="1899D8"/>
    <a:srgbClr val="FAFBFE"/>
    <a:srgbClr val="969696"/>
    <a:srgbClr val="9AC647"/>
    <a:srgbClr val="C53B3A"/>
    <a:srgbClr val="009ADE"/>
    <a:srgbClr val="EEB81E"/>
    <a:srgbClr val="3C7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78" autoAdjust="0"/>
    <p:restoredTop sz="27817" autoAdjust="0"/>
  </p:normalViewPr>
  <p:slideViewPr>
    <p:cSldViewPr snapToGrid="0">
      <p:cViewPr varScale="1">
        <p:scale>
          <a:sx n="21" d="100"/>
          <a:sy n="21" d="100"/>
        </p:scale>
        <p:origin x="249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1CAE2-056E-4BCF-B366-1DB5912D6F28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AFCFA-41ED-4722-9213-32E1C496E6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3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baseline="0" dirty="0">
                <a:effectLst/>
              </a:rPr>
              <a:t>Con PAMI y la </a:t>
            </a:r>
            <a:r>
              <a:rPr lang="en-US" sz="1200" b="0" i="0" baseline="0" dirty="0" err="1">
                <a:effectLst/>
              </a:rPr>
              <a:t>Fundacion</a:t>
            </a:r>
            <a:r>
              <a:rPr lang="en-US" sz="1200" b="0" i="0" baseline="0" dirty="0">
                <a:effectLst/>
              </a:rPr>
              <a:t> INECO, </a:t>
            </a:r>
            <a:r>
              <a:rPr lang="en-US" sz="1200" b="0" i="0" baseline="0" dirty="0" err="1">
                <a:effectLst/>
              </a:rPr>
              <a:t>realizamos</a:t>
            </a:r>
            <a:r>
              <a:rPr lang="en-US" sz="1200" b="0" i="0" baseline="0" dirty="0">
                <a:effectLst/>
              </a:rPr>
              <a:t> un RCT de </a:t>
            </a:r>
            <a:r>
              <a:rPr lang="en-US" sz="1200" b="0" i="0" baseline="0" dirty="0" err="1">
                <a:effectLst/>
              </a:rPr>
              <a:t>comparación</a:t>
            </a:r>
            <a:r>
              <a:rPr lang="en-US" sz="1200" b="0" i="0" baseline="0" dirty="0">
                <a:effectLst/>
              </a:rPr>
              <a:t> entre pares a </a:t>
            </a:r>
            <a:r>
              <a:rPr lang="en-US" sz="1200" b="0" i="0" baseline="0" dirty="0" err="1">
                <a:effectLst/>
              </a:rPr>
              <a:t>través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1" i="0" baseline="0" dirty="0" err="1">
                <a:effectLst/>
              </a:rPr>
              <a:t>correos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electrónicos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0" i="0" baseline="0" dirty="0">
                <a:effectLst/>
              </a:rPr>
              <a:t>a </a:t>
            </a:r>
            <a:r>
              <a:rPr lang="en-US" sz="1200" b="0" i="0" baseline="0" dirty="0" err="1">
                <a:effectLst/>
              </a:rPr>
              <a:t>médicos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generales</a:t>
            </a:r>
            <a:r>
              <a:rPr lang="en-US" sz="1200" b="0" i="0" baseline="0" dirty="0">
                <a:effectLst/>
              </a:rPr>
              <a:t> (GP) con alto </a:t>
            </a:r>
            <a:r>
              <a:rPr lang="en-US" sz="1200" b="0" i="0" baseline="0" dirty="0" err="1">
                <a:effectLst/>
              </a:rPr>
              <a:t>contenido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0" i="0" baseline="0" dirty="0" err="1">
                <a:effectLst/>
              </a:rPr>
              <a:t>prescripción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0" i="0" baseline="0" dirty="0" err="1">
                <a:effectLst/>
              </a:rPr>
              <a:t>nimodipina</a:t>
            </a:r>
            <a:r>
              <a:rPr lang="en-US" sz="1200" b="0" i="0" baseline="0" dirty="0">
                <a:effectLst/>
              </a:rPr>
              <a:t> del </a:t>
            </a:r>
            <a:r>
              <a:rPr lang="en-US" sz="1200" b="0" i="0" baseline="0" dirty="0" err="1">
                <a:effectLst/>
              </a:rPr>
              <a:t>sistema</a:t>
            </a:r>
            <a:r>
              <a:rPr lang="en-US" sz="1200" b="0" i="0" baseline="0" dirty="0">
                <a:effectLst/>
              </a:rPr>
              <a:t> nacional de </a:t>
            </a:r>
            <a:r>
              <a:rPr lang="en-US" sz="1200" b="0" i="0" baseline="0" dirty="0" err="1">
                <a:effectLst/>
              </a:rPr>
              <a:t>salud</a:t>
            </a:r>
            <a:r>
              <a:rPr lang="en-US" sz="1200" b="0" i="0" baseline="0" dirty="0">
                <a:effectLst/>
              </a:rPr>
              <a:t> para </a:t>
            </a:r>
            <a:r>
              <a:rPr lang="en-US" sz="1200" b="0" i="0" baseline="0" dirty="0" err="1">
                <a:effectLst/>
              </a:rPr>
              <a:t>adultos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mayores</a:t>
            </a:r>
            <a:r>
              <a:rPr lang="en-US" sz="1200" b="0" i="0" baseline="0" dirty="0">
                <a:effectLst/>
              </a:rPr>
              <a:t> (INSSJP-PAMI) de Argentina. 1811 GPs </a:t>
            </a:r>
            <a:r>
              <a:rPr lang="en-US" sz="1200" b="0" i="0" baseline="0" dirty="0" err="1">
                <a:effectLst/>
              </a:rPr>
              <a:t>fueron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aleatorizados</a:t>
            </a:r>
            <a:r>
              <a:rPr lang="en-US" sz="1200" b="0" i="0" baseline="0" dirty="0">
                <a:effectLst/>
              </a:rPr>
              <a:t>  al </a:t>
            </a:r>
            <a:r>
              <a:rPr lang="en-US" sz="1200" b="0" i="0" baseline="0" dirty="0" err="1">
                <a:effectLst/>
              </a:rPr>
              <a:t>grupo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tratamiento</a:t>
            </a:r>
            <a:r>
              <a:rPr lang="en-US" sz="1200" b="0" i="0" baseline="0" dirty="0">
                <a:effectLst/>
              </a:rPr>
              <a:t> (n = 906) o al control (n = 905). Los </a:t>
            </a:r>
            <a:r>
              <a:rPr lang="en-US" sz="1200" b="0" i="0" baseline="0" dirty="0" err="1">
                <a:effectLst/>
              </a:rPr>
              <a:t>correos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electrónicos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0" i="0" baseline="0" dirty="0" err="1">
                <a:effectLst/>
              </a:rPr>
              <a:t>intervención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incluian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información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basada</a:t>
            </a:r>
            <a:r>
              <a:rPr lang="en-US" sz="1200" b="0" i="0" baseline="0" dirty="0">
                <a:effectLst/>
              </a:rPr>
              <a:t> en </a:t>
            </a:r>
            <a:r>
              <a:rPr lang="en-US" sz="1200" b="0" i="0" baseline="0" dirty="0" err="1">
                <a:effectLst/>
              </a:rPr>
              <a:t>evidencia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sobre</a:t>
            </a:r>
            <a:r>
              <a:rPr lang="en-US" sz="1200" b="0" i="0" baseline="0" dirty="0">
                <a:effectLst/>
              </a:rPr>
              <a:t> la </a:t>
            </a:r>
            <a:r>
              <a:rPr lang="en-US" sz="1200" b="0" i="0" baseline="0" dirty="0" err="1">
                <a:effectLst/>
              </a:rPr>
              <a:t>efectividad</a:t>
            </a:r>
            <a:r>
              <a:rPr lang="en-US" sz="1200" b="0" i="0" baseline="0" dirty="0">
                <a:effectLst/>
              </a:rPr>
              <a:t> de la </a:t>
            </a:r>
            <a:r>
              <a:rPr lang="en-US" sz="1200" b="0" i="0" baseline="0" dirty="0" err="1">
                <a:effectLst/>
              </a:rPr>
              <a:t>nimodipina</a:t>
            </a:r>
            <a:r>
              <a:rPr lang="en-US" sz="1200" b="0" i="0" baseline="0" dirty="0">
                <a:effectLst/>
              </a:rPr>
              <a:t> y el </a:t>
            </a:r>
            <a:r>
              <a:rPr lang="en-US" sz="1200" b="0" i="0" baseline="0" dirty="0" err="1">
                <a:effectLst/>
              </a:rPr>
              <a:t>nivel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0" i="0" baseline="0" dirty="0" err="1">
                <a:effectLst/>
              </a:rPr>
              <a:t>prescripción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0" i="0" baseline="0" dirty="0" err="1">
                <a:effectLst/>
              </a:rPr>
              <a:t>nimodipina</a:t>
            </a:r>
            <a:r>
              <a:rPr lang="en-US" sz="1200" b="0" i="0" baseline="0" dirty="0">
                <a:effectLst/>
              </a:rPr>
              <a:t> del </a:t>
            </a:r>
            <a:r>
              <a:rPr lang="en-US" sz="1200" b="0" i="0" baseline="0" dirty="0" err="1">
                <a:effectLst/>
              </a:rPr>
              <a:t>participante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relativo</a:t>
            </a:r>
            <a:r>
              <a:rPr lang="en-US" sz="1200" b="0" i="0" baseline="0" dirty="0">
                <a:effectLst/>
              </a:rPr>
              <a:t> en </a:t>
            </a:r>
            <a:r>
              <a:rPr lang="en-US" sz="1200" b="0" i="0" baseline="0" dirty="0" err="1">
                <a:effectLst/>
              </a:rPr>
              <a:t>comparación</a:t>
            </a:r>
            <a:r>
              <a:rPr lang="en-US" sz="1200" b="0" i="0" baseline="0" dirty="0">
                <a:effectLst/>
              </a:rPr>
              <a:t> con sus pares.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Resaltar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que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por email (algo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bastante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novedoso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costo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0,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menos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que cartas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fisicas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que es el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metodo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tradicional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 el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usado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siempre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tipo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cosas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)!!!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AFCFA-41ED-4722-9213-32E1C496E6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baseline="0" dirty="0">
                <a:effectLst/>
              </a:rPr>
              <a:t>El </a:t>
            </a:r>
            <a:r>
              <a:rPr lang="en-US" sz="1200" b="0" i="0" baseline="0" dirty="0" err="1">
                <a:effectLst/>
              </a:rPr>
              <a:t>resultado</a:t>
            </a:r>
            <a:r>
              <a:rPr lang="en-US" sz="1200" b="0" i="0" baseline="0" dirty="0">
                <a:effectLst/>
              </a:rPr>
              <a:t> principal </a:t>
            </a:r>
            <a:r>
              <a:rPr lang="en-US" sz="1200" b="0" i="0" baseline="0" dirty="0" err="1">
                <a:effectLst/>
              </a:rPr>
              <a:t>es</a:t>
            </a:r>
            <a:r>
              <a:rPr lang="en-US" sz="1200" b="0" i="0" baseline="0" dirty="0">
                <a:effectLst/>
              </a:rPr>
              <a:t> el </a:t>
            </a:r>
            <a:r>
              <a:rPr lang="en-US" sz="1200" b="0" i="0" baseline="0" dirty="0" err="1">
                <a:effectLst/>
              </a:rPr>
              <a:t>número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acumulado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0" i="0" baseline="0" dirty="0" err="1">
                <a:effectLst/>
              </a:rPr>
              <a:t>recetas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0" i="0" baseline="0" dirty="0" err="1">
                <a:effectLst/>
              </a:rPr>
              <a:t>nimodipina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por</a:t>
            </a:r>
            <a:r>
              <a:rPr lang="en-US" sz="1200" b="0" i="0" baseline="0" dirty="0">
                <a:effectLst/>
              </a:rPr>
              <a:t> 1000 </a:t>
            </a:r>
            <a:r>
              <a:rPr lang="en-US" sz="1200" b="0" i="0" baseline="0" dirty="0" err="1">
                <a:effectLst/>
              </a:rPr>
              <a:t>prescripciones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0" i="0" baseline="0" dirty="0" err="1">
                <a:effectLst/>
              </a:rPr>
              <a:t>todas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las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drogas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hechas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por</a:t>
            </a:r>
            <a:r>
              <a:rPr lang="en-US" sz="1200" b="0" i="0" baseline="0" dirty="0">
                <a:effectLst/>
              </a:rPr>
              <a:t> los </a:t>
            </a:r>
            <a:r>
              <a:rPr lang="en-US" sz="1200" b="0" i="0" baseline="0" dirty="0" err="1">
                <a:effectLst/>
              </a:rPr>
              <a:t>profesionales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seleccionados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durante</a:t>
            </a:r>
            <a:r>
              <a:rPr lang="en-US" sz="1200" b="0" i="0" baseline="0" dirty="0">
                <a:effectLst/>
              </a:rPr>
              <a:t> 6 </a:t>
            </a:r>
            <a:r>
              <a:rPr lang="en-US" sz="1200" b="0" i="0" baseline="0" dirty="0" err="1">
                <a:effectLst/>
              </a:rPr>
              <a:t>meses</a:t>
            </a:r>
            <a:r>
              <a:rPr lang="en-US" sz="1200" b="0" i="0" baseline="0" dirty="0">
                <a:effectLst/>
              </a:rPr>
              <a:t> </a:t>
            </a:r>
            <a:r>
              <a:rPr lang="en-US" sz="1200" b="0" i="0" baseline="0" dirty="0" err="1">
                <a:effectLst/>
              </a:rPr>
              <a:t>después</a:t>
            </a:r>
            <a:r>
              <a:rPr lang="en-US" sz="1200" b="0" i="0" baseline="0" dirty="0">
                <a:effectLst/>
              </a:rPr>
              <a:t> de </a:t>
            </a:r>
            <a:r>
              <a:rPr lang="en-US" sz="1200" b="0" i="0" baseline="0" dirty="0" err="1">
                <a:effectLst/>
              </a:rPr>
              <a:t>empezada</a:t>
            </a:r>
            <a:r>
              <a:rPr lang="en-US" sz="1200" b="0" i="0" baseline="0" dirty="0">
                <a:effectLst/>
              </a:rPr>
              <a:t> la </a:t>
            </a:r>
            <a:r>
              <a:rPr lang="en-US" sz="1200" b="0" i="0" baseline="0" dirty="0" err="1">
                <a:effectLst/>
              </a:rPr>
              <a:t>intervencion</a:t>
            </a:r>
            <a:endParaRPr lang="en-US" sz="1200" b="0" i="0" baseline="0" dirty="0">
              <a:effectLst/>
            </a:endParaRPr>
          </a:p>
          <a:p>
            <a:endParaRPr lang="en-US" sz="1200" b="0" i="0" baseline="0" dirty="0">
              <a:effectLst/>
            </a:endParaRPr>
          </a:p>
          <a:p>
            <a:r>
              <a:rPr lang="en-US" sz="1200" b="1" i="0" baseline="0" dirty="0">
                <a:effectLst/>
              </a:rPr>
              <a:t>Los </a:t>
            </a:r>
            <a:r>
              <a:rPr lang="en-US" sz="1200" b="1" i="0" baseline="0" dirty="0" err="1">
                <a:effectLst/>
              </a:rPr>
              <a:t>médicos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tratados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recetaron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nimodipina</a:t>
            </a:r>
            <a:r>
              <a:rPr lang="en-US" sz="1200" b="1" i="0" baseline="0" dirty="0">
                <a:effectLst/>
              </a:rPr>
              <a:t> un 5% </a:t>
            </a:r>
            <a:r>
              <a:rPr lang="en-US" sz="1200" b="1" i="0" baseline="0" dirty="0" err="1">
                <a:effectLst/>
              </a:rPr>
              <a:t>menos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que</a:t>
            </a:r>
            <a:r>
              <a:rPr lang="en-US" sz="1200" b="1" i="0" baseline="0" dirty="0">
                <a:effectLst/>
              </a:rPr>
              <a:t> los </a:t>
            </a:r>
            <a:r>
              <a:rPr lang="en-US" sz="1200" b="1" i="0" baseline="0" dirty="0" err="1">
                <a:effectLst/>
              </a:rPr>
              <a:t>médicos</a:t>
            </a:r>
            <a:r>
              <a:rPr lang="en-US" sz="1200" b="1" i="0" baseline="0" dirty="0">
                <a:effectLst/>
              </a:rPr>
              <a:t> de control </a:t>
            </a:r>
            <a:r>
              <a:rPr lang="en-US" sz="1200" b="1" i="0" baseline="0" dirty="0" err="1">
                <a:effectLst/>
              </a:rPr>
              <a:t>durante</a:t>
            </a:r>
            <a:r>
              <a:rPr lang="en-US" sz="1200" b="1" i="0" baseline="0" dirty="0">
                <a:effectLst/>
              </a:rPr>
              <a:t> el </a:t>
            </a:r>
            <a:r>
              <a:rPr lang="en-US" sz="1200" b="1" i="0" baseline="0" dirty="0" err="1">
                <a:effectLst/>
              </a:rPr>
              <a:t>semestre</a:t>
            </a:r>
            <a:r>
              <a:rPr lang="en-US" sz="1200" b="1" i="0" baseline="0" dirty="0">
                <a:effectLst/>
              </a:rPr>
              <a:t> de </a:t>
            </a:r>
            <a:r>
              <a:rPr lang="en-US" sz="1200" b="1" i="0" baseline="0" dirty="0" err="1">
                <a:effectLst/>
              </a:rPr>
              <a:t>intervención</a:t>
            </a:r>
            <a:r>
              <a:rPr lang="en-US" sz="1200" b="1" i="0" baseline="0" dirty="0">
                <a:effectLst/>
              </a:rPr>
              <a:t>. </a:t>
            </a:r>
            <a:r>
              <a:rPr lang="en-US" sz="1200" b="1" i="0" baseline="0" dirty="0" err="1">
                <a:effectLst/>
              </a:rPr>
              <a:t>Aquellos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que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efectivamente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abrieron</a:t>
            </a:r>
            <a:r>
              <a:rPr lang="en-US" sz="1200" b="1" i="0" baseline="0" dirty="0">
                <a:effectLst/>
              </a:rPr>
              <a:t> el </a:t>
            </a:r>
            <a:r>
              <a:rPr lang="en-US" sz="1200" b="1" i="0" baseline="0" dirty="0" err="1">
                <a:effectLst/>
              </a:rPr>
              <a:t>correo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electrónico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prescribieron</a:t>
            </a:r>
            <a:endParaRPr lang="en-US" sz="1200" b="1" i="0" baseline="0" dirty="0">
              <a:effectLst/>
            </a:endParaRPr>
          </a:p>
          <a:p>
            <a:r>
              <a:rPr lang="en-US" sz="1200" b="1" i="0" baseline="0" dirty="0">
                <a:effectLst/>
              </a:rPr>
              <a:t>13% </a:t>
            </a:r>
            <a:r>
              <a:rPr lang="en-US" sz="1200" b="1" i="0" baseline="0" dirty="0" err="1">
                <a:effectLst/>
              </a:rPr>
              <a:t>menos</a:t>
            </a:r>
            <a:r>
              <a:rPr lang="en-US" sz="1200" b="1" i="0" baseline="0" dirty="0">
                <a:effectLst/>
              </a:rPr>
              <a:t> en </a:t>
            </a:r>
            <a:r>
              <a:rPr lang="en-US" sz="1200" b="1" i="0" baseline="0" dirty="0" err="1">
                <a:effectLst/>
              </a:rPr>
              <a:t>relación</a:t>
            </a:r>
            <a:r>
              <a:rPr lang="en-US" sz="1200" b="1" i="0" baseline="0" dirty="0">
                <a:effectLst/>
              </a:rPr>
              <a:t> con el </a:t>
            </a:r>
            <a:r>
              <a:rPr lang="en-US" sz="1200" b="1" i="0" baseline="0" dirty="0" err="1">
                <a:effectLst/>
              </a:rPr>
              <a:t>grupo</a:t>
            </a:r>
            <a:r>
              <a:rPr lang="en-US" sz="1200" b="1" i="0" baseline="0" dirty="0">
                <a:effectLst/>
              </a:rPr>
              <a:t> de control. Como </a:t>
            </a:r>
            <a:r>
              <a:rPr lang="en-US" sz="1200" b="1" i="0" baseline="0" dirty="0" err="1">
                <a:effectLst/>
              </a:rPr>
              <a:t>resultado</a:t>
            </a:r>
            <a:r>
              <a:rPr lang="en-US" sz="1200" b="1" i="0" baseline="0" dirty="0">
                <a:effectLst/>
              </a:rPr>
              <a:t>, </a:t>
            </a:r>
            <a:r>
              <a:rPr lang="en-US" sz="1200" b="1" i="0" baseline="0" dirty="0" err="1">
                <a:effectLst/>
              </a:rPr>
              <a:t>estimamos</a:t>
            </a:r>
            <a:r>
              <a:rPr lang="en-US" sz="1200" b="1" i="0" baseline="0" dirty="0">
                <a:effectLst/>
              </a:rPr>
              <a:t> un </a:t>
            </a:r>
            <a:r>
              <a:rPr lang="en-US" sz="1200" b="1" i="0" baseline="0" dirty="0" err="1">
                <a:effectLst/>
              </a:rPr>
              <a:t>beneficio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anual</a:t>
            </a:r>
            <a:r>
              <a:rPr lang="en-US" sz="1200" b="1" i="0" baseline="0" dirty="0">
                <a:effectLst/>
              </a:rPr>
              <a:t> </a:t>
            </a:r>
            <a:r>
              <a:rPr lang="en-US" sz="1200" b="1" i="0" baseline="0" dirty="0" err="1">
                <a:effectLst/>
              </a:rPr>
              <a:t>neto</a:t>
            </a:r>
            <a:r>
              <a:rPr lang="en-US" sz="1200" b="1" i="0" baseline="0" dirty="0">
                <a:effectLst/>
              </a:rPr>
              <a:t> de </a:t>
            </a:r>
            <a:r>
              <a:rPr lang="en-US" sz="1200" b="1" i="0" baseline="0" dirty="0" err="1">
                <a:effectLst/>
              </a:rPr>
              <a:t>costos</a:t>
            </a:r>
            <a:r>
              <a:rPr lang="en-US" sz="1200" b="1" i="0" baseline="0" dirty="0">
                <a:effectLst/>
              </a:rPr>
              <a:t> de U $ S 234893,35.</a:t>
            </a:r>
          </a:p>
          <a:p>
            <a:endParaRPr lang="en-US" sz="1200" b="1" i="0" baseline="0" dirty="0">
              <a:effectLst/>
            </a:endParaRPr>
          </a:p>
          <a:p>
            <a:pPr>
              <a:defRPr/>
            </a:pPr>
            <a:r>
              <a:rPr lang="en-US" sz="1200" b="1" kern="0" dirty="0">
                <a:solidFill>
                  <a:srgbClr val="0B597A"/>
                </a:solidFill>
              </a:rPr>
              <a:t>un simple email </a:t>
            </a:r>
            <a:r>
              <a:rPr lang="en-US" sz="1200" b="1" kern="0" dirty="0" err="1">
                <a:solidFill>
                  <a:srgbClr val="0B597A"/>
                </a:solidFill>
              </a:rPr>
              <a:t>generó</a:t>
            </a:r>
            <a:r>
              <a:rPr lang="en-US" sz="1200" b="1" kern="0" dirty="0">
                <a:solidFill>
                  <a:srgbClr val="0B597A"/>
                </a:solidFill>
              </a:rPr>
              <a:t> </a:t>
            </a:r>
            <a:r>
              <a:rPr lang="en-US" sz="1200" b="1" kern="0" dirty="0" err="1">
                <a:solidFill>
                  <a:srgbClr val="0B597A"/>
                </a:solidFill>
              </a:rPr>
              <a:t>ahorros</a:t>
            </a:r>
            <a:r>
              <a:rPr lang="en-US" sz="1200" b="1" kern="0" dirty="0">
                <a:solidFill>
                  <a:srgbClr val="0B597A"/>
                </a:solidFill>
              </a:rPr>
              <a:t> de 22.5 M AR$!!!!</a:t>
            </a:r>
          </a:p>
          <a:p>
            <a:pPr>
              <a:defRPr/>
            </a:pPr>
            <a:endParaRPr lang="en-US" sz="1200" b="1" kern="0" dirty="0">
              <a:solidFill>
                <a:srgbClr val="0B597A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srgbClr val="0B597A"/>
                </a:solidFill>
                <a:latin typeface="Arial" pitchFamily="34" charset="0"/>
              </a:rPr>
              <a:t>Con conditional acceptance en JAMA!!</a:t>
            </a:r>
          </a:p>
          <a:p>
            <a:endParaRPr lang="en-US" sz="1200" b="1" i="0" baseline="0" dirty="0">
              <a:effectLst/>
            </a:endParaRPr>
          </a:p>
          <a:p>
            <a:endParaRPr lang="en-US" sz="1200" b="0" i="0" baseline="0" dirty="0">
              <a:effectLst/>
            </a:endParaRPr>
          </a:p>
          <a:p>
            <a:endParaRPr lang="en-US" sz="1200" b="0" i="0" baseline="0" dirty="0">
              <a:effectLst/>
            </a:endParaRPr>
          </a:p>
          <a:p>
            <a:endParaRPr lang="en-US" sz="1200" b="0" i="0" baseline="0" dirty="0">
              <a:effectLst/>
            </a:endParaRPr>
          </a:p>
          <a:p>
            <a:r>
              <a:rPr lang="en-US" dirty="0"/>
              <a:t>½ </a:t>
            </a:r>
            <a:r>
              <a:rPr lang="en-US" dirty="0" err="1"/>
              <a:t>millon</a:t>
            </a:r>
            <a:r>
              <a:rPr lang="en-US" dirty="0"/>
              <a:t> de USD</a:t>
            </a:r>
          </a:p>
          <a:p>
            <a:pPr>
              <a:lnSpc>
                <a:spcPct val="120000"/>
              </a:lnSpc>
            </a:pPr>
            <a:r>
              <a:rPr lang="en-US" sz="1200" dirty="0"/>
              <a:t>i) </a:t>
            </a:r>
            <a:r>
              <a:rPr lang="en-US" sz="1200" b="1" dirty="0"/>
              <a:t> </a:t>
            </a:r>
            <a:r>
              <a:rPr lang="en-US" sz="1200" dirty="0" err="1"/>
              <a:t>desconocimiento</a:t>
            </a:r>
            <a:r>
              <a:rPr lang="en-US" sz="1200" dirty="0"/>
              <a:t> </a:t>
            </a:r>
            <a:r>
              <a:rPr lang="en-US" sz="1200" dirty="0" err="1"/>
              <a:t>departe</a:t>
            </a:r>
            <a:r>
              <a:rPr lang="en-US" sz="1200" dirty="0"/>
              <a:t> de medico que </a:t>
            </a:r>
            <a:r>
              <a:rPr lang="en-US" sz="1200" dirty="0" err="1"/>
              <a:t>nimodipina</a:t>
            </a:r>
            <a:r>
              <a:rPr lang="en-US" sz="1200" dirty="0"/>
              <a:t> no es </a:t>
            </a:r>
            <a:r>
              <a:rPr lang="en-US" sz="1200" dirty="0" err="1"/>
              <a:t>eficaz</a:t>
            </a:r>
            <a:r>
              <a:rPr lang="en-US" sz="1200" dirty="0"/>
              <a:t> para </a:t>
            </a:r>
            <a:r>
              <a:rPr lang="en-US" sz="1200" dirty="0" err="1"/>
              <a:t>prevenir</a:t>
            </a:r>
            <a:r>
              <a:rPr lang="en-US" sz="1200" dirty="0"/>
              <a:t> </a:t>
            </a:r>
            <a:r>
              <a:rPr lang="en-US" sz="1200" dirty="0" err="1"/>
              <a:t>deterioro</a:t>
            </a:r>
            <a:r>
              <a:rPr lang="en-US" sz="1200" dirty="0"/>
              <a:t> </a:t>
            </a:r>
            <a:r>
              <a:rPr lang="en-US" sz="1200" dirty="0" err="1"/>
              <a:t>cognitivo</a:t>
            </a:r>
            <a:r>
              <a:rPr lang="en-US" sz="1200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/>
              <a:t>	 ii)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posicion</a:t>
            </a:r>
            <a:r>
              <a:rPr lang="en-US" sz="1200" dirty="0"/>
              <a:t> </a:t>
            </a:r>
            <a:r>
              <a:rPr lang="en-US" sz="1200" dirty="0" err="1"/>
              <a:t>relativa</a:t>
            </a:r>
            <a:r>
              <a:rPr lang="en-US" sz="1200" dirty="0"/>
              <a:t> a </a:t>
            </a:r>
            <a:r>
              <a:rPr lang="en-US" sz="1200" dirty="0" err="1"/>
              <a:t>otros</a:t>
            </a:r>
            <a:r>
              <a:rPr lang="en-US" sz="1200" dirty="0"/>
              <a:t> medicos.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1" dirty="0" err="1"/>
              <a:t>Objetivo</a:t>
            </a:r>
            <a:r>
              <a:rPr lang="en-US" sz="1200" dirty="0"/>
              <a:t>: </a:t>
            </a:r>
            <a:r>
              <a:rPr lang="en-US" sz="1200" dirty="0" err="1"/>
              <a:t>Reducir</a:t>
            </a:r>
            <a:r>
              <a:rPr lang="en-US" sz="1200" dirty="0"/>
              <a:t> </a:t>
            </a:r>
            <a:r>
              <a:rPr lang="en-US" sz="1200" dirty="0" err="1"/>
              <a:t>sobre-prescripción</a:t>
            </a:r>
            <a:r>
              <a:rPr lang="en-US" sz="1200" dirty="0"/>
              <a:t> de </a:t>
            </a:r>
            <a:r>
              <a:rPr lang="en-US" sz="1200" dirty="0" err="1"/>
              <a:t>nimodipina</a:t>
            </a:r>
            <a:r>
              <a:rPr lang="en-US" sz="1200" dirty="0"/>
              <a:t> a </a:t>
            </a:r>
            <a:r>
              <a:rPr lang="en-US" sz="1200" dirty="0" err="1"/>
              <a:t>a</a:t>
            </a:r>
            <a:r>
              <a:rPr lang="en-US" sz="1200" dirty="0"/>
              <a:t> </a:t>
            </a:r>
            <a:r>
              <a:rPr lang="en-US" sz="1200" dirty="0" err="1"/>
              <a:t>adultos</a:t>
            </a:r>
            <a:r>
              <a:rPr lang="en-US" sz="1200" dirty="0"/>
              <a:t> </a:t>
            </a:r>
            <a:r>
              <a:rPr lang="en-US" sz="1200" dirty="0" err="1"/>
              <a:t>mayore</a:t>
            </a:r>
            <a:r>
              <a:rPr lang="en-US" sz="12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2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/>
              <a:t>Cartas </a:t>
            </a:r>
            <a:r>
              <a:rPr lang="en-US" sz="1200" dirty="0" err="1"/>
              <a:t>presentan</a:t>
            </a:r>
            <a:r>
              <a:rPr lang="en-US" sz="1200" dirty="0"/>
              <a:t> </a:t>
            </a:r>
            <a:r>
              <a:rPr lang="en-US" sz="1200" dirty="0" err="1"/>
              <a:t>informacion</a:t>
            </a:r>
            <a:r>
              <a:rPr lang="en-US" sz="1200" dirty="0"/>
              <a:t> </a:t>
            </a:r>
            <a:r>
              <a:rPr lang="en-US" sz="1200" dirty="0" err="1"/>
              <a:t>sobre</a:t>
            </a:r>
            <a:r>
              <a:rPr lang="en-US" sz="1200" dirty="0"/>
              <a:t> </a:t>
            </a:r>
            <a:r>
              <a:rPr lang="en-US" sz="1200" dirty="0" err="1"/>
              <a:t>normas</a:t>
            </a:r>
            <a:r>
              <a:rPr lang="en-US" sz="1200" dirty="0"/>
              <a:t> </a:t>
            </a:r>
            <a:r>
              <a:rPr lang="en-US" sz="1200" dirty="0" err="1"/>
              <a:t>sociales</a:t>
            </a:r>
            <a:endParaRPr lang="en-US" sz="1200" dirty="0"/>
          </a:p>
          <a:p>
            <a:endParaRPr lang="en-US" sz="1200" b="0" i="0" baseline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AFCFA-41ED-4722-9213-32E1C496E6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91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947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482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E68A0B2B-0021-4914-A1AB-92EDB36C8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1604963"/>
            <a:ext cx="4986337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21424E12-A189-4C1E-A323-CBDB639CC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1604963"/>
            <a:ext cx="4986337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3066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0"/>
          <p:cNvPicPr preferRelativeResize="0"/>
          <p:nvPr/>
        </p:nvPicPr>
        <p:blipFill/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69" name="Google Shape;69;p20"/>
          <p:cNvSpPr txBox="1">
            <a:spLocks noGrp="1"/>
          </p:cNvSpPr>
          <p:nvPr>
            <p:ph type="subTitle" idx="1"/>
          </p:nvPr>
        </p:nvSpPr>
        <p:spPr>
          <a:xfrm>
            <a:off x="933450" y="352970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70" name="Google Shape;70;p20"/>
          <p:cNvCxnSpPr/>
          <p:nvPr/>
        </p:nvCxnSpPr>
        <p:spPr>
          <a:xfrm>
            <a:off x="1012358" y="3404593"/>
            <a:ext cx="2410691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" name="Google Shape;71;p20"/>
          <p:cNvSpPr txBox="1">
            <a:spLocks noGrp="1"/>
          </p:cNvSpPr>
          <p:nvPr>
            <p:ph type="ctrTitle"/>
          </p:nvPr>
        </p:nvSpPr>
        <p:spPr>
          <a:xfrm>
            <a:off x="933450" y="97254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062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541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890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931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844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34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675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874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459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LIDE PPT 16-9-03.jpg">
            <a:extLst>
              <a:ext uri="{FF2B5EF4-FFF2-40B4-BE49-F238E27FC236}">
                <a16:creationId xmlns:a16="http://schemas.microsoft.com/office/drawing/2014/main" id="{D166B3F2-BD19-F74A-B997-3ED13FDD1A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31" b="17124"/>
          <a:stretch/>
        </p:blipFill>
        <p:spPr>
          <a:xfrm rot="10800000" flipH="1">
            <a:off x="9760427" y="0"/>
            <a:ext cx="2431573" cy="6858000"/>
          </a:xfrm>
          <a:prstGeom prst="rect">
            <a:avLst/>
          </a:prstGeom>
        </p:spPr>
      </p:pic>
      <p:pic>
        <p:nvPicPr>
          <p:cNvPr id="5" name="Picture 1" descr="SLIDE PPT 16-9-03.jpg">
            <a:extLst>
              <a:ext uri="{FF2B5EF4-FFF2-40B4-BE49-F238E27FC236}">
                <a16:creationId xmlns:a16="http://schemas.microsoft.com/office/drawing/2014/main" id="{254B9632-82CB-5043-B0A8-A820EAC9C5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31" t="14633" b="17124"/>
          <a:stretch/>
        </p:blipFill>
        <p:spPr>
          <a:xfrm flipH="1">
            <a:off x="-2" y="-2"/>
            <a:ext cx="2431573" cy="6858001"/>
          </a:xfrm>
          <a:prstGeom prst="rect">
            <a:avLst/>
          </a:prstGeom>
        </p:spPr>
      </p:pic>
      <p:sp>
        <p:nvSpPr>
          <p:cNvPr id="1026" name="PlaceHolder 1">
            <a:extLst>
              <a:ext uri="{FF2B5EF4-FFF2-40B4-BE49-F238E27FC236}">
                <a16:creationId xmlns:a16="http://schemas.microsoft.com/office/drawing/2014/main" id="{48B053F6-891A-47F4-8590-099110FE06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3050"/>
            <a:ext cx="109728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the title text format</a:t>
            </a:r>
            <a:endParaRPr lang="en-US" altLang="en-US"/>
          </a:p>
        </p:txBody>
      </p:sp>
      <p:sp>
        <p:nvSpPr>
          <p:cNvPr id="3" name="PlaceHolder 2">
            <a:extLst>
              <a:ext uri="{FF2B5EF4-FFF2-40B4-BE49-F238E27FC236}">
                <a16:creationId xmlns:a16="http://schemas.microsoft.com/office/drawing/2014/main" id="{B60C640F-35D2-4B3F-BD23-5399081D6E7D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600" y="1604963"/>
            <a:ext cx="10972800" cy="39766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/>
              <a:t>Click to edit the outline text format</a:t>
            </a:r>
            <a:endParaRPr/>
          </a:p>
          <a:p>
            <a:pPr lvl="1"/>
            <a:r>
              <a:rPr lang="es-ES"/>
              <a:t>Second Outline Level</a:t>
            </a:r>
            <a:endParaRPr/>
          </a:p>
          <a:p>
            <a:pPr lvl="2"/>
            <a:r>
              <a:rPr lang="es-ES"/>
              <a:t>Third Outline Level</a:t>
            </a:r>
            <a:endParaRPr/>
          </a:p>
          <a:p>
            <a:pPr lvl="3"/>
            <a:r>
              <a:rPr lang="es-ES"/>
              <a:t>Fourth Outline Level</a:t>
            </a:r>
            <a:endParaRPr/>
          </a:p>
          <a:p>
            <a:pPr lvl="4"/>
            <a:r>
              <a:rPr lang="es-ES"/>
              <a:t>Fifth Outline Level</a:t>
            </a:r>
            <a:endParaRPr/>
          </a:p>
          <a:p>
            <a:pPr lvl="5"/>
            <a:r>
              <a:rPr lang="es-ES"/>
              <a:t>Sixth Outline Level</a:t>
            </a:r>
            <a:endParaRPr/>
          </a:p>
          <a:p>
            <a:pPr lvl="6"/>
            <a:r>
              <a:rPr lang="es-ES"/>
              <a:t>Seventh Outline Level</a:t>
            </a:r>
            <a:endParaRPr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0BCA2BA-E69E-514F-A506-858555B5BA3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801" y="266038"/>
            <a:ext cx="1176251" cy="83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2">
            <a:extLst>
              <a:ext uri="{FF2B5EF4-FFF2-40B4-BE49-F238E27FC236}">
                <a16:creationId xmlns:a16="http://schemas.microsoft.com/office/drawing/2014/main" id="{1A15334E-6EE8-470C-B68B-D9A7374A658F}"/>
              </a:ext>
            </a:extLst>
          </p:cNvPr>
          <p:cNvSpPr/>
          <p:nvPr/>
        </p:nvSpPr>
        <p:spPr>
          <a:xfrm>
            <a:off x="1512162" y="978344"/>
            <a:ext cx="9141078" cy="620712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4400" b="1" dirty="0">
                <a:solidFill>
                  <a:srgbClr val="6C3C85"/>
                </a:solidFill>
                <a:latin typeface="Gotham Bold" pitchFamily="50" charset="0"/>
                <a:ea typeface="Arial Bold"/>
              </a:rPr>
              <a:t> </a:t>
            </a:r>
          </a:p>
          <a:p>
            <a:pPr algn="ctr">
              <a:defRPr/>
            </a:pPr>
            <a:endParaRPr lang="en-US" sz="3200" b="1" dirty="0">
              <a:solidFill>
                <a:srgbClr val="6C3C85"/>
              </a:solidFill>
              <a:latin typeface="Gotham Bold" pitchFamily="50" charset="0"/>
              <a:ea typeface="Arial Bold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3B9D3-BFEE-D749-AC2D-785C1C384FF2}"/>
              </a:ext>
            </a:extLst>
          </p:cNvPr>
          <p:cNvSpPr/>
          <p:nvPr/>
        </p:nvSpPr>
        <p:spPr>
          <a:xfrm>
            <a:off x="620421" y="346154"/>
            <a:ext cx="75252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dk1"/>
              </a:buClr>
              <a:buSzPts val="3500"/>
              <a:defRPr/>
            </a:pPr>
            <a:r>
              <a:rPr lang="en-US" sz="4000" b="1" kern="0" dirty="0">
                <a:solidFill>
                  <a:srgbClr val="0B597A"/>
                </a:solidFill>
                <a:latin typeface="Arial" pitchFamily="34" charset="0"/>
              </a:rPr>
              <a:t>Argentina:</a:t>
            </a:r>
          </a:p>
          <a:p>
            <a:pPr>
              <a:buClr>
                <a:schemeClr val="dk1"/>
              </a:buClr>
              <a:buSzPts val="3500"/>
              <a:defRPr/>
            </a:pPr>
            <a:r>
              <a:rPr lang="en-US" sz="2800" b="1" kern="0" dirty="0">
                <a:solidFill>
                  <a:srgbClr val="0B597A"/>
                </a:solidFill>
                <a:latin typeface="Arial" pitchFamily="34" charset="0"/>
              </a:rPr>
              <a:t>R</a:t>
            </a:r>
            <a:r>
              <a:rPr lang="es-ES_tradnl" sz="2800" b="1" kern="0" dirty="0">
                <a:solidFill>
                  <a:srgbClr val="0B597A"/>
                </a:solidFill>
                <a:latin typeface="Arial" pitchFamily="34" charset="0"/>
              </a:rPr>
              <a:t>educción de </a:t>
            </a:r>
            <a:r>
              <a:rPr lang="es-ES_tradnl" sz="2800" b="1" kern="0" dirty="0" err="1">
                <a:solidFill>
                  <a:srgbClr val="0B597A"/>
                </a:solidFill>
                <a:latin typeface="Arial" pitchFamily="34" charset="0"/>
              </a:rPr>
              <a:t>sobre-prescripción</a:t>
            </a:r>
            <a:r>
              <a:rPr lang="es-ES_tradnl" sz="2800" b="1" kern="0" dirty="0">
                <a:solidFill>
                  <a:srgbClr val="0B597A"/>
                </a:solidFill>
                <a:latin typeface="Arial" pitchFamily="34" charset="0"/>
              </a:rPr>
              <a:t> de medicamentos no eficaces </a:t>
            </a:r>
            <a:endParaRPr lang="en-US" sz="2800" b="1" kern="0" dirty="0">
              <a:solidFill>
                <a:srgbClr val="0B597A"/>
              </a:solidFill>
              <a:latin typeface="Arial" pitchFamily="34" charset="0"/>
            </a:endParaRP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758F9C8D-161E-CB42-8763-73B585E7001A}"/>
              </a:ext>
            </a:extLst>
          </p:cNvPr>
          <p:cNvCxnSpPr>
            <a:cxnSpLocks/>
          </p:cNvCxnSpPr>
          <p:nvPr/>
        </p:nvCxnSpPr>
        <p:spPr>
          <a:xfrm>
            <a:off x="0" y="1994617"/>
            <a:ext cx="4811849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>
            <a:extLst>
              <a:ext uri="{FF2B5EF4-FFF2-40B4-BE49-F238E27FC236}">
                <a16:creationId xmlns:a16="http://schemas.microsoft.com/office/drawing/2014/main" id="{7506AFC7-142F-854C-8AD8-284ED699E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837" y="117209"/>
            <a:ext cx="1176251" cy="8321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924" y="3007575"/>
            <a:ext cx="3556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5309" y="2198830"/>
            <a:ext cx="495609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“</a:t>
            </a:r>
            <a:r>
              <a:rPr lang="en-US" b="1" i="1" dirty="0" err="1">
                <a:solidFill>
                  <a:schemeClr val="tx2"/>
                </a:solidFill>
              </a:rPr>
              <a:t>Usted</a:t>
            </a:r>
            <a:r>
              <a:rPr lang="en-US" b="1" i="1" dirty="0">
                <a:solidFill>
                  <a:schemeClr val="tx2"/>
                </a:solidFill>
              </a:rPr>
              <a:t> prescribe </a:t>
            </a:r>
            <a:r>
              <a:rPr lang="en-US" b="1" i="1" dirty="0" err="1">
                <a:solidFill>
                  <a:schemeClr val="tx2"/>
                </a:solidFill>
              </a:rPr>
              <a:t>más</a:t>
            </a:r>
            <a:r>
              <a:rPr lang="en-US" b="1" i="1" dirty="0">
                <a:solidFill>
                  <a:schemeClr val="tx2"/>
                </a:solidFill>
              </a:rPr>
              <a:t> NIMODIPINA que el </a:t>
            </a:r>
            <a:r>
              <a:rPr lang="en-US" b="1" i="1" dirty="0" err="1">
                <a:solidFill>
                  <a:schemeClr val="tx2"/>
                </a:solidFill>
              </a:rPr>
              <a:t>promedio</a:t>
            </a:r>
            <a:r>
              <a:rPr lang="en-US" b="1" i="1" dirty="0">
                <a:solidFill>
                  <a:schemeClr val="tx2"/>
                </a:solidFill>
              </a:rPr>
              <a:t> de los </a:t>
            </a:r>
            <a:r>
              <a:rPr lang="en-US" b="1" i="1" dirty="0" err="1">
                <a:solidFill>
                  <a:schemeClr val="tx2"/>
                </a:solidFill>
              </a:rPr>
              <a:t>médicos</a:t>
            </a:r>
            <a:r>
              <a:rPr lang="en-US" b="1" i="1" dirty="0">
                <a:solidFill>
                  <a:schemeClr val="tx2"/>
                </a:solidFill>
              </a:rPr>
              <a:t> de PAMI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946" y="5542488"/>
            <a:ext cx="3434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F497D"/>
                </a:solidFill>
              </a:rPr>
              <a:t>RCT con </a:t>
            </a:r>
            <a:r>
              <a:rPr lang="en-US" dirty="0" err="1">
                <a:solidFill>
                  <a:srgbClr val="1F497D"/>
                </a:solidFill>
              </a:rPr>
              <a:t>médicos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generalistas</a:t>
            </a:r>
            <a:endParaRPr lang="en-US" dirty="0">
              <a:solidFill>
                <a:srgbClr val="1F497D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dirty="0" err="1">
                <a:solidFill>
                  <a:srgbClr val="1F497D"/>
                </a:solidFill>
              </a:rPr>
              <a:t>Tratamiento</a:t>
            </a:r>
            <a:r>
              <a:rPr lang="en-US" dirty="0">
                <a:solidFill>
                  <a:srgbClr val="1F497D"/>
                </a:solidFill>
              </a:rPr>
              <a:t>: n=906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solidFill>
                  <a:srgbClr val="1F497D"/>
                </a:solidFill>
              </a:rPr>
              <a:t>Control: n=905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37CEC74-FE00-47F5-9AAD-487F779932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6882" y="-4768"/>
            <a:ext cx="3716292" cy="688886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B9A05DC-9DE2-4BBD-AFE1-5BC6D48FB27C}"/>
              </a:ext>
            </a:extLst>
          </p:cNvPr>
          <p:cNvCxnSpPr>
            <a:cxnSpLocks/>
          </p:cNvCxnSpPr>
          <p:nvPr/>
        </p:nvCxnSpPr>
        <p:spPr>
          <a:xfrm>
            <a:off x="8145698" y="2701824"/>
            <a:ext cx="3283478" cy="433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FB158372-2118-433D-BE46-F732F13CDD9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689" t="13104" r="20554"/>
          <a:stretch/>
        </p:blipFill>
        <p:spPr>
          <a:xfrm>
            <a:off x="4617026" y="5647515"/>
            <a:ext cx="1486469" cy="731805"/>
          </a:xfrm>
          <a:prstGeom prst="rect">
            <a:avLst/>
          </a:prstGeom>
        </p:spPr>
      </p:pic>
      <p:pic>
        <p:nvPicPr>
          <p:cNvPr id="16" name="Picture 2" descr="Logo pami.png">
            <a:extLst>
              <a:ext uri="{FF2B5EF4-FFF2-40B4-BE49-F238E27FC236}">
                <a16:creationId xmlns:a16="http://schemas.microsoft.com/office/drawing/2014/main" id="{C5F6ED9B-B5DE-4E0C-A491-DFA53FDE4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701" y="5726317"/>
            <a:ext cx="1754500" cy="5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82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2">
            <a:extLst>
              <a:ext uri="{FF2B5EF4-FFF2-40B4-BE49-F238E27FC236}">
                <a16:creationId xmlns:a16="http://schemas.microsoft.com/office/drawing/2014/main" id="{1A15334E-6EE8-470C-B68B-D9A7374A658F}"/>
              </a:ext>
            </a:extLst>
          </p:cNvPr>
          <p:cNvSpPr/>
          <p:nvPr/>
        </p:nvSpPr>
        <p:spPr>
          <a:xfrm>
            <a:off x="1512162" y="978344"/>
            <a:ext cx="9141078" cy="620712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4400" b="1" dirty="0">
                <a:solidFill>
                  <a:srgbClr val="6C3C85"/>
                </a:solidFill>
                <a:latin typeface="Gotham Bold" pitchFamily="50" charset="0"/>
                <a:ea typeface="Arial Bold"/>
              </a:rPr>
              <a:t> </a:t>
            </a:r>
          </a:p>
          <a:p>
            <a:pPr algn="ctr">
              <a:defRPr/>
            </a:pPr>
            <a:endParaRPr lang="en-US" sz="3200" b="1" dirty="0">
              <a:solidFill>
                <a:srgbClr val="6C3C85"/>
              </a:solidFill>
              <a:latin typeface="Gotham Bold" pitchFamily="50" charset="0"/>
              <a:ea typeface="Arial Bold"/>
            </a:endParaRP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758F9C8D-161E-CB42-8763-73B585E7001A}"/>
              </a:ext>
            </a:extLst>
          </p:cNvPr>
          <p:cNvCxnSpPr>
            <a:cxnSpLocks/>
          </p:cNvCxnSpPr>
          <p:nvPr/>
        </p:nvCxnSpPr>
        <p:spPr>
          <a:xfrm>
            <a:off x="0" y="1994617"/>
            <a:ext cx="4811849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423" y="2671115"/>
            <a:ext cx="5429145" cy="38509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02481" y="2182397"/>
            <a:ext cx="5831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1F497D"/>
                </a:solidFill>
              </a:rPr>
              <a:t>Efecto</a:t>
            </a:r>
            <a:r>
              <a:rPr lang="en-US" b="1" dirty="0">
                <a:solidFill>
                  <a:srgbClr val="1F497D"/>
                </a:solidFill>
              </a:rPr>
              <a:t> en la </a:t>
            </a:r>
            <a:r>
              <a:rPr lang="en-US" b="1" dirty="0" err="1">
                <a:solidFill>
                  <a:srgbClr val="1F497D"/>
                </a:solidFill>
              </a:rPr>
              <a:t>prescripción</a:t>
            </a:r>
            <a:r>
              <a:rPr lang="en-US" b="1" dirty="0">
                <a:solidFill>
                  <a:srgbClr val="1F497D"/>
                </a:solidFill>
              </a:rPr>
              <a:t> </a:t>
            </a:r>
            <a:r>
              <a:rPr lang="en-US" b="1" dirty="0" err="1">
                <a:solidFill>
                  <a:srgbClr val="1F497D"/>
                </a:solidFill>
              </a:rPr>
              <a:t>mensual</a:t>
            </a:r>
            <a:r>
              <a:rPr lang="en-US" b="1" dirty="0">
                <a:solidFill>
                  <a:srgbClr val="1F497D"/>
                </a:solidFill>
              </a:rPr>
              <a:t> de </a:t>
            </a:r>
            <a:r>
              <a:rPr lang="en-US" b="1" dirty="0" err="1">
                <a:solidFill>
                  <a:srgbClr val="1F497D"/>
                </a:solidFill>
              </a:rPr>
              <a:t>nimodipina</a:t>
            </a:r>
            <a:endParaRPr lang="en-US" b="1" dirty="0">
              <a:solidFill>
                <a:srgbClr val="1F497D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5698" y="4971708"/>
            <a:ext cx="1348070" cy="12700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7250" y="2288433"/>
            <a:ext cx="1234306" cy="123430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645886" y="2671115"/>
            <a:ext cx="1642444" cy="4308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5%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1488" y="3504849"/>
            <a:ext cx="1473563" cy="147356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619419" y="4057821"/>
            <a:ext cx="1668911" cy="4308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z="2200" dirty="0"/>
              <a:t>13%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628725" y="5444527"/>
            <a:ext cx="1659605" cy="4308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z="2200" dirty="0"/>
              <a:t>U$S 235k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D0372B8-0693-A64D-9581-FC9834F25AF6}"/>
              </a:ext>
            </a:extLst>
          </p:cNvPr>
          <p:cNvSpPr/>
          <p:nvPr/>
        </p:nvSpPr>
        <p:spPr>
          <a:xfrm>
            <a:off x="620421" y="346154"/>
            <a:ext cx="75252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dk1"/>
              </a:buClr>
              <a:buSzPts val="3500"/>
              <a:defRPr/>
            </a:pPr>
            <a:r>
              <a:rPr lang="en-US" sz="4000" b="1" kern="0" dirty="0">
                <a:solidFill>
                  <a:srgbClr val="0B597A"/>
                </a:solidFill>
                <a:latin typeface="Arial" pitchFamily="34" charset="0"/>
              </a:rPr>
              <a:t>Argentina:</a:t>
            </a:r>
          </a:p>
          <a:p>
            <a:pPr>
              <a:buClr>
                <a:schemeClr val="dk1"/>
              </a:buClr>
              <a:buSzPts val="3500"/>
              <a:defRPr/>
            </a:pPr>
            <a:r>
              <a:rPr lang="en-US" sz="2800" b="1" kern="0" dirty="0">
                <a:solidFill>
                  <a:srgbClr val="0B597A"/>
                </a:solidFill>
                <a:latin typeface="Arial" pitchFamily="34" charset="0"/>
              </a:rPr>
              <a:t>R</a:t>
            </a:r>
            <a:r>
              <a:rPr lang="es-ES_tradnl" sz="2800" b="1" kern="0" dirty="0">
                <a:solidFill>
                  <a:srgbClr val="0B597A"/>
                </a:solidFill>
                <a:latin typeface="Arial" pitchFamily="34" charset="0"/>
              </a:rPr>
              <a:t>educción de </a:t>
            </a:r>
            <a:r>
              <a:rPr lang="es-ES_tradnl" sz="2800" b="1" kern="0" dirty="0" err="1">
                <a:solidFill>
                  <a:srgbClr val="0B597A"/>
                </a:solidFill>
                <a:latin typeface="Arial" pitchFamily="34" charset="0"/>
              </a:rPr>
              <a:t>sobre-prescripción</a:t>
            </a:r>
            <a:r>
              <a:rPr lang="es-ES_tradnl" sz="2800" b="1" kern="0" dirty="0">
                <a:solidFill>
                  <a:srgbClr val="0B597A"/>
                </a:solidFill>
                <a:latin typeface="Arial" pitchFamily="34" charset="0"/>
              </a:rPr>
              <a:t> de medicamentos no eficaces </a:t>
            </a:r>
            <a:endParaRPr lang="en-US" sz="2800" b="1" kern="0" dirty="0">
              <a:solidFill>
                <a:srgbClr val="0B597A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4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5C955B82D19E4B83E758B21AB0751C" ma:contentTypeVersion="15" ma:contentTypeDescription="Create a new document." ma:contentTypeScope="" ma:versionID="0335d1883f7434d69cf76b55d973a282">
  <xsd:schema xmlns:xsd="http://www.w3.org/2001/XMLSchema" xmlns:xs="http://www.w3.org/2001/XMLSchema" xmlns:p="http://schemas.microsoft.com/office/2006/metadata/properties" xmlns:ns2="a0b9eb7d-64f5-4fd4-9e37-d4fc55f45d3f" xmlns:ns3="34bdb4a1-532e-466c-a840-5a5d02757c0b" xmlns:ns4="cdc7663a-08f0-4737-9e8c-148ce897a09c" targetNamespace="http://schemas.microsoft.com/office/2006/metadata/properties" ma:root="true" ma:fieldsID="11120a2575f5a3470fea85895a4f1b44" ns2:_="" ns3:_="" ns4:_="">
    <xsd:import namespace="a0b9eb7d-64f5-4fd4-9e37-d4fc55f45d3f"/>
    <xsd:import namespace="34bdb4a1-532e-466c-a840-5a5d02757c0b"/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9eb7d-64f5-4fd4-9e37-d4fc55f45d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e61f9b1-e23d-4f49-b3d7-56b991556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bdb4a1-532e-466c-a840-5a5d02757c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12e9426-aaa5-4044-9a3d-272df834202a}" ma:internalName="TaxCatchAll" ma:showField="CatchAllData" ma:web="34bdb4a1-532e-466c-a840-5a5d02757c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b9eb7d-64f5-4fd4-9e37-d4fc55f45d3f">
      <Terms xmlns="http://schemas.microsoft.com/office/infopath/2007/PartnerControls"/>
    </lcf76f155ced4ddcb4097134ff3c332f>
    <TaxCatchAll xmlns="cdc7663a-08f0-4737-9e8c-148ce897a09c" xsi:nil="true"/>
  </documentManagement>
</p:properties>
</file>

<file path=customXml/itemProps1.xml><?xml version="1.0" encoding="utf-8"?>
<ds:datastoreItem xmlns:ds="http://schemas.openxmlformats.org/officeDocument/2006/customXml" ds:itemID="{A5458AA1-A14F-49F6-99D2-F5816AFED5C3}"/>
</file>

<file path=customXml/itemProps2.xml><?xml version="1.0" encoding="utf-8"?>
<ds:datastoreItem xmlns:ds="http://schemas.openxmlformats.org/officeDocument/2006/customXml" ds:itemID="{B0DDE49F-8D5C-4CCE-B2AA-07B525622372}"/>
</file>

<file path=customXml/itemProps3.xml><?xml version="1.0" encoding="utf-8"?>
<ds:datastoreItem xmlns:ds="http://schemas.openxmlformats.org/officeDocument/2006/customXml" ds:itemID="{ED1522CA-CCB0-4E6E-9A31-8FDDABF3FFCB}"/>
</file>

<file path=docProps/app.xml><?xml version="1.0" encoding="utf-8"?>
<Properties xmlns="http://schemas.openxmlformats.org/officeDocument/2006/extended-properties" xmlns:vt="http://schemas.openxmlformats.org/officeDocument/2006/docPropsVTypes">
  <TotalTime>15925</TotalTime>
  <Words>348</Words>
  <Application>Microsoft Office PowerPoint</Application>
  <PresentationFormat>Widescreen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Gotham Bold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IDB Behavioral Economics Group</dc:title>
  <dc:creator>Lopez Boo, Florencia</dc:creator>
  <cp:lastModifiedBy>Lopez Boo, Florencia</cp:lastModifiedBy>
  <cp:revision>239</cp:revision>
  <dcterms:created xsi:type="dcterms:W3CDTF">2019-10-01T23:12:48Z</dcterms:created>
  <dcterms:modified xsi:type="dcterms:W3CDTF">2021-09-21T18:57:40Z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0x010100955C955B82D19E4B83E758B21AB0751C</vt:lpwstr>
  </property>
  <property fmtid="{D5CDD505-2E9C-101B-9397-08002B2CF9AE}" pid="3" name="MediaServiceImageTags">
    <vt:lpwstr/>
  </property>
</Properties>
</file>